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handoutMasterIdLst>
    <p:handoutMasterId r:id="rId35"/>
  </p:handoutMasterIdLst>
  <p:sldIdLst>
    <p:sldId id="257" r:id="rId2"/>
    <p:sldId id="358" r:id="rId3"/>
    <p:sldId id="415" r:id="rId4"/>
    <p:sldId id="413" r:id="rId5"/>
    <p:sldId id="364" r:id="rId6"/>
    <p:sldId id="377" r:id="rId7"/>
    <p:sldId id="387" r:id="rId8"/>
    <p:sldId id="388" r:id="rId9"/>
    <p:sldId id="389" r:id="rId10"/>
    <p:sldId id="396" r:id="rId11"/>
    <p:sldId id="397" r:id="rId12"/>
    <p:sldId id="398" r:id="rId13"/>
    <p:sldId id="399" r:id="rId14"/>
    <p:sldId id="400" r:id="rId15"/>
    <p:sldId id="401" r:id="rId16"/>
    <p:sldId id="349" r:id="rId17"/>
    <p:sldId id="402" r:id="rId18"/>
    <p:sldId id="404" r:id="rId19"/>
    <p:sldId id="405" r:id="rId20"/>
    <p:sldId id="406" r:id="rId21"/>
    <p:sldId id="403" r:id="rId22"/>
    <p:sldId id="407" r:id="rId23"/>
    <p:sldId id="408" r:id="rId24"/>
    <p:sldId id="409" r:id="rId25"/>
    <p:sldId id="395" r:id="rId26"/>
    <p:sldId id="359" r:id="rId27"/>
    <p:sldId id="378" r:id="rId28"/>
    <p:sldId id="352" r:id="rId29"/>
    <p:sldId id="351" r:id="rId30"/>
    <p:sldId id="365" r:id="rId31"/>
    <p:sldId id="410" r:id="rId32"/>
    <p:sldId id="30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Manik" initials="M" lastIdx="1" clrIdx="0">
    <p:extLst>
      <p:ext uri="{19B8F6BF-5375-455C-9EA6-DF929625EA0E}">
        <p15:presenceInfo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userId="Manik" providerId="None"/>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5B9BD5"/>
    <a:srgbClr val="EFD511"/>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000" autoAdjust="0"/>
    <p:restoredTop sz="98566" autoAdjust="0"/>
  </p:normalViewPr>
  <p:slideViewPr>
    <p:cSldViewPr snapToGrid="0">
      <p:cViewPr varScale="1">
        <p:scale>
          <a:sx n="96" d="100"/>
          <a:sy n="96" d="100"/>
        </p:scale>
        <p:origin x="-104" y="-480"/>
      </p:cViewPr>
      <p:guideLst>
        <p:guide orient="horz" pos="2112"/>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F5F84BCB-E87B-4DEB-9CC7-D0FBB5EF946B}" type="datetimeFigureOut">
              <a:rPr lang="en-US" smtClean="0"/>
              <a:pPr/>
              <a:t>2/24/17</a:t>
            </a:fld>
            <a:endParaRPr lang="en-US"/>
          </a:p>
        </p:txBody>
      </p:sp>
      <p:sp>
        <p:nvSpPr>
          <p:cNvPr id="4" name="Footer Placeholder 3"/>
          <p:cNvSpPr>
            <a:spLocks noGrp="1"/>
          </p:cNvSpPr>
          <p:nvPr>
            <p:ph type="ftr" sz="quarter" idx="2"/>
          </p:nvPr>
        </p:nvSpPr>
        <p:spPr>
          <a:xfrm>
            <a:off x="2" y="8829969"/>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1440" tIns="45720" rIns="91440" bIns="45720" rtlCol="0" anchor="b"/>
          <a:lstStyle>
            <a:lvl1pPr algn="r">
              <a:defRPr sz="1200"/>
            </a:lvl1pPr>
          </a:lstStyle>
          <a:p>
            <a:fld id="{D75CE15D-B81C-4E63-9388-FB4A0FA8938A}"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046513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E3A9F5E2-1B75-4322-A770-72917C9FEF87}" type="datetimeFigureOut">
              <a:rPr lang="en-US" smtClean="0"/>
              <a:pPr/>
              <a:t>2/24/17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1440" tIns="45720" rIns="91440" bIns="45720" rtlCol="0" anchor="b"/>
          <a:lstStyle>
            <a:lvl1pPr algn="r">
              <a:defRPr sz="1200"/>
            </a:lvl1pPr>
          </a:lstStyle>
          <a:p>
            <a:fld id="{C84F9922-EEF5-4FAB-B7AD-FFF7DC52A1C2}"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417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5CF878F-5F5D-4868-BBDF-17E9A0E3350F}" type="slidenum">
              <a:rPr lang="en-US" smtClean="0"/>
              <a:pPr/>
              <a:t>32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14830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190A22-5417-4965-BDB1-6C6BBA7B856B}" type="datetime1">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56289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B4E6D-7C0D-4EE9-BEF0-645A462129B5}" type="datetime1">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6513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1B0CC-CA50-4A75-949D-354A4A4C0EBD}" type="datetime1">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885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8E23A-5844-4C71-BD7E-BA87EE818D58}" type="datetime1">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26472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2B228-2920-4253-B68B-F1FC11684319}" type="datetime1">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1559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AE839-CD00-472F-A58E-5D0D13BDF319}" type="datetime1">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0395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4EC8C-3392-4106-BC0E-418D9DDF0132}" type="datetime1">
              <a:rPr lang="en-US" smtClean="0"/>
              <a:pPr/>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7036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88941-67CE-4539-B12C-942ABF5A973F}" type="datetime1">
              <a:rPr lang="en-US" smtClean="0"/>
              <a:pPr/>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194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0E6D1-C058-4974-8AA3-F72A21F4A916}" type="datetime1">
              <a:rPr lang="en-US" smtClean="0"/>
              <a:pPr/>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0826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74D5A-EB2D-42CA-B17D-A4795960D652}" type="datetime1">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3084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1573E-0573-44B8-941F-6493B723155A}" type="datetime1">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709107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5AA17-B188-45E4-85D5-D583C586F33D}" type="datetime1">
              <a:rPr lang="en-US" smtClean="0"/>
              <a:pPr/>
              <a:t>2/24/17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14B1-B188-4A85-89B1-0A2292EA5CC1}"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8530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brown@yahoo.com" TargetMode="Externa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brown@yahoo.com" TargetMode="Externa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kent.ac.uk/careers/cv/goodbadCV.htm" TargetMode="Externa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2" descr="http://geekslovebacon.com/wp-content/uploads/2014/01/clean-white-polygon-backgrounds-8.jpg"/>
          <p:cNvPicPr>
            <a:picLocks noChangeAspect="1" noChangeArrowheads="1"/>
          </p:cNvPicPr>
          <p:nvPr/>
        </p:nvPicPr>
        <p:blipFill>
          <a:blip r:embed="rId2" cstate="print">
            <a:lum bright="-4000"/>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0" y="0"/>
            <a:ext cx="12192000" cy="6858000"/>
          </a:xfrm>
          <a:prstGeom prst="rect">
            <a:avLst/>
          </a:prstGeom>
          <a:noFill/>
          <a:effectLst>
            <a:outerShdw blurRad="50800" dist="50800" dir="5400000" algn="ctr" rotWithShape="0">
              <a:srgbClr val="000000">
                <a:alpha val="99000"/>
              </a:srgbClr>
            </a:outerShdw>
          </a:effectLst>
        </p:spPr>
      </p:pic>
      <p:sp>
        <p:nvSpPr>
          <p:cNvPr id="2" name="Title 1"/>
          <p:cNvSpPr>
            <a:spLocks noGrp="1"/>
          </p:cNvSpPr>
          <p:nvPr>
            <p:ph type="ctrTitle"/>
          </p:nvPr>
        </p:nvSpPr>
        <p:spPr>
          <a:xfrm>
            <a:off x="0" y="838086"/>
            <a:ext cx="12192000" cy="1424539"/>
          </a:xfrm>
        </p:spPr>
        <p:txBody>
          <a:bodyPr anchor="t" anchorCtr="0">
            <a:noAutofit/>
          </a:bodyPr>
          <a:lstStyle/>
          <a:p>
            <a:pPr>
              <a:lnSpc>
                <a:spcPct val="100000"/>
              </a:lnSpc>
            </a:pPr>
            <a:r>
              <a:rPr lang="en-AU" sz="4000" b="1" dirty="0" smtClean="0">
                <a:latin typeface="Cambria" panose="02040503050406030204" pitchFamily="18" charset="0"/>
              </a:rPr>
              <a:t/>
            </a:r>
            <a:br>
              <a:rPr lang="en-AU" sz="4000" b="1" dirty="0" smtClean="0">
                <a:latin typeface="Cambria" panose="02040503050406030204" pitchFamily="18" charset="0"/>
              </a:rPr>
            </a:br>
            <a:r>
              <a:rPr lang="en-AU" sz="4000" b="1" dirty="0" smtClean="0">
                <a:latin typeface="Cambria" panose="02040503050406030204" pitchFamily="18" charset="0"/>
              </a:rPr>
              <a:t/>
            </a:r>
            <a:br>
              <a:rPr lang="en-AU" sz="4000" b="1" dirty="0" smtClean="0">
                <a:latin typeface="Cambria" panose="02040503050406030204" pitchFamily="18" charset="0"/>
              </a:rPr>
            </a:br>
            <a:r>
              <a:rPr lang="en-AU" sz="4400" b="1" dirty="0" smtClean="0">
                <a:latin typeface="Cambria" panose="02040503050406030204" pitchFamily="18" charset="0"/>
              </a:rPr>
              <a:t> Conducting a Winning Job Campaign:</a:t>
            </a:r>
            <a:br>
              <a:rPr lang="en-AU" sz="4400" b="1" dirty="0" smtClean="0">
                <a:latin typeface="Cambria" panose="02040503050406030204" pitchFamily="18" charset="0"/>
              </a:rPr>
            </a:br>
            <a:r>
              <a:rPr lang="en-AU" sz="4400" b="1" dirty="0" smtClean="0">
                <a:latin typeface="Cambria" panose="02040503050406030204" pitchFamily="18" charset="0"/>
              </a:rPr>
              <a:t>Constructing the </a:t>
            </a:r>
            <a:r>
              <a:rPr lang="en-AU" sz="4400" b="1" dirty="0" smtClean="0">
                <a:solidFill>
                  <a:srgbClr val="000000"/>
                </a:solidFill>
                <a:latin typeface="Cambria"/>
                <a:cs typeface="Cambria"/>
              </a:rPr>
              <a:t> R</a:t>
            </a:r>
            <a:r>
              <a:rPr lang="en-US" sz="4400" b="1" dirty="0" err="1" smtClean="0">
                <a:solidFill>
                  <a:srgbClr val="000000"/>
                </a:solidFill>
                <a:latin typeface="Cambria"/>
                <a:cs typeface="Cambria"/>
              </a:rPr>
              <a:t>ésumés</a:t>
            </a:r>
            <a:r>
              <a:rPr lang="en-AU" sz="4400" b="1" dirty="0" smtClean="0">
                <a:solidFill>
                  <a:srgbClr val="000000"/>
                </a:solidFill>
                <a:latin typeface="Cambria"/>
                <a:cs typeface="Cambria"/>
              </a:rPr>
              <a:t> </a:t>
            </a:r>
            <a:r>
              <a:rPr lang="en-AU" sz="4400" b="1" dirty="0" smtClean="0">
                <a:latin typeface="Cambria"/>
                <a:cs typeface="Cambria"/>
              </a:rPr>
              <a:t> </a:t>
            </a:r>
            <a:endParaRPr lang="en-US" sz="4400" b="1" dirty="0">
              <a:latin typeface="Cambria"/>
              <a:cs typeface="Cambria"/>
            </a:endParaRPr>
          </a:p>
        </p:txBody>
      </p:sp>
      <p:pic>
        <p:nvPicPr>
          <p:cNvPr id="7" name="Picture 6"/>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9387952" y="449814"/>
            <a:ext cx="2552700" cy="6858000"/>
          </a:xfrm>
          <a:prstGeom prst="rect">
            <a:avLst/>
          </a:prstGeom>
        </p:spPr>
      </p:pic>
      <p:sp>
        <p:nvSpPr>
          <p:cNvPr id="10" name="Title 1"/>
          <p:cNvSpPr txBox="1">
            <a:spLocks/>
          </p:cNvSpPr>
          <p:nvPr/>
        </p:nvSpPr>
        <p:spPr>
          <a:xfrm>
            <a:off x="0" y="3386845"/>
            <a:ext cx="12192000" cy="1424539"/>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latin typeface="Cambria" panose="02040503050406030204" pitchFamily="18" charset="0"/>
              <a:ea typeface="+mj-ea"/>
              <a:cs typeface="+mj-cs"/>
            </a:endParaRPr>
          </a:p>
          <a:p>
            <a:pPr marL="0" marR="0" lvl="0" indent="0" algn="ctr" defTabSz="914400" rtl="0" eaLnBrk="1" fontAlgn="auto" latinLnBrk="0" hangingPunct="1">
              <a:spcBef>
                <a:spcPts val="600"/>
              </a:spcBef>
              <a:spcAft>
                <a:spcPts val="0"/>
              </a:spcAft>
              <a:buClrTx/>
              <a:buSzTx/>
              <a:buFontTx/>
              <a:buNone/>
              <a:tabLst/>
              <a:defRPr/>
            </a:pPr>
            <a:endParaRPr lang="en-US" sz="2800" u="sng" dirty="0" smtClean="0">
              <a:ln w="0"/>
              <a:effectLst>
                <a:outerShdw blurRad="38100" dist="19050" dir="2700000" algn="tl" rotWithShape="0">
                  <a:schemeClr val="dk1">
                    <a:alpha val="40000"/>
                  </a:schemeClr>
                </a:outerShdw>
              </a:effectLst>
              <a:latin typeface="Century Gothic" panose="020B0502020202020204" pitchFamily="34" charset="0"/>
            </a:endParaRPr>
          </a:p>
          <a:p>
            <a:pPr marL="0" marR="0" lvl="0" indent="0" algn="ctr" defTabSz="914400" rtl="0" eaLnBrk="1" fontAlgn="auto" latinLnBrk="0" hangingPunct="1">
              <a:spcBef>
                <a:spcPts val="600"/>
              </a:spcBef>
              <a:spcAft>
                <a:spcPts val="0"/>
              </a:spcAft>
              <a:buClrTx/>
              <a:buSzTx/>
              <a:buFontTx/>
              <a:buNone/>
              <a:tabLst/>
              <a:defRPr/>
            </a:pPr>
            <a:endParaRPr lang="en-US" sz="2800" u="sng" dirty="0" smtClean="0">
              <a:ln w="0"/>
              <a:effectLst>
                <a:outerShdw blurRad="38100" dist="19050" dir="2700000" algn="tl" rotWithShape="0">
                  <a:schemeClr val="dk1">
                    <a:alpha val="40000"/>
                  </a:schemeClr>
                </a:outerShdw>
              </a:effectLst>
              <a:latin typeface="Century Gothic" panose="020B0502020202020204" pitchFamily="34" charset="0"/>
            </a:endParaRPr>
          </a:p>
          <a:p>
            <a:pPr marL="0" marR="0" lvl="0" indent="0" algn="ctr" defTabSz="914400" rtl="0" eaLnBrk="1" fontAlgn="auto" latinLnBrk="0" hangingPunct="1">
              <a:spcBef>
                <a:spcPts val="600"/>
              </a:spcBef>
              <a:spcAft>
                <a:spcPts val="0"/>
              </a:spcAft>
              <a:buClrTx/>
              <a:buSzTx/>
              <a:buFontTx/>
              <a:buNone/>
              <a:tabLst/>
              <a:defRPr/>
            </a:pPr>
            <a:r>
              <a:rPr lang="en-US" sz="2800" dirty="0" smtClean="0">
                <a:ln w="0"/>
                <a:effectLst>
                  <a:outerShdw blurRad="38100" dist="19050" dir="2700000" algn="tl" rotWithShape="0">
                    <a:schemeClr val="dk1">
                      <a:alpha val="40000"/>
                    </a:schemeClr>
                  </a:outerShdw>
                </a:effectLst>
                <a:latin typeface="Century Gothic" panose="020B0502020202020204" pitchFamily="34" charset="0"/>
              </a:rPr>
              <a:t>BUS 251</a:t>
            </a:r>
          </a:p>
          <a:p>
            <a:pPr marL="0" marR="0" lvl="0" indent="0" algn="ctr" defTabSz="914400" rtl="0" eaLnBrk="1" fontAlgn="auto" latinLnBrk="0" hangingPunct="1">
              <a:spcBef>
                <a:spcPts val="600"/>
              </a:spcBef>
              <a:spcAft>
                <a:spcPts val="0"/>
              </a:spcAft>
              <a:buClrTx/>
              <a:buSzTx/>
              <a:buFontTx/>
              <a:buNone/>
              <a:tabLst/>
              <a:defRPr/>
            </a:pPr>
            <a:r>
              <a:rPr lang="en-US" sz="2800" dirty="0" smtClean="0">
                <a:ln w="0"/>
                <a:effectLst>
                  <a:outerShdw blurRad="38100" dist="19050" dir="2700000" algn="tl" rotWithShape="0">
                    <a:schemeClr val="dk1">
                      <a:alpha val="40000"/>
                    </a:schemeClr>
                  </a:outerShdw>
                </a:effectLst>
                <a:latin typeface="Century Gothic" panose="020B0502020202020204" pitchFamily="34" charset="0"/>
              </a:rPr>
              <a:t>Md. Al-</a:t>
            </a:r>
            <a:r>
              <a:rPr lang="en-US" sz="2800" dirty="0" err="1" smtClean="0">
                <a:ln w="0"/>
                <a:effectLst>
                  <a:outerShdw blurRad="38100" dist="19050" dir="2700000" algn="tl" rotWithShape="0">
                    <a:schemeClr val="dk1">
                      <a:alpha val="40000"/>
                    </a:schemeClr>
                  </a:outerShdw>
                </a:effectLst>
                <a:latin typeface="Century Gothic" panose="020B0502020202020204" pitchFamily="34" charset="0"/>
              </a:rPr>
              <a:t>Amin</a:t>
            </a:r>
            <a:r>
              <a:rPr lang="en-US" sz="2800" dirty="0" smtClean="0">
                <a:ln w="0"/>
                <a:effectLst>
                  <a:outerShdw blurRad="38100" dist="19050" dir="2700000" algn="tl" rotWithShape="0">
                    <a:schemeClr val="dk1">
                      <a:alpha val="40000"/>
                    </a:schemeClr>
                  </a:outerShdw>
                </a:effectLst>
                <a:latin typeface="Century Gothic" panose="020B0502020202020204" pitchFamily="34" charset="0"/>
              </a:rPr>
              <a:t> (</a:t>
            </a:r>
            <a:r>
              <a:rPr lang="en-US" sz="2800" dirty="0" err="1" smtClean="0">
                <a:ln w="0"/>
                <a:effectLst>
                  <a:outerShdw blurRad="38100" dist="19050" dir="2700000" algn="tl" rotWithShape="0">
                    <a:schemeClr val="dk1">
                      <a:alpha val="40000"/>
                    </a:schemeClr>
                  </a:outerShdw>
                </a:effectLst>
                <a:latin typeface="Century Gothic" panose="020B0502020202020204" pitchFamily="34" charset="0"/>
              </a:rPr>
              <a:t>Mli</a:t>
            </a:r>
            <a:r>
              <a:rPr lang="en-US" sz="2800" smtClean="0">
                <a:ln w="0"/>
                <a:effectLst>
                  <a:outerShdw blurRad="38100" dist="19050" dir="2700000" algn="tl" rotWithShape="0">
                    <a:schemeClr val="dk1">
                      <a:alpha val="40000"/>
                    </a:schemeClr>
                  </a:outerShdw>
                </a:effectLst>
                <a:latin typeface="Century Gothic" panose="020B0502020202020204" pitchFamily="34" charset="0"/>
              </a:rPr>
              <a:t>)</a:t>
            </a:r>
            <a:br>
              <a:rPr lang="en-US" sz="2800" smtClean="0">
                <a:ln w="0"/>
                <a:effectLst>
                  <a:outerShdw blurRad="38100" dist="19050" dir="2700000" algn="tl" rotWithShape="0">
                    <a:schemeClr val="dk1">
                      <a:alpha val="40000"/>
                    </a:schemeClr>
                  </a:outerShdw>
                </a:effectLst>
                <a:latin typeface="Century Gothic" panose="020B0502020202020204" pitchFamily="34" charset="0"/>
              </a:rPr>
            </a:br>
            <a:r>
              <a:rPr kumimoji="0" lang="en-US" sz="40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t/>
            </a:r>
            <a:br>
              <a:rPr kumimoji="0" lang="en-US" sz="4000" b="1"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Cambria" panose="02040503050406030204" pitchFamily="18" charset="0"/>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BC1714B1-B188-4A85-89B1-0A2292EA5CC1}" type="slidenum">
              <a:rPr lang="en-US" smtClean="0"/>
              <a:pPr/>
              <a:t>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6024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(1 of 6)</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a:bodyPr>
          <a:lstStyle/>
          <a:p>
            <a:pPr lvl="0" eaLnBrk="0" fontAlgn="base" hangingPunct="0">
              <a:lnSpc>
                <a:spcPct val="85000"/>
              </a:lnSpc>
              <a:spcBef>
                <a:spcPct val="0"/>
              </a:spcBef>
              <a:spcAft>
                <a:spcPct val="0"/>
              </a:spcAft>
            </a:pPr>
            <a:r>
              <a:rPr lang="en-US" sz="2000" b="1" dirty="0" smtClean="0">
                <a:solidFill>
                  <a:prstClr val="black"/>
                </a:solidFill>
                <a:latin typeface="Calibri" pitchFamily="34" charset="0"/>
                <a:ea typeface="ＭＳ Ｐゴシック" pitchFamily="34" charset="-128"/>
              </a:rPr>
              <a:t>Amandine Brown </a:t>
            </a:r>
          </a:p>
          <a:p>
            <a:pPr lvl="0" eaLnBrk="0" fontAlgn="base" hangingPunct="0">
              <a:lnSpc>
                <a:spcPct val="85000"/>
              </a:lnSpc>
              <a:spcBef>
                <a:spcPct val="0"/>
              </a:spcBef>
              <a:spcAft>
                <a:spcPct val="0"/>
              </a:spcAft>
            </a:pPr>
            <a:r>
              <a:rPr lang="en-US" sz="2000" dirty="0" smtClean="0">
                <a:solidFill>
                  <a:prstClr val="black"/>
                </a:solidFill>
                <a:latin typeface="Calibri" pitchFamily="34" charset="0"/>
                <a:ea typeface="ＭＳ Ｐゴシック" pitchFamily="34" charset="-128"/>
              </a:rPr>
              <a:t>41 </a:t>
            </a:r>
            <a:r>
              <a:rPr lang="en-US" sz="2000" dirty="0" err="1" smtClean="0">
                <a:solidFill>
                  <a:prstClr val="black"/>
                </a:solidFill>
                <a:latin typeface="Calibri" pitchFamily="34" charset="0"/>
                <a:ea typeface="ＭＳ Ｐゴシック" pitchFamily="34" charset="-128"/>
              </a:rPr>
              <a:t>Rosebank</a:t>
            </a:r>
            <a:r>
              <a:rPr lang="en-US" sz="2000" dirty="0" smtClean="0">
                <a:solidFill>
                  <a:prstClr val="black"/>
                </a:solidFill>
                <a:latin typeface="Calibri" pitchFamily="34" charset="0"/>
                <a:ea typeface="ＭＳ Ｐゴシック" pitchFamily="34" charset="-128"/>
              </a:rPr>
              <a:t> Terrace, Apt. 40</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Aberdeen, UK </a:t>
            </a:r>
          </a:p>
          <a:p>
            <a:pPr lvl="0" eaLnBrk="0" fontAlgn="base" hangingPunct="0">
              <a:lnSpc>
                <a:spcPct val="85000"/>
              </a:lnSpc>
              <a:spcBef>
                <a:spcPct val="0"/>
              </a:spcBef>
              <a:spcAft>
                <a:spcPct val="0"/>
              </a:spcAft>
            </a:pPr>
            <a:r>
              <a:rPr lang="en-US" sz="2000" dirty="0" smtClean="0">
                <a:solidFill>
                  <a:prstClr val="black"/>
                </a:solidFill>
                <a:latin typeface="Calibri" pitchFamily="34" charset="0"/>
                <a:ea typeface="ＭＳ Ｐゴシック" pitchFamily="34" charset="-128"/>
              </a:rPr>
              <a:t>AB11 6LQ</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hlinkClick r:id="rId2"/>
              </a:rPr>
              <a:t>abrown@yahoo.com</a:t>
            </a:r>
            <a:r>
              <a:rPr lang="en-US" sz="2000" dirty="0" smtClean="0">
                <a:solidFill>
                  <a:prstClr val="black"/>
                </a:solidFill>
                <a:latin typeface="Calibri" pitchFamily="34" charset="0"/>
                <a:ea typeface="ＭＳ Ｐゴシック" pitchFamily="34" charset="-128"/>
              </a:rPr>
              <a:t> </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07453319669</a:t>
            </a:r>
            <a:br>
              <a:rPr lang="en-US" sz="2000" dirty="0" smtClean="0">
                <a:solidFill>
                  <a:prstClr val="black"/>
                </a:solidFill>
                <a:latin typeface="Calibri" pitchFamily="34" charset="0"/>
                <a:ea typeface="ＭＳ Ｐゴシック" pitchFamily="34" charset="-128"/>
              </a:rPr>
            </a:br>
            <a:endParaRPr lang="en-US" sz="2000" dirty="0" smtClean="0">
              <a:solidFill>
                <a:prstClr val="black"/>
              </a:solidFill>
              <a:latin typeface="Calibri" pitchFamily="34" charset="0"/>
              <a:ea typeface="ＭＳ Ｐゴシック" pitchFamily="34" charset="-128"/>
            </a:endParaRPr>
          </a:p>
          <a:p>
            <a:pPr lvl="0" eaLnBrk="0" fontAlgn="base" hangingPunct="0">
              <a:lnSpc>
                <a:spcPct val="85000"/>
              </a:lnSpc>
              <a:spcBef>
                <a:spcPct val="0"/>
              </a:spcBef>
              <a:spcAft>
                <a:spcPct val="0"/>
              </a:spcAft>
            </a:pPr>
            <a:r>
              <a:rPr lang="en-US" sz="2000" b="1" dirty="0" smtClean="0">
                <a:solidFill>
                  <a:prstClr val="black"/>
                </a:solidFill>
                <a:latin typeface="Calibri" pitchFamily="34" charset="0"/>
                <a:ea typeface="ＭＳ Ｐゴシック" pitchFamily="34" charset="-128"/>
              </a:rPr>
              <a:t>OBJECTIVE</a:t>
            </a:r>
            <a:r>
              <a:rPr lang="en-US" sz="2000" dirty="0" smtClean="0">
                <a:solidFill>
                  <a:prstClr val="black"/>
                </a:solidFill>
                <a:latin typeface="Calibri" pitchFamily="34" charset="0"/>
                <a:ea typeface="ＭＳ Ｐゴシック" pitchFamily="34" charset="-128"/>
              </a:rPr>
              <a:t>	</a:t>
            </a:r>
          </a:p>
          <a:p>
            <a:pPr lvl="0" eaLnBrk="0" fontAlgn="base" hangingPunct="0">
              <a:lnSpc>
                <a:spcPct val="100000"/>
              </a:lnSpc>
              <a:spcBef>
                <a:spcPct val="40000"/>
              </a:spcBef>
              <a:spcAft>
                <a:spcPct val="0"/>
              </a:spcAft>
            </a:pPr>
            <a:r>
              <a:rPr lang="en-AU" sz="2000" dirty="0" smtClean="0">
                <a:solidFill>
                  <a:schemeClr val="tx1"/>
                </a:solidFill>
              </a:rPr>
              <a:t>To obtain a position as an HR Officer at HSBC.</a:t>
            </a:r>
            <a:endParaRPr lang="en-US" sz="2000" dirty="0" smtClean="0">
              <a:solidFill>
                <a:prstClr val="black"/>
              </a:solidFill>
              <a:latin typeface="Calibri" pitchFamily="34" charset="0"/>
              <a:ea typeface="ＭＳ Ｐゴシック" pitchFamily="34" charset="-128"/>
            </a:endParaRPr>
          </a:p>
          <a:p>
            <a:pPr lvl="0" eaLnBrk="0" fontAlgn="base" hangingPunct="0">
              <a:lnSpc>
                <a:spcPct val="100000"/>
              </a:lnSpc>
              <a:spcBef>
                <a:spcPct val="40000"/>
              </a:spcBef>
              <a:spcAft>
                <a:spcPct val="0"/>
              </a:spcAft>
            </a:pPr>
            <a:r>
              <a:rPr lang="en-US" sz="2000" b="1" dirty="0" smtClean="0">
                <a:solidFill>
                  <a:prstClr val="black"/>
                </a:solidFill>
                <a:latin typeface="Calibri" pitchFamily="34" charset="0"/>
                <a:ea typeface="ＭＳ Ｐゴシック" pitchFamily="34" charset="-128"/>
              </a:rPr>
              <a:t>EDUCATION</a:t>
            </a:r>
            <a:r>
              <a:rPr lang="en-US" sz="2000" dirty="0" smtClean="0">
                <a:solidFill>
                  <a:prstClr val="black"/>
                </a:solidFill>
                <a:latin typeface="Calibri" pitchFamily="34" charset="0"/>
                <a:ea typeface="ＭＳ Ｐゴシック" pitchFamily="34" charset="-128"/>
              </a:rPr>
              <a:t>	</a:t>
            </a:r>
          </a:p>
          <a:p>
            <a:pPr lvl="0" eaLnBrk="0" fontAlgn="base" hangingPunct="0">
              <a:lnSpc>
                <a:spcPct val="100000"/>
              </a:lnSpc>
              <a:spcBef>
                <a:spcPct val="40000"/>
              </a:spcBef>
              <a:spcAft>
                <a:spcPct val="0"/>
              </a:spcAft>
            </a:pPr>
            <a:r>
              <a:rPr lang="en-US" sz="2000" dirty="0" smtClean="0">
                <a:solidFill>
                  <a:prstClr val="black"/>
                </a:solidFill>
                <a:latin typeface="Calibri" pitchFamily="34" charset="0"/>
                <a:ea typeface="ＭＳ Ｐゴシック" pitchFamily="34" charset="-128"/>
              </a:rPr>
              <a:t>Master of Business Administration, November 2014</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University of Aberdeen, Human Resources Management Major </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Grade: Distinction 	</a:t>
            </a:r>
            <a:endParaRPr lang="en-US" sz="1900" dirty="0">
              <a:solidFill>
                <a:prstClr val="black"/>
              </a:solidFill>
              <a:latin typeface="Times New Roman" pitchFamily="18" charset="0"/>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10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(2 of 6)</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a:bodyPr>
          <a:lstStyle/>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Accomplishments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Published </a:t>
            </a:r>
            <a:r>
              <a:rPr lang="en-US" sz="2000" i="1" dirty="0" smtClean="0">
                <a:solidFill>
                  <a:prstClr val="black"/>
                </a:solidFill>
                <a:ea typeface="ＭＳ Ｐゴシック" pitchFamily="34" charset="-128"/>
              </a:rPr>
              <a:t>in Sage Journals </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Won Greek Scholarship</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Finished in top five in Business Case Study competition</a:t>
            </a:r>
            <a:br>
              <a:rPr lang="en-US" sz="2000" dirty="0" smtClean="0">
                <a:solidFill>
                  <a:prstClr val="black"/>
                </a:solidFill>
                <a:ea typeface="ＭＳ Ｐゴシック" pitchFamily="34" charset="-128"/>
              </a:rPr>
            </a:br>
            <a:endParaRPr lang="en-US" sz="2000" dirty="0" smtClean="0">
              <a:solidFill>
                <a:prstClr val="black"/>
              </a:solidFill>
              <a:ea typeface="ＭＳ Ｐゴシック" pitchFamily="34" charset="-128"/>
            </a:endParaRPr>
          </a:p>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Related  Courses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Business Communication</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Strategic HRM</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HR planning</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Performance Management </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Talent management  </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Risk Management</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Business Law</a:t>
            </a: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11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(3 of 6)</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fontScale="85000" lnSpcReduction="20000"/>
          </a:bodyPr>
          <a:lstStyle/>
          <a:p>
            <a:pPr lvl="0" eaLnBrk="0" fontAlgn="base" hangingPunct="0">
              <a:lnSpc>
                <a:spcPct val="100000"/>
              </a:lnSpc>
              <a:spcBef>
                <a:spcPct val="40000"/>
              </a:spcBef>
              <a:spcAft>
                <a:spcPct val="0"/>
              </a:spcAft>
            </a:pPr>
            <a:r>
              <a:rPr lang="en-US" sz="2000" dirty="0" smtClean="0">
                <a:solidFill>
                  <a:prstClr val="black"/>
                </a:solidFill>
                <a:latin typeface="Calibri" pitchFamily="34" charset="0"/>
                <a:ea typeface="ＭＳ Ｐゴシック" pitchFamily="34" charset="-128"/>
              </a:rPr>
              <a:t>Master of Science, May 2013</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University of Edinburgh, Strategic Management Major </a:t>
            </a:r>
          </a:p>
          <a:p>
            <a:pPr lvl="0" eaLnBrk="0" fontAlgn="base" hangingPunct="0">
              <a:lnSpc>
                <a:spcPct val="100000"/>
              </a:lnSpc>
              <a:spcBef>
                <a:spcPct val="40000"/>
              </a:spcBef>
              <a:spcAft>
                <a:spcPct val="0"/>
              </a:spcAft>
            </a:pPr>
            <a:r>
              <a:rPr lang="en-US" sz="2000" dirty="0" smtClean="0">
                <a:solidFill>
                  <a:prstClr val="black"/>
                </a:solidFill>
                <a:latin typeface="Calibri" pitchFamily="34" charset="0"/>
                <a:ea typeface="ＭＳ Ｐゴシック" pitchFamily="34" charset="-128"/>
              </a:rPr>
              <a:t>Dean</a:t>
            </a:r>
            <a:r>
              <a:rPr lang="en-US" altLang="en-US" sz="2000" dirty="0" smtClean="0">
                <a:solidFill>
                  <a:prstClr val="black"/>
                </a:solidFill>
                <a:latin typeface="Calibri" pitchFamily="34" charset="0"/>
                <a:ea typeface="ＭＳ Ｐゴシック" pitchFamily="34" charset="-128"/>
              </a:rPr>
              <a:t>’</a:t>
            </a:r>
            <a:r>
              <a:rPr lang="en-US" sz="2000" dirty="0" smtClean="0">
                <a:solidFill>
                  <a:prstClr val="black"/>
                </a:solidFill>
                <a:latin typeface="Calibri" pitchFamily="34" charset="0"/>
                <a:ea typeface="ＭＳ Ｐゴシック" pitchFamily="34" charset="-128"/>
              </a:rPr>
              <a:t>s List</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Grade: Merit</a:t>
            </a:r>
          </a:p>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Accomplishments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 Include the accomplishments </a:t>
            </a:r>
            <a:endParaRPr lang="en-US" sz="2000" b="1" dirty="0" smtClean="0">
              <a:solidFill>
                <a:prstClr val="black"/>
              </a:solidFill>
              <a:ea typeface="ＭＳ Ｐゴシック" pitchFamily="34" charset="-128"/>
            </a:endParaRPr>
          </a:p>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Related  Courses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 Include the relevant courses</a:t>
            </a:r>
          </a:p>
          <a:p>
            <a:pPr lvl="0" eaLnBrk="0" fontAlgn="base" hangingPunct="0">
              <a:lnSpc>
                <a:spcPct val="70000"/>
              </a:lnSpc>
              <a:spcBef>
                <a:spcPct val="40000"/>
              </a:spcBef>
              <a:spcAft>
                <a:spcPct val="0"/>
              </a:spcAft>
              <a:buClr>
                <a:srgbClr val="77933C"/>
              </a:buClr>
              <a:buFont typeface="Arial" pitchFamily="34" charset="0"/>
              <a:buChar char="•"/>
            </a:pPr>
            <a:endParaRPr lang="en-US" sz="2000" dirty="0" smtClean="0">
              <a:solidFill>
                <a:prstClr val="black"/>
              </a:solidFill>
              <a:latin typeface="Calibri" pitchFamily="34" charset="0"/>
              <a:ea typeface="ＭＳ Ｐゴシック" pitchFamily="34" charset="-128"/>
            </a:endParaRPr>
          </a:p>
          <a:p>
            <a:pPr lvl="0" eaLnBrk="0" fontAlgn="base" hangingPunct="0">
              <a:lnSpc>
                <a:spcPct val="70000"/>
              </a:lnSpc>
              <a:spcBef>
                <a:spcPct val="40000"/>
              </a:spcBef>
              <a:spcAft>
                <a:spcPct val="0"/>
              </a:spcAft>
              <a:buClr>
                <a:srgbClr val="77933C"/>
              </a:buClr>
            </a:pPr>
            <a:r>
              <a:rPr lang="en-US" sz="2000" dirty="0" smtClean="0">
                <a:solidFill>
                  <a:prstClr val="black"/>
                </a:solidFill>
                <a:latin typeface="Calibri" pitchFamily="34" charset="0"/>
                <a:ea typeface="ＭＳ Ｐゴシック" pitchFamily="34" charset="-128"/>
              </a:rPr>
              <a:t>Bachelor of Business Administration, September 2011</a:t>
            </a:r>
          </a:p>
          <a:p>
            <a:pPr lvl="0" eaLnBrk="0" fontAlgn="base" hangingPunct="0">
              <a:lnSpc>
                <a:spcPct val="70000"/>
              </a:lnSpc>
              <a:spcBef>
                <a:spcPct val="40000"/>
              </a:spcBef>
              <a:spcAft>
                <a:spcPct val="0"/>
              </a:spcAft>
              <a:buClr>
                <a:srgbClr val="77933C"/>
              </a:buClr>
            </a:pPr>
            <a:r>
              <a:rPr lang="en-US" sz="2000" dirty="0" smtClean="0">
                <a:solidFill>
                  <a:prstClr val="black"/>
                </a:solidFill>
                <a:latin typeface="Calibri" pitchFamily="34" charset="0"/>
                <a:ea typeface="ＭＳ Ｐゴシック" pitchFamily="34" charset="-128"/>
              </a:rPr>
              <a:t>Independent University, Bangladesh , Human Resources Management Major </a:t>
            </a:r>
          </a:p>
          <a:p>
            <a:pPr lvl="0" eaLnBrk="0" fontAlgn="base" hangingPunct="0">
              <a:lnSpc>
                <a:spcPct val="70000"/>
              </a:lnSpc>
              <a:spcBef>
                <a:spcPct val="40000"/>
              </a:spcBef>
              <a:spcAft>
                <a:spcPct val="0"/>
              </a:spcAft>
              <a:buClr>
                <a:srgbClr val="77933C"/>
              </a:buClr>
            </a:pPr>
            <a:r>
              <a:rPr lang="en-US" sz="2000" dirty="0" smtClean="0">
                <a:solidFill>
                  <a:prstClr val="black"/>
                </a:solidFill>
                <a:latin typeface="Calibri" pitchFamily="34" charset="0"/>
                <a:ea typeface="ＭＳ Ｐゴシック" pitchFamily="34" charset="-128"/>
              </a:rPr>
              <a:t>VC List</a:t>
            </a:r>
          </a:p>
          <a:p>
            <a:pPr lvl="0" eaLnBrk="0" fontAlgn="base" hangingPunct="0">
              <a:lnSpc>
                <a:spcPct val="70000"/>
              </a:lnSpc>
              <a:spcBef>
                <a:spcPct val="40000"/>
              </a:spcBef>
              <a:spcAft>
                <a:spcPct val="0"/>
              </a:spcAft>
              <a:buClr>
                <a:srgbClr val="77933C"/>
              </a:buClr>
            </a:pPr>
            <a:r>
              <a:rPr lang="en-US" sz="2000" dirty="0" smtClean="0">
                <a:solidFill>
                  <a:prstClr val="black"/>
                </a:solidFill>
                <a:latin typeface="Calibri" pitchFamily="34" charset="0"/>
                <a:ea typeface="ＭＳ Ｐゴシック" pitchFamily="34" charset="-128"/>
              </a:rPr>
              <a:t>CGPA: 3.8</a:t>
            </a:r>
          </a:p>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Accomplishments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 Include the accomplishments </a:t>
            </a:r>
            <a:endParaRPr lang="en-US" sz="2000" b="1" dirty="0" smtClean="0">
              <a:solidFill>
                <a:prstClr val="black"/>
              </a:solidFill>
              <a:ea typeface="ＭＳ Ｐゴシック" pitchFamily="34" charset="-128"/>
            </a:endParaRPr>
          </a:p>
          <a:p>
            <a:pPr lvl="0" eaLnBrk="0" fontAlgn="base" hangingPunct="0">
              <a:lnSpc>
                <a:spcPct val="70000"/>
              </a:lnSpc>
              <a:spcBef>
                <a:spcPct val="40000"/>
              </a:spcBef>
              <a:spcAft>
                <a:spcPct val="0"/>
              </a:spcAft>
              <a:buClr>
                <a:srgbClr val="77933C"/>
              </a:buClr>
            </a:pPr>
            <a:r>
              <a:rPr lang="en-US" sz="2000" b="1" dirty="0" smtClean="0">
                <a:solidFill>
                  <a:prstClr val="black"/>
                </a:solidFill>
                <a:ea typeface="ＭＳ Ｐゴシック" pitchFamily="34" charset="-128"/>
              </a:rPr>
              <a:t>Related  Courses</a:t>
            </a:r>
          </a:p>
          <a:p>
            <a:pPr lvl="0" eaLnBrk="0" fontAlgn="base" hangingPunct="0">
              <a:lnSpc>
                <a:spcPct val="70000"/>
              </a:lnSpc>
              <a:spcBef>
                <a:spcPct val="4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 Include the relevant courses</a:t>
            </a:r>
          </a:p>
          <a:p>
            <a:pPr lvl="0" eaLnBrk="0" fontAlgn="base" hangingPunct="0">
              <a:lnSpc>
                <a:spcPct val="70000"/>
              </a:lnSpc>
              <a:spcBef>
                <a:spcPct val="40000"/>
              </a:spcBef>
              <a:spcAft>
                <a:spcPct val="0"/>
              </a:spcAft>
              <a:buClr>
                <a:srgbClr val="77933C"/>
              </a:buClr>
            </a:pPr>
            <a:endParaRPr lang="en-US" sz="2000" dirty="0" smtClean="0">
              <a:solidFill>
                <a:prstClr val="black"/>
              </a:solidFill>
              <a:ea typeface="ＭＳ Ｐゴシック" pitchFamily="34" charset="-128"/>
            </a:endParaRPr>
          </a:p>
          <a:p>
            <a:pPr lvl="0" eaLnBrk="0" fontAlgn="base" hangingPunct="0">
              <a:lnSpc>
                <a:spcPct val="100000"/>
              </a:lnSpc>
              <a:spcBef>
                <a:spcPct val="40000"/>
              </a:spcBef>
              <a:spcAft>
                <a:spcPct val="0"/>
              </a:spcAft>
            </a:pPr>
            <a:endParaRPr lang="en-US" sz="2000" dirty="0" smtClean="0">
              <a:solidFill>
                <a:prstClr val="black"/>
              </a:solidFill>
              <a:latin typeface="Calibri" pitchFamily="34" charset="0"/>
              <a:ea typeface="ＭＳ Ｐゴシック" pitchFamily="34" charset="-128"/>
            </a:endParaRPr>
          </a:p>
          <a:p>
            <a:pPr lvl="0" eaLnBrk="0" fontAlgn="base" hangingPunct="0">
              <a:lnSpc>
                <a:spcPct val="100000"/>
              </a:lnSpc>
              <a:spcBef>
                <a:spcPct val="40000"/>
              </a:spcBef>
              <a:spcAft>
                <a:spcPct val="0"/>
              </a:spcAft>
            </a:pPr>
            <a:r>
              <a:rPr lang="en-US" sz="2000" dirty="0" smtClean="0">
                <a:solidFill>
                  <a:prstClr val="black"/>
                </a:solidFill>
                <a:latin typeface="Calibri" pitchFamily="34" charset="0"/>
                <a:ea typeface="ＭＳ Ｐゴシック" pitchFamily="34" charset="-128"/>
              </a:rPr>
              <a:t>	</a:t>
            </a:r>
            <a:endParaRPr lang="en-US" sz="1900" dirty="0">
              <a:solidFill>
                <a:prstClr val="black"/>
              </a:solidFill>
              <a:latin typeface="Times New Roman" pitchFamily="18" charset="0"/>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12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(4 of 6)</a:t>
            </a:r>
            <a:endParaRPr lang="en-US"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688123"/>
            <a:ext cx="10283967" cy="4628271"/>
          </a:xfrm>
        </p:spPr>
        <p:txBody>
          <a:bodyPr anchor="t" anchorCtr="0">
            <a:noAutofit/>
          </a:bodyPr>
          <a:lstStyle/>
          <a:p>
            <a:pPr marL="114300" lvl="0" indent="-114300" eaLnBrk="0" fontAlgn="base" hangingPunct="0">
              <a:lnSpc>
                <a:spcPct val="100000"/>
              </a:lnSpc>
              <a:spcBef>
                <a:spcPct val="0"/>
              </a:spcBef>
              <a:spcAft>
                <a:spcPct val="0"/>
              </a:spcAft>
              <a:buClr>
                <a:srgbClr val="77933C"/>
              </a:buClr>
            </a:pPr>
            <a:r>
              <a:rPr lang="en-US" sz="2000" b="1" dirty="0" smtClean="0">
                <a:solidFill>
                  <a:prstClr val="black"/>
                </a:solidFill>
                <a:ea typeface="ＭＳ Ｐゴシック" pitchFamily="34" charset="-128"/>
              </a:rPr>
              <a:t>WORK EXPERIENCE </a:t>
            </a:r>
          </a:p>
          <a:p>
            <a:pPr marL="114300" lvl="0" indent="-114300" eaLnBrk="0" fontAlgn="base" hangingPunct="0">
              <a:lnSpc>
                <a:spcPct val="100000"/>
              </a:lnSpc>
              <a:spcBef>
                <a:spcPct val="20000"/>
              </a:spcBef>
              <a:spcAft>
                <a:spcPct val="0"/>
              </a:spcAft>
              <a:buClr>
                <a:srgbClr val="77933C"/>
              </a:buClr>
            </a:pPr>
            <a:r>
              <a:rPr lang="en-US" sz="2000" i="1" dirty="0" smtClean="0">
                <a:solidFill>
                  <a:prstClr val="black"/>
                </a:solidFill>
                <a:ea typeface="ＭＳ Ｐゴシック" pitchFamily="34" charset="-128"/>
              </a:rPr>
              <a:t>Sales and Front Desk, </a:t>
            </a:r>
            <a:r>
              <a:rPr lang="en-US" sz="2000" dirty="0" smtClean="0">
                <a:solidFill>
                  <a:prstClr val="black"/>
                </a:solidFill>
                <a:ea typeface="ＭＳ Ｐゴシック" pitchFamily="34" charset="-128"/>
              </a:rPr>
              <a:t>Pure Gym, Aberdeen, AB25 1BR </a:t>
            </a:r>
          </a:p>
          <a:p>
            <a:pPr marL="114300" lvl="0" indent="-114300" eaLnBrk="0" fontAlgn="base" hangingPunct="0">
              <a:lnSpc>
                <a:spcPct val="100000"/>
              </a:lnSpc>
              <a:spcBef>
                <a:spcPct val="20000"/>
              </a:spcBef>
              <a:spcAft>
                <a:spcPct val="0"/>
              </a:spcAft>
              <a:buClr>
                <a:srgbClr val="77933C"/>
              </a:buClr>
            </a:pPr>
            <a:r>
              <a:rPr lang="en-US" sz="2000" dirty="0" smtClean="0">
                <a:solidFill>
                  <a:prstClr val="black"/>
                </a:solidFill>
                <a:ea typeface="ＭＳ Ｐゴシック" pitchFamily="34" charset="-128"/>
              </a:rPr>
              <a:t>Summer 2014  </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Sold memberships and facilitated tours for the fitness center</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Listened to, analyzed, and answered customers</a:t>
            </a:r>
            <a:r>
              <a:rPr lang="en-US" altLang="en-US" sz="2000" dirty="0" smtClean="0">
                <a:solidFill>
                  <a:prstClr val="black"/>
                </a:solidFill>
                <a:ea typeface="ＭＳ Ｐゴシック" pitchFamily="34" charset="-128"/>
              </a:rPr>
              <a:t>’</a:t>
            </a:r>
            <a:r>
              <a:rPr lang="en-US" sz="2000" dirty="0" smtClean="0">
                <a:solidFill>
                  <a:prstClr val="black"/>
                </a:solidFill>
                <a:ea typeface="ＭＳ Ｐゴシック" pitchFamily="34" charset="-128"/>
              </a:rPr>
              <a:t> enquiries </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Accounted for membership payments and constructed sales reports </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rPr>
              <a:t>Trained new employees to understand company procedures and safety policies </a:t>
            </a:r>
          </a:p>
          <a:p>
            <a:pPr marL="514350" indent="-514350">
              <a:lnSpc>
                <a:spcPct val="100000"/>
              </a:lnSpc>
              <a:spcBef>
                <a:spcPts val="600"/>
              </a:spcBef>
              <a:buFont typeface="Arial" pitchFamily="34" charset="0"/>
              <a:buChar char="•"/>
            </a:pPr>
            <a:endParaRPr lang="en-AU" sz="28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13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(5 of 6)</a:t>
            </a:r>
            <a:endParaRPr lang="en-US"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688123"/>
            <a:ext cx="10283967" cy="4628271"/>
          </a:xfrm>
        </p:spPr>
        <p:txBody>
          <a:bodyPr anchor="t" anchorCtr="0">
            <a:noAutofit/>
          </a:bodyPr>
          <a:lstStyle/>
          <a:p>
            <a:pPr marL="114300" lvl="0" indent="-114300" eaLnBrk="0" fontAlgn="base" hangingPunct="0">
              <a:lnSpc>
                <a:spcPct val="100000"/>
              </a:lnSpc>
              <a:spcBef>
                <a:spcPct val="20000"/>
              </a:spcBef>
              <a:spcAft>
                <a:spcPct val="0"/>
              </a:spcAft>
              <a:buClr>
                <a:srgbClr val="77933C"/>
              </a:buClr>
            </a:pPr>
            <a:r>
              <a:rPr lang="en-US" sz="2000" dirty="0" smtClean="0">
                <a:solidFill>
                  <a:prstClr val="black"/>
                </a:solidFill>
                <a:ea typeface="ＭＳ Ｐゴシック" pitchFamily="34" charset="-128"/>
              </a:rPr>
              <a:t>Customer Care Officer, Argos, AB25 3SA</a:t>
            </a:r>
          </a:p>
          <a:p>
            <a:pPr marL="114300" lvl="0" indent="-114300" eaLnBrk="0" fontAlgn="base" hangingPunct="0">
              <a:lnSpc>
                <a:spcPct val="100000"/>
              </a:lnSpc>
              <a:spcBef>
                <a:spcPct val="20000"/>
              </a:spcBef>
              <a:spcAft>
                <a:spcPct val="0"/>
              </a:spcAft>
              <a:buClr>
                <a:srgbClr val="77933C"/>
              </a:buClr>
            </a:pPr>
            <a:r>
              <a:rPr lang="en-US" sz="2000" dirty="0" smtClean="0">
                <a:solidFill>
                  <a:prstClr val="black"/>
                </a:solidFill>
                <a:ea typeface="ＭＳ Ｐゴシック" pitchFamily="34" charset="-128"/>
              </a:rPr>
              <a:t>Summer 2011</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t> </a:t>
            </a:r>
            <a:r>
              <a:rPr lang="en-US" sz="2000" dirty="0" smtClean="0">
                <a:solidFill>
                  <a:schemeClr val="tx1"/>
                </a:solidFill>
              </a:rPr>
              <a:t>Attracts potential customers by answering product and service questions; suggesting information about other products and services.</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schemeClr val="tx1"/>
                </a:solidFill>
              </a:rPr>
              <a:t> Opens customer accounts by recording account information.</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schemeClr val="tx1"/>
                </a:solidFill>
              </a:rPr>
              <a:t>Maintains customer records by updating account information.</a:t>
            </a: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srgbClr val="000000"/>
                </a:solidFill>
              </a:rPr>
              <a:t>Recommends potential products or services to management by collecting customer information and analyzing customer needs.</a:t>
            </a:r>
            <a:endParaRPr lang="en-US" sz="2000" dirty="0" smtClean="0">
              <a:solidFill>
                <a:srgbClr val="000000"/>
              </a:solidFill>
              <a:ea typeface="ＭＳ Ｐゴシック" pitchFamily="34" charset="-128"/>
            </a:endParaRPr>
          </a:p>
          <a:p>
            <a:pPr marL="514350" indent="-514350">
              <a:lnSpc>
                <a:spcPct val="100000"/>
              </a:lnSpc>
              <a:spcBef>
                <a:spcPts val="600"/>
              </a:spcBef>
            </a:pPr>
            <a:endParaRPr lang="en-AU" sz="3200" b="1" dirty="0" smtClean="0">
              <a:solidFill>
                <a:schemeClr val="tx1"/>
              </a:solidFill>
            </a:endParaRPr>
          </a:p>
          <a:p>
            <a:pPr marL="514350" indent="-514350">
              <a:lnSpc>
                <a:spcPct val="100000"/>
              </a:lnSpc>
              <a:spcBef>
                <a:spcPts val="600"/>
              </a:spcBef>
              <a:buFont typeface="Arial" pitchFamily="34" charset="0"/>
              <a:buChar char="•"/>
            </a:pPr>
            <a:endParaRPr lang="en-AU" sz="28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14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(6 of 6)</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398717" y="1442619"/>
            <a:ext cx="10985977" cy="4891191"/>
          </a:xfrm>
        </p:spPr>
        <p:txBody>
          <a:bodyPr anchor="t" anchorCtr="0">
            <a:noAutofit/>
          </a:bodyPr>
          <a:lstStyle/>
          <a:p>
            <a:pPr marL="114300" lvl="0" indent="-114300" eaLnBrk="0" fontAlgn="base" hangingPunct="0">
              <a:lnSpc>
                <a:spcPct val="100000"/>
              </a:lnSpc>
              <a:spcBef>
                <a:spcPct val="20000"/>
              </a:spcBef>
              <a:spcAft>
                <a:spcPct val="0"/>
              </a:spcAft>
              <a:buClr>
                <a:srgbClr val="77933C"/>
              </a:buClr>
            </a:pPr>
            <a:r>
              <a:rPr lang="en-US" sz="2000" b="1" dirty="0" smtClean="0">
                <a:solidFill>
                  <a:prstClr val="black"/>
                </a:solidFill>
                <a:ea typeface="ＭＳ Ｐゴシック" pitchFamily="34" charset="-128"/>
              </a:rPr>
              <a:t>Skills</a:t>
            </a:r>
          </a:p>
          <a:p>
            <a:pPr lvl="0" hangingPunct="0"/>
            <a:r>
              <a:rPr lang="en-GB" sz="2000" dirty="0" smtClean="0">
                <a:solidFill>
                  <a:srgbClr val="000000"/>
                </a:solidFill>
              </a:rPr>
              <a:t>1. Range of knowledge and skills for undertaking and completing independent research projects </a:t>
            </a:r>
            <a:endParaRPr lang="en-AU" sz="2000" dirty="0" smtClean="0">
              <a:solidFill>
                <a:srgbClr val="000000"/>
              </a:solidFill>
            </a:endParaRPr>
          </a:p>
          <a:p>
            <a:pPr lvl="0" hangingPunct="0"/>
            <a:r>
              <a:rPr lang="en-GB" sz="2000" dirty="0" smtClean="0">
                <a:solidFill>
                  <a:srgbClr val="000000"/>
                </a:solidFill>
              </a:rPr>
              <a:t>2. Adequate level of proficiency in written and oral English; </a:t>
            </a:r>
            <a:endParaRPr lang="en-AU" sz="2000" dirty="0" smtClean="0">
              <a:solidFill>
                <a:srgbClr val="000000"/>
              </a:solidFill>
            </a:endParaRPr>
          </a:p>
          <a:p>
            <a:pPr lvl="0" hangingPunct="0"/>
            <a:r>
              <a:rPr lang="en-GB" sz="2000" dirty="0" smtClean="0">
                <a:solidFill>
                  <a:srgbClr val="000000"/>
                </a:solidFill>
              </a:rPr>
              <a:t>3. Computer skills with adequate knowledge of Microsoft Office, SPSS, ANOVA, and browsing.</a:t>
            </a:r>
            <a:endParaRPr lang="en-AU" sz="2000" dirty="0" smtClean="0">
              <a:solidFill>
                <a:srgbClr val="000000"/>
              </a:solidFill>
            </a:endParaRPr>
          </a:p>
          <a:p>
            <a:pPr lvl="0" hangingPunct="0"/>
            <a:r>
              <a:rPr lang="en-GB" sz="2000" dirty="0" smtClean="0">
                <a:solidFill>
                  <a:srgbClr val="000000"/>
                </a:solidFill>
              </a:rPr>
              <a:t>Interpersonal communication skills</a:t>
            </a:r>
            <a:endParaRPr lang="en-AU" sz="2000" dirty="0" smtClean="0">
              <a:solidFill>
                <a:srgbClr val="000000"/>
              </a:solidFill>
            </a:endParaRPr>
          </a:p>
          <a:p>
            <a:pPr lvl="0" hangingPunct="0"/>
            <a:r>
              <a:rPr lang="en-GB" sz="2000" dirty="0" smtClean="0">
                <a:solidFill>
                  <a:srgbClr val="000000"/>
                </a:solidFill>
              </a:rPr>
              <a:t>4. Sound knowledge and competencies in supervising, persuading and leading people by academic learnt leadership skills.</a:t>
            </a:r>
            <a:endParaRPr lang="en-AU" sz="2000" dirty="0" smtClean="0">
              <a:solidFill>
                <a:srgbClr val="000000"/>
              </a:solidFill>
            </a:endParaRPr>
          </a:p>
          <a:p>
            <a:pPr lvl="0" hangingPunct="0"/>
            <a:r>
              <a:rPr lang="en-GB" sz="2000" dirty="0" smtClean="0">
                <a:solidFill>
                  <a:srgbClr val="000000"/>
                </a:solidFill>
              </a:rPr>
              <a:t> </a:t>
            </a:r>
            <a:endParaRPr lang="en-AU" sz="2000" dirty="0" smtClean="0">
              <a:solidFill>
                <a:srgbClr val="000000"/>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15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Reverse Chronological Format </a:t>
            </a:r>
            <a:r>
              <a:rPr lang="en-AU" sz="2000" b="1" dirty="0" smtClean="0">
                <a:solidFill>
                  <a:schemeClr val="accent1">
                    <a:lumMod val="50000"/>
                  </a:schemeClr>
                </a:solidFill>
                <a:latin typeface="Cambria" pitchFamily="18" charset="0"/>
              </a:rPr>
              <a:t>(6 of 6)</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398717" y="1442619"/>
            <a:ext cx="10985977" cy="4891191"/>
          </a:xfrm>
        </p:spPr>
        <p:txBody>
          <a:bodyPr anchor="t" anchorCtr="0">
            <a:noAutofit/>
          </a:bodyPr>
          <a:lstStyle/>
          <a:p>
            <a:pPr marL="114300" lvl="0" indent="-114300" eaLnBrk="0" fontAlgn="base" hangingPunct="0">
              <a:lnSpc>
                <a:spcPct val="100000"/>
              </a:lnSpc>
              <a:spcBef>
                <a:spcPct val="20000"/>
              </a:spcBef>
              <a:spcAft>
                <a:spcPct val="0"/>
              </a:spcAft>
              <a:buClr>
                <a:srgbClr val="77933C"/>
              </a:buClr>
            </a:pPr>
            <a:r>
              <a:rPr lang="en-US" sz="2000" b="1" dirty="0" smtClean="0">
                <a:solidFill>
                  <a:prstClr val="black"/>
                </a:solidFill>
                <a:ea typeface="ＭＳ Ｐゴシック" pitchFamily="34" charset="-128"/>
              </a:rPr>
              <a:t>Skills</a:t>
            </a:r>
          </a:p>
          <a:p>
            <a:pPr lvl="0" hangingPunct="0"/>
            <a:r>
              <a:rPr lang="en-GB" sz="2000" dirty="0" smtClean="0">
                <a:solidFill>
                  <a:srgbClr val="000000"/>
                </a:solidFill>
              </a:rPr>
              <a:t>1. Range of knowledge and skills for undertaking and completing independent research projects </a:t>
            </a:r>
            <a:endParaRPr lang="en-AU" sz="2000" dirty="0" smtClean="0">
              <a:solidFill>
                <a:srgbClr val="000000"/>
              </a:solidFill>
            </a:endParaRPr>
          </a:p>
          <a:p>
            <a:pPr lvl="0" hangingPunct="0"/>
            <a:r>
              <a:rPr lang="en-GB" sz="2000" dirty="0" smtClean="0">
                <a:solidFill>
                  <a:srgbClr val="000000"/>
                </a:solidFill>
              </a:rPr>
              <a:t>2. Adequate level of proficiency in written and oral English; </a:t>
            </a:r>
            <a:endParaRPr lang="en-AU" sz="2000" dirty="0" smtClean="0">
              <a:solidFill>
                <a:srgbClr val="000000"/>
              </a:solidFill>
            </a:endParaRPr>
          </a:p>
          <a:p>
            <a:pPr lvl="0" hangingPunct="0"/>
            <a:r>
              <a:rPr lang="en-GB" sz="2000" dirty="0" smtClean="0">
                <a:solidFill>
                  <a:srgbClr val="000000"/>
                </a:solidFill>
              </a:rPr>
              <a:t>3. Computer skills with adequate knowledge of Microsoft Office, SPSS, ANOVA, and browsing.</a:t>
            </a:r>
            <a:endParaRPr lang="en-AU" sz="2000" dirty="0" smtClean="0">
              <a:solidFill>
                <a:srgbClr val="000000"/>
              </a:solidFill>
            </a:endParaRPr>
          </a:p>
          <a:p>
            <a:pPr lvl="0" hangingPunct="0"/>
            <a:r>
              <a:rPr lang="en-GB" sz="2000" dirty="0" smtClean="0">
                <a:solidFill>
                  <a:srgbClr val="000000"/>
                </a:solidFill>
              </a:rPr>
              <a:t>Interpersonal communication skills</a:t>
            </a:r>
            <a:endParaRPr lang="en-AU" sz="2000" dirty="0" smtClean="0">
              <a:solidFill>
                <a:srgbClr val="000000"/>
              </a:solidFill>
            </a:endParaRPr>
          </a:p>
          <a:p>
            <a:pPr lvl="0" hangingPunct="0"/>
            <a:r>
              <a:rPr lang="en-GB" sz="2000" dirty="0" smtClean="0">
                <a:solidFill>
                  <a:srgbClr val="000000"/>
                </a:solidFill>
              </a:rPr>
              <a:t>4. Sound knowledge and competencies in supervising, persuading and leading people by academic learnt leadership skills.</a:t>
            </a:r>
            <a:endParaRPr lang="en-AU" sz="2000" dirty="0" smtClean="0">
              <a:solidFill>
                <a:srgbClr val="000000"/>
              </a:solidFill>
            </a:endParaRPr>
          </a:p>
          <a:p>
            <a:pPr lvl="0" hangingPunct="0"/>
            <a:r>
              <a:rPr lang="en-GB" sz="2000" dirty="0" smtClean="0">
                <a:solidFill>
                  <a:srgbClr val="000000"/>
                </a:solidFill>
              </a:rPr>
              <a:t> </a:t>
            </a:r>
            <a:endParaRPr lang="en-AU" sz="2000" dirty="0" smtClean="0">
              <a:solidFill>
                <a:srgbClr val="000000"/>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16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Approaches to Presenting Information (cont.)</a:t>
            </a: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b="1" dirty="0" smtClean="0">
                <a:solidFill>
                  <a:srgbClr val="000000"/>
                </a:solidFill>
              </a:rPr>
              <a:t>A functional or skills layout </a:t>
            </a:r>
          </a:p>
          <a:p>
            <a:pPr marL="514350" indent="-514350">
              <a:lnSpc>
                <a:spcPct val="100000"/>
              </a:lnSpc>
              <a:spcBef>
                <a:spcPts val="600"/>
              </a:spcBef>
              <a:spcAft>
                <a:spcPts val="600"/>
              </a:spcAft>
              <a:buFontTx/>
              <a:buChar char="-"/>
            </a:pPr>
            <a:r>
              <a:rPr lang="en-AU" sz="2700" dirty="0" smtClean="0">
                <a:solidFill>
                  <a:srgbClr val="000000"/>
                </a:solidFill>
              </a:rPr>
              <a:t>Organizes the</a:t>
            </a:r>
            <a:r>
              <a:rPr lang="en-AU" sz="2000" dirty="0" smtClean="0">
                <a:solidFill>
                  <a:srgbClr val="000000"/>
                </a:solidFill>
              </a:rPr>
              <a:t> </a:t>
            </a:r>
            <a:r>
              <a:rPr lang="en-AU" sz="2800" dirty="0" err="1" smtClean="0">
                <a:solidFill>
                  <a:srgbClr val="000000"/>
                </a:solidFill>
              </a:rPr>
              <a:t>r</a:t>
            </a:r>
            <a:r>
              <a:rPr lang="en-US" sz="2800" dirty="0" err="1" smtClean="0">
                <a:solidFill>
                  <a:srgbClr val="000000"/>
                </a:solidFill>
              </a:rPr>
              <a:t>ésumé’s</a:t>
            </a:r>
            <a:r>
              <a:rPr lang="en-AU" sz="2800" dirty="0" smtClean="0">
                <a:solidFill>
                  <a:srgbClr val="000000"/>
                </a:solidFill>
              </a:rPr>
              <a:t> content based on 3 to 5 areas</a:t>
            </a:r>
          </a:p>
          <a:p>
            <a:pPr marL="514350" indent="-514350">
              <a:lnSpc>
                <a:spcPct val="100000"/>
              </a:lnSpc>
              <a:spcBef>
                <a:spcPts val="600"/>
              </a:spcBef>
              <a:spcAft>
                <a:spcPts val="600"/>
              </a:spcAft>
              <a:buFontTx/>
              <a:buChar char="-"/>
            </a:pPr>
            <a:r>
              <a:rPr lang="en-AU" sz="2800" dirty="0" smtClean="0">
                <a:solidFill>
                  <a:srgbClr val="000000"/>
                </a:solidFill>
              </a:rPr>
              <a:t>This organizational plan groups related skills</a:t>
            </a:r>
          </a:p>
          <a:p>
            <a:pPr marL="514350" indent="-514350">
              <a:lnSpc>
                <a:spcPct val="100000"/>
              </a:lnSpc>
              <a:spcBef>
                <a:spcPts val="600"/>
              </a:spcBef>
              <a:spcAft>
                <a:spcPts val="600"/>
              </a:spcAft>
              <a:buFontTx/>
              <a:buChar char="-"/>
            </a:pPr>
            <a:r>
              <a:rPr lang="en-AU" sz="2800" dirty="0" smtClean="0">
                <a:solidFill>
                  <a:srgbClr val="000000"/>
                </a:solidFill>
              </a:rPr>
              <a:t>There is a summary instead of an objective </a:t>
            </a:r>
          </a:p>
          <a:p>
            <a:pPr marL="514350" indent="-514350">
              <a:lnSpc>
                <a:spcPct val="100000"/>
              </a:lnSpc>
              <a:spcBef>
                <a:spcPts val="600"/>
              </a:spcBef>
              <a:spcAft>
                <a:spcPts val="600"/>
              </a:spcAft>
              <a:buFontTx/>
              <a:buChar char="-"/>
            </a:pPr>
            <a:r>
              <a:rPr lang="en-AU" sz="2700" dirty="0" smtClean="0">
                <a:solidFill>
                  <a:srgbClr val="000000"/>
                </a:solidFill>
              </a:rPr>
              <a:t>Suitable for those who have had many jobs and who are changing the fields </a:t>
            </a:r>
          </a:p>
          <a:p>
            <a:pPr marL="514350" indent="-514350">
              <a:lnSpc>
                <a:spcPct val="100000"/>
              </a:lnSpc>
              <a:spcBef>
                <a:spcPts val="600"/>
              </a:spcBef>
              <a:spcAft>
                <a:spcPts val="600"/>
              </a:spcAft>
            </a:pPr>
            <a:r>
              <a:rPr lang="en-AU" sz="2700" dirty="0" smtClean="0">
                <a:solidFill>
                  <a:srgbClr val="000000"/>
                </a:solidFill>
              </a:rPr>
              <a:t> </a:t>
            </a:r>
          </a:p>
          <a:p>
            <a:pPr marL="514350" indent="-514350">
              <a:lnSpc>
                <a:spcPct val="100000"/>
              </a:lnSpc>
              <a:spcBef>
                <a:spcPts val="600"/>
              </a:spcBef>
              <a:spcAft>
                <a:spcPts val="600"/>
              </a:spcAft>
            </a:pPr>
            <a:endParaRPr lang="en-AU" sz="2700" dirty="0" smtClean="0">
              <a:solidFill>
                <a:srgbClr val="000000"/>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17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Functional/ Skills Layout Format </a:t>
            </a:r>
            <a:r>
              <a:rPr lang="en-AU" sz="2000" b="1" dirty="0" smtClean="0">
                <a:solidFill>
                  <a:schemeClr val="accent1">
                    <a:lumMod val="50000"/>
                  </a:schemeClr>
                </a:solidFill>
                <a:latin typeface="Cambria" pitchFamily="18" charset="0"/>
              </a:rPr>
              <a:t>(1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a:bodyPr>
          <a:lstStyle/>
          <a:p>
            <a:pPr lvl="0" eaLnBrk="0" fontAlgn="base" hangingPunct="0">
              <a:lnSpc>
                <a:spcPct val="85000"/>
              </a:lnSpc>
              <a:spcBef>
                <a:spcPct val="0"/>
              </a:spcBef>
              <a:spcAft>
                <a:spcPct val="0"/>
              </a:spcAft>
            </a:pPr>
            <a:r>
              <a:rPr lang="en-US" sz="2000" b="1" dirty="0" smtClean="0">
                <a:solidFill>
                  <a:prstClr val="black"/>
                </a:solidFill>
                <a:latin typeface="Calibri" pitchFamily="34" charset="0"/>
                <a:ea typeface="ＭＳ Ｐゴシック" pitchFamily="34" charset="-128"/>
              </a:rPr>
              <a:t>Amandine Brown </a:t>
            </a:r>
          </a:p>
          <a:p>
            <a:pPr lvl="0" eaLnBrk="0" fontAlgn="base" hangingPunct="0">
              <a:lnSpc>
                <a:spcPct val="85000"/>
              </a:lnSpc>
              <a:spcBef>
                <a:spcPct val="0"/>
              </a:spcBef>
              <a:spcAft>
                <a:spcPct val="0"/>
              </a:spcAft>
            </a:pPr>
            <a:r>
              <a:rPr lang="en-US" sz="2000" dirty="0" smtClean="0">
                <a:solidFill>
                  <a:prstClr val="black"/>
                </a:solidFill>
                <a:latin typeface="Calibri" pitchFamily="34" charset="0"/>
                <a:ea typeface="ＭＳ Ｐゴシック" pitchFamily="34" charset="-128"/>
              </a:rPr>
              <a:t>41 </a:t>
            </a:r>
            <a:r>
              <a:rPr lang="en-US" sz="2000" dirty="0" err="1" smtClean="0">
                <a:solidFill>
                  <a:prstClr val="black"/>
                </a:solidFill>
                <a:latin typeface="Calibri" pitchFamily="34" charset="0"/>
                <a:ea typeface="ＭＳ Ｐゴシック" pitchFamily="34" charset="-128"/>
              </a:rPr>
              <a:t>Rosebank</a:t>
            </a:r>
            <a:r>
              <a:rPr lang="en-US" sz="2000" dirty="0" smtClean="0">
                <a:solidFill>
                  <a:prstClr val="black"/>
                </a:solidFill>
                <a:latin typeface="Calibri" pitchFamily="34" charset="0"/>
                <a:ea typeface="ＭＳ Ｐゴシック" pitchFamily="34" charset="-128"/>
              </a:rPr>
              <a:t> Terrace, Apt. 40</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Aberdeen, UK </a:t>
            </a:r>
          </a:p>
          <a:p>
            <a:pPr lvl="0" eaLnBrk="0" fontAlgn="base" hangingPunct="0">
              <a:lnSpc>
                <a:spcPct val="85000"/>
              </a:lnSpc>
              <a:spcBef>
                <a:spcPct val="0"/>
              </a:spcBef>
              <a:spcAft>
                <a:spcPct val="0"/>
              </a:spcAft>
            </a:pPr>
            <a:r>
              <a:rPr lang="en-US" sz="2000" dirty="0" smtClean="0">
                <a:solidFill>
                  <a:prstClr val="black"/>
                </a:solidFill>
                <a:latin typeface="Calibri" pitchFamily="34" charset="0"/>
                <a:ea typeface="ＭＳ Ｐゴシック" pitchFamily="34" charset="-128"/>
              </a:rPr>
              <a:t>AB11 6LQ</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hlinkClick r:id="rId2"/>
              </a:rPr>
              <a:t>abrown@yahoo.com</a:t>
            </a:r>
            <a:r>
              <a:rPr lang="en-US" sz="2000" dirty="0" smtClean="0">
                <a:solidFill>
                  <a:prstClr val="black"/>
                </a:solidFill>
                <a:latin typeface="Calibri" pitchFamily="34" charset="0"/>
                <a:ea typeface="ＭＳ Ｐゴシック" pitchFamily="34" charset="-128"/>
              </a:rPr>
              <a:t> </a:t>
            </a:r>
            <a:br>
              <a:rPr lang="en-US" sz="2000" dirty="0" smtClean="0">
                <a:solidFill>
                  <a:prstClr val="black"/>
                </a:solidFill>
                <a:latin typeface="Calibri" pitchFamily="34" charset="0"/>
                <a:ea typeface="ＭＳ Ｐゴシック" pitchFamily="34" charset="-128"/>
              </a:rPr>
            </a:br>
            <a:r>
              <a:rPr lang="en-US" sz="2000" dirty="0" smtClean="0">
                <a:solidFill>
                  <a:prstClr val="black"/>
                </a:solidFill>
                <a:latin typeface="Calibri" pitchFamily="34" charset="0"/>
                <a:ea typeface="ＭＳ Ｐゴシック" pitchFamily="34" charset="-128"/>
              </a:rPr>
              <a:t>07453319669</a:t>
            </a:r>
            <a:br>
              <a:rPr lang="en-US" sz="2000" dirty="0" smtClean="0">
                <a:solidFill>
                  <a:prstClr val="black"/>
                </a:solidFill>
                <a:latin typeface="Calibri" pitchFamily="34" charset="0"/>
                <a:ea typeface="ＭＳ Ｐゴシック" pitchFamily="34" charset="-128"/>
              </a:rPr>
            </a:br>
            <a:endParaRPr lang="en-US" sz="2000" dirty="0" smtClean="0">
              <a:solidFill>
                <a:prstClr val="black"/>
              </a:solidFill>
              <a:latin typeface="Calibri" pitchFamily="34" charset="0"/>
              <a:ea typeface="ＭＳ Ｐゴシック" pitchFamily="34" charset="-128"/>
            </a:endParaRPr>
          </a:p>
          <a:p>
            <a:pPr lvl="0" eaLnBrk="0" fontAlgn="base" hangingPunct="0">
              <a:lnSpc>
                <a:spcPct val="85000"/>
              </a:lnSpc>
              <a:spcBef>
                <a:spcPct val="0"/>
              </a:spcBef>
              <a:spcAft>
                <a:spcPct val="0"/>
              </a:spcAft>
            </a:pPr>
            <a:r>
              <a:rPr lang="en-US" sz="2000" b="1" dirty="0" smtClean="0">
                <a:solidFill>
                  <a:prstClr val="black"/>
                </a:solidFill>
                <a:latin typeface="Calibri" pitchFamily="34" charset="0"/>
                <a:ea typeface="ＭＳ Ｐゴシック" pitchFamily="34" charset="-128"/>
              </a:rPr>
              <a:t>Summary</a:t>
            </a:r>
            <a:r>
              <a:rPr lang="en-US" sz="2000" dirty="0" smtClean="0">
                <a:solidFill>
                  <a:prstClr val="black"/>
                </a:solidFill>
                <a:latin typeface="Calibri" pitchFamily="34" charset="0"/>
                <a:ea typeface="ＭＳ Ｐゴシック" pitchFamily="34" charset="-128"/>
              </a:rPr>
              <a:t>	</a:t>
            </a:r>
          </a:p>
          <a:p>
            <a:pPr eaLnBrk="0" fontAlgn="base" hangingPunct="0">
              <a:lnSpc>
                <a:spcPct val="100000"/>
              </a:lnSpc>
              <a:spcBef>
                <a:spcPct val="40000"/>
              </a:spcBef>
              <a:spcAft>
                <a:spcPct val="0"/>
              </a:spcAft>
            </a:pPr>
            <a:r>
              <a:rPr lang="en-US" sz="2000" dirty="0" smtClean="0">
                <a:solidFill>
                  <a:schemeClr val="tx1"/>
                </a:solidFill>
              </a:rPr>
              <a:t>A hardworking, energetic marketing professional with over twenty years experience working in insurance and legal industries. Demonstrated expertise in various aspects of negotiating/managing projects and event planning. Strengths include attention to detail and the ability to work independently as well as a member of a team. Seeking a challenging position that will use my interpersonal &amp; problem solving skills. </a:t>
            </a:r>
          </a:p>
          <a:p>
            <a:pPr lvl="0" eaLnBrk="0" fontAlgn="base" hangingPunct="0">
              <a:lnSpc>
                <a:spcPct val="100000"/>
              </a:lnSpc>
              <a:spcBef>
                <a:spcPct val="40000"/>
              </a:spcBef>
              <a:spcAft>
                <a:spcPct val="0"/>
              </a:spcAft>
            </a:pPr>
            <a:endParaRPr lang="en-US" sz="2000" dirty="0" smtClean="0">
              <a:solidFill>
                <a:prstClr val="black"/>
              </a:solidFill>
              <a:latin typeface="Calibri" pitchFamily="34" charset="0"/>
              <a:ea typeface="ＭＳ Ｐゴシック" pitchFamily="34" charset="-128"/>
            </a:endParaRPr>
          </a:p>
          <a:p>
            <a:pPr lvl="0" eaLnBrk="0" fontAlgn="base" hangingPunct="0">
              <a:lnSpc>
                <a:spcPct val="100000"/>
              </a:lnSpc>
              <a:spcBef>
                <a:spcPct val="40000"/>
              </a:spcBef>
              <a:spcAft>
                <a:spcPct val="0"/>
              </a:spcAft>
            </a:pPr>
            <a:endParaRPr lang="en-US" sz="2000" dirty="0" smtClean="0">
              <a:solidFill>
                <a:prstClr val="black"/>
              </a:solidFill>
              <a:latin typeface="Calibri" pitchFamily="34" charset="0"/>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18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Functional/ Skills Layout Format </a:t>
            </a:r>
            <a:r>
              <a:rPr lang="en-AU" sz="2000" b="1" dirty="0" smtClean="0">
                <a:solidFill>
                  <a:schemeClr val="accent1">
                    <a:lumMod val="50000"/>
                  </a:schemeClr>
                </a:solidFill>
                <a:latin typeface="Cambria" pitchFamily="18" charset="0"/>
              </a:rPr>
              <a:t>(2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fontScale="92500" lnSpcReduction="20000"/>
          </a:bodyPr>
          <a:lstStyle/>
          <a:p>
            <a:r>
              <a:rPr lang="en-US" sz="2000" b="1" dirty="0" smtClean="0">
                <a:solidFill>
                  <a:srgbClr val="000000"/>
                </a:solidFill>
              </a:rPr>
              <a:t>MARKETING</a:t>
            </a:r>
            <a:r>
              <a:rPr lang="en-US" sz="2000" b="1" dirty="0" smtClean="0">
                <a:solidFill>
                  <a:srgbClr val="000000"/>
                </a:solidFill>
              </a:rPr>
              <a:t> </a:t>
            </a:r>
            <a:endParaRPr lang="en-US" sz="2000" dirty="0" smtClean="0">
              <a:solidFill>
                <a:srgbClr val="000000"/>
              </a:solidFill>
            </a:endParaRPr>
          </a:p>
          <a:p>
            <a:r>
              <a:rPr lang="en-US" sz="2000" dirty="0" smtClean="0">
                <a:solidFill>
                  <a:srgbClr val="000000"/>
                </a:solidFill>
              </a:rPr>
              <a:t>Maintain and revise product line web content on both public and company platforms. Update product marketing material and perform technical reviews on a regular basis. Develop and distribute bi-weekly on-line newsletter, obtaining content through various departments. Prepare internal communication announcements for employee distribution. Coordinate trade shows and sales meetings for regional sales distribution. Identify opportunities for sales, design and facilitate booth displays, and negotiate prices for vendor purchases. </a:t>
            </a:r>
          </a:p>
          <a:p>
            <a:r>
              <a:rPr lang="en-US" sz="2000" b="1" dirty="0" smtClean="0">
                <a:solidFill>
                  <a:srgbClr val="000000"/>
                </a:solidFill>
              </a:rPr>
              <a:t>ADMINISTRATIVE</a:t>
            </a:r>
            <a:r>
              <a:rPr lang="en-US" sz="2000" b="1" dirty="0" smtClean="0">
                <a:solidFill>
                  <a:srgbClr val="000000"/>
                </a:solidFill>
              </a:rPr>
              <a:t> </a:t>
            </a:r>
            <a:endParaRPr lang="en-US" sz="2000" dirty="0" smtClean="0">
              <a:solidFill>
                <a:srgbClr val="000000"/>
              </a:solidFill>
            </a:endParaRPr>
          </a:p>
          <a:p>
            <a:r>
              <a:rPr lang="en-US" sz="2000" dirty="0" smtClean="0">
                <a:solidFill>
                  <a:srgbClr val="000000"/>
                </a:solidFill>
              </a:rPr>
              <a:t>Coordinated all activities for AVP of Marketing including travel plans, seminar and training sessions for field sales office. Managed event budgets and planned organizational events. Designed and implemented tracking system to maintain status of submissions, revisions, final documents and renewals. Developed monthly budget expense reports. Investigated and researched account payable expense discrepancies. Provided key budget/expense backup for budget development and website training. </a:t>
            </a:r>
          </a:p>
          <a:p>
            <a:r>
              <a:rPr lang="en-US" sz="2000" b="1" dirty="0" smtClean="0">
                <a:solidFill>
                  <a:srgbClr val="000000"/>
                </a:solidFill>
              </a:rPr>
              <a:t>LEGAL</a:t>
            </a:r>
            <a:r>
              <a:rPr lang="en-US" sz="2000" b="1" dirty="0" smtClean="0">
                <a:solidFill>
                  <a:srgbClr val="000000"/>
                </a:solidFill>
              </a:rPr>
              <a:t> </a:t>
            </a:r>
            <a:endParaRPr lang="en-US" sz="2000" dirty="0" smtClean="0">
              <a:solidFill>
                <a:srgbClr val="000000"/>
              </a:solidFill>
            </a:endParaRPr>
          </a:p>
          <a:p>
            <a:r>
              <a:rPr lang="en-US" sz="2000" dirty="0" smtClean="0">
                <a:solidFill>
                  <a:srgbClr val="000000"/>
                </a:solidFill>
              </a:rPr>
              <a:t>Prepared legal documents, trusts, wills and estate planning. Coordinated, organized and supervised installation of networking office. Prepared foreclosure complaints, subpoenas and summons. Completed billing procedures and financial affidavits. Prepared bankruptcy petitions. Processed litigation in fore- closures and dissolution of manages. Communicated with attorneys, clients and court officials. </a:t>
            </a:r>
          </a:p>
          <a:p>
            <a:pPr lvl="0" eaLnBrk="0" fontAlgn="base" hangingPunct="0">
              <a:lnSpc>
                <a:spcPct val="70000"/>
              </a:lnSpc>
              <a:spcBef>
                <a:spcPct val="40000"/>
              </a:spcBef>
              <a:spcAft>
                <a:spcPct val="0"/>
              </a:spcAft>
              <a:buClr>
                <a:srgbClr val="77933C"/>
              </a:buClr>
            </a:pPr>
            <a:endParaRPr lang="en-US" sz="2000" dirty="0" smtClean="0">
              <a:solidFill>
                <a:prstClr val="black"/>
              </a:solidFill>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19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How to Find Your Employer</a:t>
            </a: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20000"/>
              </a:lnSpc>
              <a:spcBef>
                <a:spcPts val="600"/>
              </a:spcBef>
              <a:spcAft>
                <a:spcPts val="600"/>
              </a:spcAft>
              <a:buFont typeface="Arial" pitchFamily="34" charset="0"/>
              <a:buChar char="•"/>
            </a:pPr>
            <a:r>
              <a:rPr lang="en-AU" sz="3200" dirty="0" smtClean="0">
                <a:solidFill>
                  <a:schemeClr val="tx1"/>
                </a:solidFill>
              </a:rPr>
              <a:t>Career Centres</a:t>
            </a:r>
          </a:p>
          <a:p>
            <a:pPr marL="514350" indent="-514350">
              <a:lnSpc>
                <a:spcPct val="120000"/>
              </a:lnSpc>
              <a:spcBef>
                <a:spcPts val="600"/>
              </a:spcBef>
              <a:spcAft>
                <a:spcPts val="600"/>
              </a:spcAft>
              <a:buFont typeface="Arial" pitchFamily="34" charset="0"/>
              <a:buChar char="•"/>
            </a:pPr>
            <a:r>
              <a:rPr lang="en-AU" sz="3200" dirty="0" smtClean="0">
                <a:solidFill>
                  <a:schemeClr val="tx1"/>
                </a:solidFill>
              </a:rPr>
              <a:t>Network of personal contacts</a:t>
            </a:r>
          </a:p>
          <a:p>
            <a:pPr marL="514350" indent="-514350">
              <a:lnSpc>
                <a:spcPct val="120000"/>
              </a:lnSpc>
              <a:spcBef>
                <a:spcPts val="600"/>
              </a:spcBef>
              <a:spcAft>
                <a:spcPts val="600"/>
              </a:spcAft>
              <a:buFont typeface="Arial" pitchFamily="34" charset="0"/>
              <a:buChar char="•"/>
            </a:pPr>
            <a:r>
              <a:rPr lang="en-AU" sz="3200" dirty="0" smtClean="0">
                <a:solidFill>
                  <a:schemeClr val="tx1"/>
                </a:solidFill>
              </a:rPr>
              <a:t>Classified advertisements</a:t>
            </a:r>
          </a:p>
          <a:p>
            <a:pPr marL="514350" indent="-514350">
              <a:lnSpc>
                <a:spcPct val="120000"/>
              </a:lnSpc>
              <a:spcBef>
                <a:spcPts val="600"/>
              </a:spcBef>
              <a:spcAft>
                <a:spcPts val="600"/>
              </a:spcAft>
              <a:buFont typeface="Arial" pitchFamily="34" charset="0"/>
              <a:buChar char="•"/>
            </a:pPr>
            <a:r>
              <a:rPr lang="en-AU" sz="3200" dirty="0" smtClean="0">
                <a:solidFill>
                  <a:schemeClr val="tx1"/>
                </a:solidFill>
              </a:rPr>
              <a:t>Online sources</a:t>
            </a:r>
          </a:p>
          <a:p>
            <a:pPr marL="514350" indent="-514350">
              <a:lnSpc>
                <a:spcPct val="120000"/>
              </a:lnSpc>
              <a:spcBef>
                <a:spcPts val="600"/>
              </a:spcBef>
              <a:spcAft>
                <a:spcPts val="600"/>
              </a:spcAft>
              <a:buFont typeface="Arial" pitchFamily="34" charset="0"/>
              <a:buChar char="•"/>
            </a:pPr>
            <a:r>
              <a:rPr lang="en-AU" sz="3200" dirty="0" smtClean="0">
                <a:solidFill>
                  <a:schemeClr val="tx1"/>
                </a:solidFill>
              </a:rPr>
              <a:t>Employment agencies</a:t>
            </a:r>
          </a:p>
          <a:p>
            <a:pPr marL="514350" indent="-514350">
              <a:lnSpc>
                <a:spcPct val="120000"/>
              </a:lnSpc>
              <a:spcBef>
                <a:spcPts val="600"/>
              </a:spcBef>
              <a:spcAft>
                <a:spcPts val="600"/>
              </a:spcAft>
              <a:buFont typeface="Arial" pitchFamily="34" charset="0"/>
              <a:buChar char="•"/>
            </a:pPr>
            <a:r>
              <a:rPr lang="en-AU" sz="3200" dirty="0" smtClean="0">
                <a:solidFill>
                  <a:schemeClr val="tx1"/>
                </a:solidFill>
              </a:rPr>
              <a:t>Webpage profiles</a:t>
            </a: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Functional/ Skills Layout Format </a:t>
            </a:r>
            <a:r>
              <a:rPr lang="en-AU" sz="2000" b="1" dirty="0" smtClean="0">
                <a:solidFill>
                  <a:schemeClr val="accent1">
                    <a:lumMod val="50000"/>
                  </a:schemeClr>
                </a:solidFill>
                <a:latin typeface="Cambria" pitchFamily="18" charset="0"/>
              </a:rPr>
              <a:t>(3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343949" y="1378634"/>
            <a:ext cx="11064949" cy="5116760"/>
          </a:xfrm>
        </p:spPr>
        <p:txBody>
          <a:bodyPr anchor="t" anchorCtr="0">
            <a:normAutofit fontScale="92500" lnSpcReduction="10000"/>
          </a:bodyPr>
          <a:lstStyle/>
          <a:p>
            <a:pPr lvl="0" eaLnBrk="0" fontAlgn="base" hangingPunct="0">
              <a:lnSpc>
                <a:spcPct val="100000"/>
              </a:lnSpc>
              <a:spcBef>
                <a:spcPct val="40000"/>
              </a:spcBef>
              <a:spcAft>
                <a:spcPct val="0"/>
              </a:spcAft>
            </a:pPr>
            <a:r>
              <a:rPr lang="en-US" sz="2000" b="1" dirty="0" smtClean="0">
                <a:solidFill>
                  <a:prstClr val="black"/>
                </a:solidFill>
                <a:latin typeface="Calibri" pitchFamily="34" charset="0"/>
                <a:ea typeface="ＭＳ Ｐゴシック" pitchFamily="34" charset="-128"/>
              </a:rPr>
              <a:t>EDUCATION</a:t>
            </a:r>
            <a:r>
              <a:rPr lang="en-US" sz="2000" dirty="0" smtClean="0">
                <a:solidFill>
                  <a:prstClr val="black"/>
                </a:solidFill>
                <a:latin typeface="Calibri" pitchFamily="34" charset="0"/>
                <a:ea typeface="ＭＳ Ｐゴシック" pitchFamily="34" charset="-128"/>
              </a:rPr>
              <a:t>	</a:t>
            </a:r>
          </a:p>
          <a:p>
            <a:r>
              <a:rPr lang="en-US" sz="2000" b="1" dirty="0" smtClean="0">
                <a:solidFill>
                  <a:srgbClr val="000000"/>
                </a:solidFill>
              </a:rPr>
              <a:t>Manchester Community College</a:t>
            </a:r>
            <a:r>
              <a:rPr lang="en-US" sz="2000" dirty="0" smtClean="0">
                <a:solidFill>
                  <a:srgbClr val="000000"/>
                </a:solidFill>
              </a:rPr>
              <a:t>, Manchester, CT</a:t>
            </a:r>
            <a:br>
              <a:rPr lang="en-US" sz="2000" dirty="0" smtClean="0">
                <a:solidFill>
                  <a:srgbClr val="000000"/>
                </a:solidFill>
              </a:rPr>
            </a:br>
            <a:r>
              <a:rPr lang="en-US" sz="2000" dirty="0" smtClean="0">
                <a:solidFill>
                  <a:srgbClr val="000000"/>
                </a:solidFill>
              </a:rPr>
              <a:t>Enrolled in Associates in Science Degree program, Marketing</a:t>
            </a:r>
            <a:br>
              <a:rPr lang="en-US" sz="2000" dirty="0" smtClean="0">
                <a:solidFill>
                  <a:srgbClr val="000000"/>
                </a:solidFill>
              </a:rPr>
            </a:br>
            <a:r>
              <a:rPr lang="en-US" sz="2000" dirty="0" smtClean="0">
                <a:solidFill>
                  <a:srgbClr val="000000"/>
                </a:solidFill>
              </a:rPr>
              <a:t>Related Coursework: </a:t>
            </a:r>
            <a:r>
              <a:rPr lang="en-US" sz="2000" i="1" dirty="0" smtClean="0">
                <a:solidFill>
                  <a:srgbClr val="000000"/>
                </a:solidFill>
              </a:rPr>
              <a:t>Principles and Methods of Marketing I, Managerial Communications, Principles of Microeconomics, Business Law I &amp; II, Financial Accounting, Psychology, Introduction to Sociology, Legal Environment of Business, Cooperative Education Fieldwork Experience. </a:t>
            </a:r>
            <a:endParaRPr lang="en-US" sz="2000" dirty="0" smtClean="0">
              <a:solidFill>
                <a:srgbClr val="000000"/>
              </a:solidFill>
            </a:endParaRPr>
          </a:p>
          <a:p>
            <a:r>
              <a:rPr lang="en-US" sz="2000" dirty="0" smtClean="0">
                <a:solidFill>
                  <a:srgbClr val="000000"/>
                </a:solidFill>
              </a:rPr>
              <a:t>Professional Development Coursework: </a:t>
            </a:r>
            <a:r>
              <a:rPr lang="en-US" sz="2000" i="1" dirty="0" smtClean="0">
                <a:solidFill>
                  <a:srgbClr val="000000"/>
                </a:solidFill>
              </a:rPr>
              <a:t>The Art of Speed Reading People </a:t>
            </a:r>
            <a:r>
              <a:rPr lang="en-US" sz="2000" dirty="0" smtClean="0">
                <a:solidFill>
                  <a:srgbClr val="000000"/>
                </a:solidFill>
              </a:rPr>
              <a:t>(October 2005), </a:t>
            </a:r>
            <a:r>
              <a:rPr lang="en-US" sz="2000" i="1" dirty="0" smtClean="0">
                <a:solidFill>
                  <a:srgbClr val="000000"/>
                </a:solidFill>
              </a:rPr>
              <a:t>Project Management Skills </a:t>
            </a:r>
            <a:r>
              <a:rPr lang="en-US" sz="2000" dirty="0" smtClean="0">
                <a:solidFill>
                  <a:srgbClr val="000000"/>
                </a:solidFill>
              </a:rPr>
              <a:t>(August 2005)</a:t>
            </a:r>
            <a:r>
              <a:rPr lang="en-US" sz="2000" i="1" dirty="0" smtClean="0">
                <a:solidFill>
                  <a:srgbClr val="000000"/>
                </a:solidFill>
              </a:rPr>
              <a:t>, How to Design A Brochure </a:t>
            </a:r>
            <a:r>
              <a:rPr lang="en-US" sz="2000" dirty="0" smtClean="0">
                <a:solidFill>
                  <a:srgbClr val="000000"/>
                </a:solidFill>
              </a:rPr>
              <a:t>(June 2004)</a:t>
            </a:r>
            <a:r>
              <a:rPr lang="en-US" sz="2000" dirty="0" smtClean="0">
                <a:solidFill>
                  <a:srgbClr val="000000"/>
                </a:solidFill>
              </a:rPr>
              <a:t> </a:t>
            </a:r>
            <a:endParaRPr lang="en-US" sz="2000" b="1" dirty="0" smtClean="0">
              <a:solidFill>
                <a:srgbClr val="000000"/>
              </a:solidFill>
            </a:endParaRPr>
          </a:p>
          <a:p>
            <a:endParaRPr lang="en-US" sz="2000" b="1" dirty="0" smtClean="0">
              <a:solidFill>
                <a:srgbClr val="000000"/>
              </a:solidFill>
            </a:endParaRPr>
          </a:p>
          <a:p>
            <a:endParaRPr lang="en-US" sz="2000" b="1" dirty="0" smtClean="0">
              <a:solidFill>
                <a:srgbClr val="000000"/>
              </a:solidFill>
            </a:endParaRPr>
          </a:p>
          <a:p>
            <a:r>
              <a:rPr lang="en-US" sz="2000" b="1" dirty="0" smtClean="0">
                <a:solidFill>
                  <a:srgbClr val="000000"/>
                </a:solidFill>
              </a:rPr>
              <a:t>PROFESSIONAL </a:t>
            </a:r>
            <a:r>
              <a:rPr lang="en-US" sz="2000" b="1" dirty="0" smtClean="0">
                <a:solidFill>
                  <a:srgbClr val="000000"/>
                </a:solidFill>
              </a:rPr>
              <a:t>WORK HISTORY </a:t>
            </a:r>
            <a:endParaRPr lang="en-US" sz="2000" dirty="0" smtClean="0">
              <a:solidFill>
                <a:srgbClr val="000000"/>
              </a:solidFill>
            </a:endParaRPr>
          </a:p>
          <a:p>
            <a:r>
              <a:rPr lang="en-US" sz="2000" b="1" dirty="0" smtClean="0">
                <a:solidFill>
                  <a:srgbClr val="000000"/>
                </a:solidFill>
              </a:rPr>
              <a:t>Marketing Coordinator</a:t>
            </a:r>
            <a:r>
              <a:rPr lang="en-US" sz="2000" dirty="0" smtClean="0">
                <a:solidFill>
                  <a:srgbClr val="000000"/>
                </a:solidFill>
              </a:rPr>
              <a:t>, Lincoln Financial Group, Hartford, CT			2003 - Present</a:t>
            </a:r>
            <a:br>
              <a:rPr lang="en-US" sz="2000" dirty="0" smtClean="0">
                <a:solidFill>
                  <a:srgbClr val="000000"/>
                </a:solidFill>
              </a:rPr>
            </a:br>
            <a:r>
              <a:rPr lang="en-US" sz="2000" b="1" dirty="0" smtClean="0">
                <a:solidFill>
                  <a:srgbClr val="000000"/>
                </a:solidFill>
              </a:rPr>
              <a:t>Executive Assistant</a:t>
            </a:r>
            <a:r>
              <a:rPr lang="en-US" sz="2000" dirty="0" smtClean="0">
                <a:solidFill>
                  <a:srgbClr val="000000"/>
                </a:solidFill>
              </a:rPr>
              <a:t>, Lincoln Financial Group, Hartford, CT			1998 - 2003</a:t>
            </a:r>
            <a:br>
              <a:rPr lang="en-US" sz="2000" dirty="0" smtClean="0">
                <a:solidFill>
                  <a:srgbClr val="000000"/>
                </a:solidFill>
              </a:rPr>
            </a:br>
            <a:r>
              <a:rPr lang="en-US" sz="2000" b="1" dirty="0" smtClean="0">
                <a:solidFill>
                  <a:srgbClr val="000000"/>
                </a:solidFill>
              </a:rPr>
              <a:t>Senior Legal Assistant</a:t>
            </a:r>
            <a:r>
              <a:rPr lang="en-US" sz="2000" dirty="0" smtClean="0">
                <a:solidFill>
                  <a:srgbClr val="000000"/>
                </a:solidFill>
              </a:rPr>
              <a:t>, </a:t>
            </a:r>
            <a:r>
              <a:rPr lang="en-US" sz="2000" dirty="0" err="1" smtClean="0">
                <a:solidFill>
                  <a:srgbClr val="000000"/>
                </a:solidFill>
              </a:rPr>
              <a:t>Copp</a:t>
            </a:r>
            <a:r>
              <a:rPr lang="en-US" sz="2000" dirty="0" smtClean="0">
                <a:solidFill>
                  <a:srgbClr val="000000"/>
                </a:solidFill>
              </a:rPr>
              <a:t> &amp; </a:t>
            </a:r>
            <a:r>
              <a:rPr lang="en-US" sz="2000" dirty="0" err="1" smtClean="0">
                <a:solidFill>
                  <a:srgbClr val="000000"/>
                </a:solidFill>
              </a:rPr>
              <a:t>Berall</a:t>
            </a:r>
            <a:r>
              <a:rPr lang="en-US" sz="2000" dirty="0" smtClean="0">
                <a:solidFill>
                  <a:srgbClr val="000000"/>
                </a:solidFill>
              </a:rPr>
              <a:t>, LLP, Hartford, CT		</a:t>
            </a:r>
            <a:r>
              <a:rPr lang="en-US" sz="2000" dirty="0" smtClean="0">
                <a:solidFill>
                  <a:srgbClr val="000000"/>
                </a:solidFill>
              </a:rPr>
              <a:t>	                 1994 </a:t>
            </a:r>
            <a:r>
              <a:rPr lang="en-US" sz="2000" dirty="0" smtClean="0">
                <a:solidFill>
                  <a:srgbClr val="000000"/>
                </a:solidFill>
              </a:rPr>
              <a:t>- 1998</a:t>
            </a:r>
            <a:br>
              <a:rPr lang="en-US" sz="2000" dirty="0" smtClean="0">
                <a:solidFill>
                  <a:srgbClr val="000000"/>
                </a:solidFill>
              </a:rPr>
            </a:br>
            <a:r>
              <a:rPr lang="en-US" sz="2000" b="1" dirty="0" smtClean="0">
                <a:solidFill>
                  <a:srgbClr val="000000"/>
                </a:solidFill>
              </a:rPr>
              <a:t>Legal Assistant</a:t>
            </a:r>
            <a:r>
              <a:rPr lang="en-US" sz="2000" dirty="0" smtClean="0">
                <a:solidFill>
                  <a:srgbClr val="000000"/>
                </a:solidFill>
              </a:rPr>
              <a:t>, </a:t>
            </a:r>
            <a:r>
              <a:rPr lang="en-US" sz="2000" dirty="0" err="1" smtClean="0">
                <a:solidFill>
                  <a:srgbClr val="000000"/>
                </a:solidFill>
              </a:rPr>
              <a:t>Krass</a:t>
            </a:r>
            <a:r>
              <a:rPr lang="en-US" sz="2000" dirty="0" smtClean="0">
                <a:solidFill>
                  <a:srgbClr val="000000"/>
                </a:solidFill>
              </a:rPr>
              <a:t>, Jacobson &amp; </a:t>
            </a:r>
            <a:r>
              <a:rPr lang="en-US" sz="2000" dirty="0" err="1" smtClean="0">
                <a:solidFill>
                  <a:srgbClr val="000000"/>
                </a:solidFill>
              </a:rPr>
              <a:t>Gusssak</a:t>
            </a:r>
            <a:r>
              <a:rPr lang="en-US" sz="2000" dirty="0" smtClean="0">
                <a:solidFill>
                  <a:srgbClr val="000000"/>
                </a:solidFill>
              </a:rPr>
              <a:t>, Hartford, CT		</a:t>
            </a:r>
            <a:r>
              <a:rPr lang="en-US" sz="2000" dirty="0" smtClean="0">
                <a:solidFill>
                  <a:srgbClr val="000000"/>
                </a:solidFill>
              </a:rPr>
              <a:t>	                 1993 </a:t>
            </a:r>
            <a:r>
              <a:rPr lang="en-US" sz="2000" dirty="0" smtClean="0">
                <a:solidFill>
                  <a:srgbClr val="000000"/>
                </a:solidFill>
              </a:rPr>
              <a:t>- 1994</a:t>
            </a:r>
            <a:br>
              <a:rPr lang="en-US" sz="2000" dirty="0" smtClean="0">
                <a:solidFill>
                  <a:srgbClr val="000000"/>
                </a:solidFill>
              </a:rPr>
            </a:br>
            <a:r>
              <a:rPr lang="en-US" sz="2000" b="1" dirty="0" smtClean="0">
                <a:solidFill>
                  <a:srgbClr val="000000"/>
                </a:solidFill>
              </a:rPr>
              <a:t>Legal Assistant</a:t>
            </a:r>
            <a:r>
              <a:rPr lang="en-US" sz="2000" dirty="0" smtClean="0">
                <a:solidFill>
                  <a:srgbClr val="000000"/>
                </a:solidFill>
              </a:rPr>
              <a:t>, Beck &amp; </a:t>
            </a:r>
            <a:r>
              <a:rPr lang="en-US" sz="2000" dirty="0" err="1" smtClean="0">
                <a:solidFill>
                  <a:srgbClr val="000000"/>
                </a:solidFill>
              </a:rPr>
              <a:t>Eldergill</a:t>
            </a:r>
            <a:r>
              <a:rPr lang="en-US" sz="2000" dirty="0" smtClean="0">
                <a:solidFill>
                  <a:srgbClr val="000000"/>
                </a:solidFill>
              </a:rPr>
              <a:t>, P.C., Manchester, CT				1992 - 1993</a:t>
            </a:r>
            <a:br>
              <a:rPr lang="en-US" sz="2000" dirty="0" smtClean="0">
                <a:solidFill>
                  <a:srgbClr val="000000"/>
                </a:solidFill>
              </a:rPr>
            </a:br>
            <a:r>
              <a:rPr lang="en-US" sz="2000" b="1" dirty="0" smtClean="0">
                <a:solidFill>
                  <a:srgbClr val="000000"/>
                </a:solidFill>
              </a:rPr>
              <a:t>Marketing Administrative Assistant</a:t>
            </a:r>
            <a:r>
              <a:rPr lang="en-US" sz="2000" dirty="0" smtClean="0">
                <a:solidFill>
                  <a:srgbClr val="000000"/>
                </a:solidFill>
              </a:rPr>
              <a:t>, CIGNA Corporation, Bloomfield, CT </a:t>
            </a:r>
            <a:r>
              <a:rPr lang="en-US" sz="2000" dirty="0" smtClean="0">
                <a:solidFill>
                  <a:srgbClr val="000000"/>
                </a:solidFill>
              </a:rPr>
              <a:t>	                 1984 </a:t>
            </a:r>
            <a:r>
              <a:rPr lang="en-US" sz="2000" dirty="0" smtClean="0">
                <a:solidFill>
                  <a:srgbClr val="000000"/>
                </a:solidFill>
              </a:rPr>
              <a:t>- 1990</a:t>
            </a: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20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Approaches to Presenting Information (cont.)</a:t>
            </a: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b="1" dirty="0" smtClean="0">
                <a:solidFill>
                  <a:srgbClr val="000000"/>
                </a:solidFill>
              </a:rPr>
              <a:t>Accomplishment/ achievement layout  </a:t>
            </a:r>
          </a:p>
          <a:p>
            <a:pPr marL="514350" indent="-514350">
              <a:lnSpc>
                <a:spcPct val="100000"/>
              </a:lnSpc>
              <a:spcBef>
                <a:spcPts val="600"/>
              </a:spcBef>
              <a:spcAft>
                <a:spcPts val="600"/>
              </a:spcAft>
              <a:buFontTx/>
              <a:buChar char="-"/>
            </a:pPr>
            <a:r>
              <a:rPr lang="en-AU" sz="2700" dirty="0" smtClean="0">
                <a:solidFill>
                  <a:srgbClr val="000000"/>
                </a:solidFill>
              </a:rPr>
              <a:t>Involves including the most impressive factors about you </a:t>
            </a:r>
            <a:endParaRPr lang="en-AU" sz="2800" dirty="0" smtClean="0">
              <a:solidFill>
                <a:srgbClr val="000000"/>
              </a:solidFill>
            </a:endParaRPr>
          </a:p>
          <a:p>
            <a:pPr marL="514350" indent="-514350">
              <a:lnSpc>
                <a:spcPct val="100000"/>
              </a:lnSpc>
              <a:spcBef>
                <a:spcPts val="600"/>
              </a:spcBef>
              <a:spcAft>
                <a:spcPts val="600"/>
              </a:spcAft>
              <a:buFontTx/>
              <a:buChar char="-"/>
            </a:pPr>
            <a:r>
              <a:rPr lang="en-AU" sz="2800" dirty="0" smtClean="0">
                <a:solidFill>
                  <a:srgbClr val="000000"/>
                </a:solidFill>
              </a:rPr>
              <a:t>It features a Highlights or Summary section that includes key points from the 3 conventional dimensions- education, experience and personal qualities.</a:t>
            </a:r>
          </a:p>
          <a:p>
            <a:pPr marL="514350" indent="-514350">
              <a:lnSpc>
                <a:spcPct val="100000"/>
              </a:lnSpc>
              <a:spcBef>
                <a:spcPts val="600"/>
              </a:spcBef>
              <a:spcAft>
                <a:spcPts val="600"/>
              </a:spcAft>
              <a:buFontTx/>
              <a:buChar char="-"/>
            </a:pPr>
            <a:r>
              <a:rPr lang="en-AU" sz="2700" dirty="0" smtClean="0">
                <a:solidFill>
                  <a:srgbClr val="000000"/>
                </a:solidFill>
              </a:rPr>
              <a:t>This information comes near the beginning of the </a:t>
            </a:r>
            <a:r>
              <a:rPr lang="en-AU" sz="2800" dirty="0" err="1" smtClean="0">
                <a:solidFill>
                  <a:srgbClr val="000000"/>
                </a:solidFill>
              </a:rPr>
              <a:t>r</a:t>
            </a:r>
            <a:r>
              <a:rPr lang="en-US" sz="2800" dirty="0" err="1" smtClean="0">
                <a:solidFill>
                  <a:srgbClr val="000000"/>
                </a:solidFill>
              </a:rPr>
              <a:t>ésumé</a:t>
            </a:r>
            <a:r>
              <a:rPr lang="en-US" sz="2800" dirty="0" smtClean="0">
                <a:solidFill>
                  <a:srgbClr val="000000"/>
                </a:solidFill>
              </a:rPr>
              <a:t>, usually following the objective. </a:t>
            </a:r>
            <a:endParaRPr lang="en-AU" sz="2700" dirty="0" smtClean="0">
              <a:solidFill>
                <a:srgbClr val="000000"/>
              </a:solidFill>
            </a:endParaRPr>
          </a:p>
          <a:p>
            <a:pPr marL="514350" indent="-514350">
              <a:lnSpc>
                <a:spcPct val="100000"/>
              </a:lnSpc>
              <a:spcBef>
                <a:spcPts val="600"/>
              </a:spcBef>
              <a:spcAft>
                <a:spcPts val="600"/>
              </a:spcAft>
            </a:pPr>
            <a:r>
              <a:rPr lang="en-AU" sz="2700" dirty="0" smtClean="0">
                <a:solidFill>
                  <a:srgbClr val="000000"/>
                </a:solidFill>
              </a:rPr>
              <a:t> </a:t>
            </a:r>
          </a:p>
          <a:p>
            <a:pPr marL="514350" indent="-514350">
              <a:lnSpc>
                <a:spcPct val="100000"/>
              </a:lnSpc>
              <a:spcBef>
                <a:spcPts val="600"/>
              </a:spcBef>
              <a:spcAft>
                <a:spcPts val="600"/>
              </a:spcAft>
            </a:pPr>
            <a:endParaRPr lang="en-AU" sz="2700" dirty="0" smtClean="0">
              <a:solidFill>
                <a:srgbClr val="000000"/>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Accomplishment/ Achievement Layout Format </a:t>
            </a:r>
            <a:r>
              <a:rPr lang="en-AU" sz="2000" b="1" dirty="0" smtClean="0">
                <a:solidFill>
                  <a:schemeClr val="accent1">
                    <a:lumMod val="50000"/>
                  </a:schemeClr>
                </a:solidFill>
                <a:latin typeface="Cambria" pitchFamily="18" charset="0"/>
              </a:rPr>
              <a:t>(1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a:bodyPr>
          <a:lstStyle/>
          <a:p>
            <a:r>
              <a:rPr lang="en-AU" sz="2000" dirty="0" smtClean="0">
                <a:solidFill>
                  <a:srgbClr val="000000"/>
                </a:solidFill>
              </a:rPr>
              <a:t>Name</a:t>
            </a:r>
          </a:p>
          <a:p>
            <a:r>
              <a:rPr lang="en-AU" sz="2000" dirty="0" smtClean="0">
                <a:solidFill>
                  <a:srgbClr val="000000"/>
                </a:solidFill>
              </a:rPr>
              <a:t>Street, City, Street, Post Code</a:t>
            </a:r>
            <a:br>
              <a:rPr lang="en-AU" sz="2000" dirty="0" smtClean="0">
                <a:solidFill>
                  <a:srgbClr val="000000"/>
                </a:solidFill>
              </a:rPr>
            </a:br>
            <a:r>
              <a:rPr lang="en-AU" sz="2000" dirty="0" smtClean="0">
                <a:solidFill>
                  <a:srgbClr val="000000"/>
                </a:solidFill>
              </a:rPr>
              <a:t>Phone</a:t>
            </a:r>
            <a:br>
              <a:rPr lang="en-AU" sz="2000" dirty="0" smtClean="0">
                <a:solidFill>
                  <a:srgbClr val="000000"/>
                </a:solidFill>
              </a:rPr>
            </a:br>
            <a:r>
              <a:rPr lang="en-AU" sz="2000" dirty="0" smtClean="0">
                <a:solidFill>
                  <a:srgbClr val="000000"/>
                </a:solidFill>
              </a:rPr>
              <a:t>Email (please do use the neutral e-mail ID)</a:t>
            </a:r>
          </a:p>
          <a:p>
            <a:r>
              <a:rPr lang="en-AU" sz="2000" dirty="0" smtClean="0">
                <a:solidFill>
                  <a:srgbClr val="000000"/>
                </a:solidFill>
              </a:rPr>
              <a:t> </a:t>
            </a:r>
          </a:p>
          <a:p>
            <a:r>
              <a:rPr lang="en-AU" sz="2000" dirty="0" smtClean="0">
                <a:solidFill>
                  <a:srgbClr val="000000"/>
                </a:solidFill>
              </a:rPr>
              <a:t>Your professional title (e.g. HR generalist)</a:t>
            </a:r>
          </a:p>
          <a:p>
            <a:endParaRPr lang="en-AU" sz="2000" b="1" dirty="0" smtClean="0"/>
          </a:p>
          <a:p>
            <a:r>
              <a:rPr lang="en-AU" sz="2000" b="1" dirty="0" smtClean="0">
                <a:solidFill>
                  <a:srgbClr val="000000"/>
                </a:solidFill>
              </a:rPr>
              <a:t>Summary</a:t>
            </a:r>
          </a:p>
          <a:p>
            <a:r>
              <a:rPr lang="en-AU" sz="2000" dirty="0" smtClean="0">
                <a:solidFill>
                  <a:srgbClr val="000000"/>
                </a:solidFill>
              </a:rPr>
              <a:t> 1. Write 3 to 4 bullet statements that summarize why you would be good at your job objective. </a:t>
            </a:r>
          </a:p>
          <a:p>
            <a:pPr lvl="0"/>
            <a:r>
              <a:rPr lang="en-AU" sz="2000" dirty="0" smtClean="0">
                <a:solidFill>
                  <a:srgbClr val="000000"/>
                </a:solidFill>
              </a:rPr>
              <a:t>2. Your statements should highlight your relevant strengths such as experience, skills, and community service and personality traits.</a:t>
            </a:r>
          </a:p>
          <a:p>
            <a:pPr lvl="0"/>
            <a:r>
              <a:rPr lang="en-AU" sz="2000" dirty="0" smtClean="0">
                <a:solidFill>
                  <a:srgbClr val="000000"/>
                </a:solidFill>
              </a:rPr>
              <a:t>3. Prioritize the statement here so that the most relevant one </a:t>
            </a:r>
            <a:r>
              <a:rPr lang="en-AU" sz="2000" dirty="0" smtClean="0">
                <a:solidFill>
                  <a:srgbClr val="000000"/>
                </a:solidFill>
              </a:rPr>
              <a:t>comes </a:t>
            </a:r>
            <a:r>
              <a:rPr lang="en-AU" sz="2000" dirty="0" smtClean="0">
                <a:solidFill>
                  <a:srgbClr val="000000"/>
                </a:solidFill>
              </a:rPr>
              <a:t>first. </a:t>
            </a:r>
          </a:p>
          <a:p>
            <a:r>
              <a:rPr lang="en-AU" sz="2000" dirty="0" smtClean="0">
                <a:solidFill>
                  <a:srgbClr val="000000"/>
                </a:solidFill>
              </a:rPr>
              <a:t> </a:t>
            </a:r>
          </a:p>
          <a:p>
            <a:pPr lvl="0" eaLnBrk="0" fontAlgn="base" hangingPunct="0">
              <a:lnSpc>
                <a:spcPct val="100000"/>
              </a:lnSpc>
              <a:spcBef>
                <a:spcPct val="40000"/>
              </a:spcBef>
              <a:spcAft>
                <a:spcPct val="0"/>
              </a:spcAft>
            </a:pPr>
            <a:endParaRPr lang="en-US" sz="2000" dirty="0" smtClean="0">
              <a:solidFill>
                <a:prstClr val="black"/>
              </a:solidFill>
              <a:latin typeface="Calibri" pitchFamily="34" charset="0"/>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22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Accomplishment/ Achievement Layout Format </a:t>
            </a:r>
            <a:r>
              <a:rPr lang="en-AU" sz="2000" b="1" dirty="0" smtClean="0">
                <a:solidFill>
                  <a:schemeClr val="accent1">
                    <a:lumMod val="50000"/>
                  </a:schemeClr>
                </a:solidFill>
                <a:latin typeface="Cambria" pitchFamily="18" charset="0"/>
              </a:rPr>
              <a:t>(2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fontScale="92500" lnSpcReduction="20000"/>
          </a:bodyPr>
          <a:lstStyle/>
          <a:p>
            <a:r>
              <a:rPr lang="en-AU" sz="2000" b="1" dirty="0" smtClean="0">
                <a:solidFill>
                  <a:srgbClr val="000000"/>
                </a:solidFill>
              </a:rPr>
              <a:t>Achievement</a:t>
            </a:r>
            <a:endParaRPr lang="en-AU" sz="2000" dirty="0" smtClean="0">
              <a:solidFill>
                <a:srgbClr val="000000"/>
              </a:solidFill>
            </a:endParaRPr>
          </a:p>
          <a:p>
            <a:r>
              <a:rPr lang="en-AU" sz="2000" dirty="0" smtClean="0">
                <a:solidFill>
                  <a:srgbClr val="000000"/>
                </a:solidFill>
              </a:rPr>
              <a:t> </a:t>
            </a:r>
          </a:p>
          <a:p>
            <a:pPr lvl="0"/>
            <a:r>
              <a:rPr lang="en-AU" sz="2000" dirty="0" smtClean="0">
                <a:solidFill>
                  <a:srgbClr val="000000"/>
                </a:solidFill>
              </a:rPr>
              <a:t>Write four or more bullet statements about achievement that supports your job objective.</a:t>
            </a:r>
          </a:p>
          <a:p>
            <a:pPr lvl="0"/>
            <a:r>
              <a:rPr lang="en-AU" sz="2000" dirty="0" smtClean="0">
                <a:solidFill>
                  <a:srgbClr val="000000"/>
                </a:solidFill>
              </a:rPr>
              <a:t>Refer to how you positively affected the organization, the profitability, your boss, co-workers or customers.</a:t>
            </a:r>
          </a:p>
          <a:p>
            <a:pPr lvl="0"/>
            <a:r>
              <a:rPr lang="en-AU" sz="2000" dirty="0" smtClean="0">
                <a:solidFill>
                  <a:srgbClr val="000000"/>
                </a:solidFill>
              </a:rPr>
              <a:t>Mention award you received that support your job objective.</a:t>
            </a:r>
          </a:p>
          <a:p>
            <a:pPr lvl="0"/>
            <a:r>
              <a:rPr lang="en-AU" sz="2000" dirty="0" smtClean="0">
                <a:solidFill>
                  <a:srgbClr val="000000"/>
                </a:solidFill>
              </a:rPr>
              <a:t>If you solve a relevant problem or achieved a relevant goal, briefly discuss the problem or goal.</a:t>
            </a:r>
          </a:p>
          <a:p>
            <a:r>
              <a:rPr lang="en-AU" sz="2000" dirty="0" smtClean="0">
                <a:solidFill>
                  <a:srgbClr val="000000"/>
                </a:solidFill>
              </a:rPr>
              <a:t> </a:t>
            </a:r>
          </a:p>
          <a:p>
            <a:r>
              <a:rPr lang="en-AU" sz="2000" b="1" dirty="0" smtClean="0">
                <a:solidFill>
                  <a:srgbClr val="000000"/>
                </a:solidFill>
              </a:rPr>
              <a:t>Work History</a:t>
            </a:r>
            <a:endParaRPr lang="en-AU" sz="2000" dirty="0" smtClean="0">
              <a:solidFill>
                <a:srgbClr val="000000"/>
              </a:solidFill>
            </a:endParaRPr>
          </a:p>
          <a:p>
            <a:r>
              <a:rPr lang="en-AU" sz="2000" b="1" dirty="0" smtClean="0">
                <a:solidFill>
                  <a:srgbClr val="000000"/>
                </a:solidFill>
              </a:rPr>
              <a:t> </a:t>
            </a:r>
            <a:endParaRPr lang="en-AU" sz="2000" dirty="0" smtClean="0">
              <a:solidFill>
                <a:srgbClr val="000000"/>
              </a:solidFill>
            </a:endParaRPr>
          </a:p>
          <a:p>
            <a:r>
              <a:rPr lang="en-AU" sz="2000" dirty="0" smtClean="0">
                <a:solidFill>
                  <a:srgbClr val="000000"/>
                </a:solidFill>
              </a:rPr>
              <a:t>Job title			Organization, City, State 			Date</a:t>
            </a:r>
          </a:p>
          <a:p>
            <a:r>
              <a:rPr lang="en-AU" sz="2000" dirty="0" smtClean="0">
                <a:solidFill>
                  <a:srgbClr val="000000"/>
                </a:solidFill>
              </a:rPr>
              <a:t>Job title 			Organization, City, State 			Date</a:t>
            </a:r>
          </a:p>
          <a:p>
            <a:r>
              <a:rPr lang="en-AU" sz="2000" dirty="0" smtClean="0">
                <a:solidFill>
                  <a:srgbClr val="000000"/>
                </a:solidFill>
              </a:rPr>
              <a:t>Job title 			Organization, City, State 			Date </a:t>
            </a:r>
          </a:p>
          <a:p>
            <a:r>
              <a:rPr lang="en-AU" sz="2000" dirty="0" smtClean="0">
                <a:solidFill>
                  <a:srgbClr val="000000"/>
                </a:solidFill>
              </a:rPr>
              <a:t> </a:t>
            </a:r>
          </a:p>
          <a:p>
            <a:r>
              <a:rPr lang="en-AU" sz="2000" dirty="0" smtClean="0"/>
              <a:t> </a:t>
            </a:r>
          </a:p>
          <a:p>
            <a:pPr lvl="0" eaLnBrk="0" fontAlgn="base" hangingPunct="0">
              <a:lnSpc>
                <a:spcPct val="100000"/>
              </a:lnSpc>
              <a:spcBef>
                <a:spcPct val="40000"/>
              </a:spcBef>
              <a:spcAft>
                <a:spcPct val="0"/>
              </a:spcAft>
            </a:pPr>
            <a:endParaRPr lang="en-US" sz="2000" dirty="0" smtClean="0">
              <a:solidFill>
                <a:prstClr val="black"/>
              </a:solidFill>
              <a:latin typeface="Calibri" pitchFamily="34" charset="0"/>
              <a:ea typeface="ＭＳ Ｐゴシック" pitchFamily="34" charset="-128"/>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23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589628"/>
            <a:ext cx="10950334" cy="1020756"/>
          </a:xfrm>
        </p:spPr>
        <p:txBody>
          <a:bodyPr anchor="t" anchorCtr="0">
            <a:normAutofit/>
          </a:bodyPr>
          <a:lstStyle/>
          <a:p>
            <a:r>
              <a:rPr lang="en-AU" sz="3600" b="1" dirty="0" smtClean="0">
                <a:solidFill>
                  <a:schemeClr val="accent1">
                    <a:lumMod val="50000"/>
                  </a:schemeClr>
                </a:solidFill>
                <a:latin typeface="Cambria" pitchFamily="18" charset="0"/>
              </a:rPr>
              <a:t>Accomplishment/ Achievement Layout Format </a:t>
            </a:r>
            <a:r>
              <a:rPr lang="en-AU" sz="2000" b="1" dirty="0" smtClean="0">
                <a:solidFill>
                  <a:schemeClr val="accent1">
                    <a:lumMod val="50000"/>
                  </a:schemeClr>
                </a:solidFill>
                <a:latin typeface="Cambria" pitchFamily="18" charset="0"/>
              </a:rPr>
              <a:t>(3 of 3)</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24760" y="1378634"/>
            <a:ext cx="10384138" cy="5116760"/>
          </a:xfrm>
        </p:spPr>
        <p:txBody>
          <a:bodyPr anchor="t" anchorCtr="0">
            <a:normAutofit/>
          </a:bodyPr>
          <a:lstStyle/>
          <a:p>
            <a:r>
              <a:rPr lang="en-US" sz="2000" b="1" dirty="0" smtClean="0">
                <a:solidFill>
                  <a:srgbClr val="000000"/>
                </a:solidFill>
              </a:rPr>
              <a:t>Education</a:t>
            </a:r>
          </a:p>
          <a:p>
            <a:r>
              <a:rPr lang="en-US" sz="2000" b="1" dirty="0" smtClean="0">
                <a:solidFill>
                  <a:srgbClr val="000000"/>
                </a:solidFill>
              </a:rPr>
              <a:t>				</a:t>
            </a:r>
          </a:p>
          <a:p>
            <a:r>
              <a:rPr lang="en-US" sz="2000" dirty="0" smtClean="0">
                <a:solidFill>
                  <a:srgbClr val="000000"/>
                </a:solidFill>
              </a:rPr>
              <a:t>Degree and Major	      	Institution 					Date</a:t>
            </a:r>
          </a:p>
          <a:p>
            <a:r>
              <a:rPr lang="en-US" sz="2000" dirty="0" smtClean="0">
                <a:solidFill>
                  <a:srgbClr val="000000"/>
                </a:solidFill>
              </a:rPr>
              <a:t>Degree and Major	      	Institution 					Date</a:t>
            </a:r>
          </a:p>
          <a:p>
            <a:endParaRPr lang="en-US" sz="2000" dirty="0" smtClean="0">
              <a:solidFill>
                <a:srgbClr val="000000"/>
              </a:solidFill>
            </a:endParaRPr>
          </a:p>
          <a:p>
            <a:endParaRPr lang="en-US" sz="2000" dirty="0" smtClean="0">
              <a:solidFill>
                <a:srgbClr val="000000"/>
              </a:solidFill>
            </a:endParaRPr>
          </a:p>
          <a:p>
            <a:r>
              <a:rPr lang="en-US" sz="2000" b="1" dirty="0" smtClean="0">
                <a:solidFill>
                  <a:srgbClr val="000000"/>
                </a:solidFill>
              </a:rPr>
              <a:t>Community Service </a:t>
            </a:r>
          </a:p>
          <a:p>
            <a:endParaRPr lang="en-US" sz="2000" dirty="0" smtClean="0">
              <a:solidFill>
                <a:srgbClr val="000000"/>
              </a:solidFill>
            </a:endParaRPr>
          </a:p>
          <a:p>
            <a:r>
              <a:rPr lang="en-US" sz="2000" dirty="0" smtClean="0">
                <a:solidFill>
                  <a:srgbClr val="000000"/>
                </a:solidFill>
              </a:rPr>
              <a:t>Position held			Organization 					Date</a:t>
            </a:r>
          </a:p>
          <a:p>
            <a:r>
              <a:rPr lang="en-US" sz="2000" dirty="0" smtClean="0">
                <a:solidFill>
                  <a:srgbClr val="000000"/>
                </a:solidFill>
              </a:rPr>
              <a:t>Position held			Organization 					Date</a:t>
            </a:r>
          </a:p>
          <a:p>
            <a:endParaRPr lang="en-US" sz="2000" dirty="0" smtClean="0">
              <a:solidFill>
                <a:srgbClr val="000000"/>
              </a:solidFill>
            </a:endParaRPr>
          </a:p>
          <a:p>
            <a:endParaRPr lang="en-US" sz="2000" dirty="0" smtClean="0">
              <a:solidFill>
                <a:srgbClr val="000000"/>
              </a:solidFill>
            </a:endParaRPr>
          </a:p>
        </p:txBody>
      </p:sp>
      <p:sp>
        <p:nvSpPr>
          <p:cNvPr id="4" name="Rectangle 3"/>
          <p:cNvSpPr/>
          <p:nvPr/>
        </p:nvSpPr>
        <p:spPr>
          <a:xfrm>
            <a:off x="0" y="691784"/>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10957035" y="3452648"/>
            <a:ext cx="1234965" cy="3405352"/>
          </a:xfrm>
          <a:prstGeom prst="rect">
            <a:avLst/>
          </a:prstGeom>
        </p:spPr>
      </p:pic>
      <p:sp>
        <p:nvSpPr>
          <p:cNvPr id="8" name="Slide Number Placeholder 7"/>
          <p:cNvSpPr>
            <a:spLocks noGrp="1"/>
          </p:cNvSpPr>
          <p:nvPr>
            <p:ph type="sldNum" sz="quarter" idx="12"/>
          </p:nvPr>
        </p:nvSpPr>
        <p:spPr/>
        <p:txBody>
          <a:bodyPr/>
          <a:lstStyle/>
          <a:p>
            <a:fld id="{BC1714B1-B188-4A85-89B1-0A2292EA5CC1}" type="slidenum">
              <a:rPr lang="en-US" smtClean="0"/>
              <a:pPr/>
              <a:t>24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Good and Bad Examples </a:t>
            </a:r>
          </a:p>
        </p:txBody>
      </p:sp>
      <p:sp>
        <p:nvSpPr>
          <p:cNvPr id="3" name="Text Placeholder 2"/>
          <p:cNvSpPr>
            <a:spLocks noGrp="1"/>
          </p:cNvSpPr>
          <p:nvPr>
            <p:ph type="body" idx="1"/>
          </p:nvPr>
        </p:nvSpPr>
        <p:spPr>
          <a:xfrm>
            <a:off x="398717" y="1442619"/>
            <a:ext cx="10985977" cy="4891191"/>
          </a:xfrm>
        </p:spPr>
        <p:txBody>
          <a:bodyPr anchor="t" anchorCtr="0">
            <a:noAutofit/>
          </a:bodyPr>
          <a:lstStyle/>
          <a:p>
            <a:pPr lvl="0" hangingPunct="0"/>
            <a:r>
              <a:rPr lang="en-GB" sz="2000" dirty="0" smtClean="0">
                <a:solidFill>
                  <a:srgbClr val="000000"/>
                </a:solidFill>
              </a:rPr>
              <a:t>Please do visit the Kent University website using the following link in order to analyze the differences between good and bad </a:t>
            </a:r>
            <a:r>
              <a:rPr lang="en-AU" sz="2000" dirty="0" err="1" smtClean="0">
                <a:solidFill>
                  <a:srgbClr val="000000"/>
                </a:solidFill>
              </a:rPr>
              <a:t>r</a:t>
            </a:r>
            <a:r>
              <a:rPr lang="en-US" sz="2000" dirty="0" err="1" smtClean="0">
                <a:solidFill>
                  <a:srgbClr val="000000"/>
                </a:solidFill>
              </a:rPr>
              <a:t>ésumés</a:t>
            </a:r>
            <a:r>
              <a:rPr lang="en-US" sz="2000" dirty="0" smtClean="0">
                <a:solidFill>
                  <a:srgbClr val="000000"/>
                </a:solidFill>
              </a:rPr>
              <a:t>. </a:t>
            </a:r>
            <a:r>
              <a:rPr lang="en-GB" sz="2000" dirty="0" smtClean="0">
                <a:solidFill>
                  <a:srgbClr val="000000"/>
                </a:solidFill>
              </a:rPr>
              <a:t> </a:t>
            </a:r>
            <a:endParaRPr lang="en-AU" sz="2000" dirty="0" smtClean="0">
              <a:solidFill>
                <a:srgbClr val="000000"/>
              </a:solidFill>
            </a:endParaRPr>
          </a:p>
          <a:p>
            <a:endParaRPr lang="en-US" sz="2000" dirty="0" smtClean="0">
              <a:solidFill>
                <a:prstClr val="black"/>
              </a:solidFill>
              <a:ea typeface="ＭＳ Ｐゴシック" pitchFamily="34" charset="-128"/>
            </a:endParaRPr>
          </a:p>
          <a:p>
            <a:pPr marL="114300" lvl="0" indent="-114300" eaLnBrk="0" fontAlgn="base" hangingPunct="0">
              <a:lnSpc>
                <a:spcPct val="100000"/>
              </a:lnSpc>
              <a:spcBef>
                <a:spcPct val="20000"/>
              </a:spcBef>
              <a:spcAft>
                <a:spcPct val="0"/>
              </a:spcAft>
              <a:buClr>
                <a:srgbClr val="77933C"/>
              </a:buClr>
              <a:buFont typeface="Arial" pitchFamily="34" charset="0"/>
              <a:buChar char="•"/>
            </a:pPr>
            <a:r>
              <a:rPr lang="en-US" sz="2000" dirty="0" smtClean="0">
                <a:solidFill>
                  <a:prstClr val="black"/>
                </a:solidFill>
                <a:ea typeface="ＭＳ Ｐゴシック" pitchFamily="34" charset="-128"/>
                <a:hlinkClick r:id="rId2"/>
              </a:rPr>
              <a:t>http://www.kent.ac.uk/careers/cv/goodbadCV.htm</a:t>
            </a:r>
            <a:r>
              <a:rPr lang="en-US" sz="2000" dirty="0" smtClean="0">
                <a:solidFill>
                  <a:prstClr val="black"/>
                </a:solidFill>
                <a:ea typeface="ＭＳ Ｐゴシック" pitchFamily="34" charset="-128"/>
              </a:rPr>
              <a:t> </a:t>
            </a: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Writing the Cover Letter</a:t>
            </a:r>
          </a:p>
        </p:txBody>
      </p:sp>
      <p:sp>
        <p:nvSpPr>
          <p:cNvPr id="3" name="Text Placeholder 2"/>
          <p:cNvSpPr>
            <a:spLocks noGrp="1"/>
          </p:cNvSpPr>
          <p:nvPr>
            <p:ph type="body" idx="1"/>
          </p:nvPr>
        </p:nvSpPr>
        <p:spPr>
          <a:xfrm>
            <a:off x="491319" y="1608083"/>
            <a:ext cx="10985977" cy="4891191"/>
          </a:xfrm>
        </p:spPr>
        <p:txBody>
          <a:bodyPr anchor="t" anchorCtr="0">
            <a:normAutofit/>
          </a:bodyPr>
          <a:lstStyle/>
          <a:p>
            <a:pPr marL="514350" indent="-514350">
              <a:lnSpc>
                <a:spcPct val="150000"/>
              </a:lnSpc>
              <a:spcBef>
                <a:spcPts val="600"/>
              </a:spcBef>
              <a:buFont typeface="Arial" pitchFamily="34" charset="0"/>
              <a:buChar char="•"/>
              <a:defRPr/>
            </a:pPr>
            <a:r>
              <a:rPr lang="en-AU" sz="3500" dirty="0" smtClean="0">
                <a:solidFill>
                  <a:schemeClr val="tx1"/>
                </a:solidFill>
              </a:rPr>
              <a:t>Introduce yourself to an organization.</a:t>
            </a:r>
          </a:p>
          <a:p>
            <a:pPr marL="514350" indent="-514350">
              <a:lnSpc>
                <a:spcPct val="150000"/>
              </a:lnSpc>
              <a:spcBef>
                <a:spcPts val="600"/>
              </a:spcBef>
              <a:buFont typeface="Arial" pitchFamily="34" charset="0"/>
              <a:buChar char="•"/>
              <a:defRPr/>
            </a:pPr>
            <a:r>
              <a:rPr lang="en-AU" sz="3500" dirty="0" smtClean="0">
                <a:solidFill>
                  <a:schemeClr val="tx1"/>
                </a:solidFill>
              </a:rPr>
              <a:t>Demonstrate your interest in the organization or vacancy.</a:t>
            </a:r>
          </a:p>
          <a:p>
            <a:pPr marL="514350" indent="-514350">
              <a:lnSpc>
                <a:spcPct val="150000"/>
              </a:lnSpc>
              <a:spcBef>
                <a:spcPts val="600"/>
              </a:spcBef>
              <a:buFont typeface="Arial" pitchFamily="34" charset="0"/>
              <a:buChar char="•"/>
              <a:defRPr/>
            </a:pPr>
            <a:r>
              <a:rPr lang="en-AU" sz="3500" dirty="0" smtClean="0">
                <a:solidFill>
                  <a:schemeClr val="tx1"/>
                </a:solidFill>
              </a:rPr>
              <a:t>Draw attention to your resume and motivate the reader to interview you.</a:t>
            </a: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Writing the Cover Letter</a:t>
            </a:r>
          </a:p>
        </p:txBody>
      </p:sp>
      <p:sp>
        <p:nvSpPr>
          <p:cNvPr id="3" name="Text Placeholder 2"/>
          <p:cNvSpPr>
            <a:spLocks noGrp="1"/>
          </p:cNvSpPr>
          <p:nvPr>
            <p:ph type="body" idx="1"/>
          </p:nvPr>
        </p:nvSpPr>
        <p:spPr>
          <a:xfrm>
            <a:off x="491319" y="1608083"/>
            <a:ext cx="10985977" cy="4891191"/>
          </a:xfrm>
        </p:spPr>
        <p:txBody>
          <a:bodyPr anchor="t" anchorCtr="0">
            <a:normAutofit fontScale="55000" lnSpcReduction="20000"/>
          </a:bodyPr>
          <a:lstStyle/>
          <a:p>
            <a:pPr marL="450850" indent="-450850">
              <a:lnSpc>
                <a:spcPct val="130000"/>
              </a:lnSpc>
              <a:spcBef>
                <a:spcPts val="600"/>
              </a:spcBef>
              <a:spcAft>
                <a:spcPts val="600"/>
              </a:spcAft>
              <a:buFont typeface="Arial" pitchFamily="34" charset="0"/>
              <a:buChar char="•"/>
              <a:defRPr/>
            </a:pPr>
            <a:r>
              <a:rPr lang="en-AU" sz="4500" b="1" dirty="0" smtClean="0">
                <a:solidFill>
                  <a:schemeClr val="tx1"/>
                </a:solidFill>
              </a:rPr>
              <a:t>Beginning:</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Capture the attention of the reader</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How you found out about the opening/ vacancy</a:t>
            </a:r>
            <a:endParaRPr lang="en-AU" sz="3500" dirty="0" smtClean="0">
              <a:solidFill>
                <a:schemeClr val="tx1"/>
              </a:solidFill>
            </a:endParaRPr>
          </a:p>
          <a:p>
            <a:pPr marL="450850" indent="-450850">
              <a:lnSpc>
                <a:spcPct val="130000"/>
              </a:lnSpc>
              <a:spcBef>
                <a:spcPts val="600"/>
              </a:spcBef>
              <a:spcAft>
                <a:spcPts val="600"/>
              </a:spcAft>
              <a:buFont typeface="Arial" pitchFamily="34" charset="0"/>
              <a:buChar char="•"/>
              <a:defRPr/>
            </a:pPr>
            <a:r>
              <a:rPr lang="en-AU" sz="4500" b="1" dirty="0" smtClean="0">
                <a:solidFill>
                  <a:schemeClr val="tx1"/>
                </a:solidFill>
              </a:rPr>
              <a:t>Body:</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Relevant qualifications</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Accomplishments</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Personal qualities</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AU" sz="3800" dirty="0" smtClean="0">
                <a:solidFill>
                  <a:schemeClr val="tx1"/>
                </a:solidFill>
              </a:rPr>
              <a:t>Refer to your resume</a:t>
            </a:r>
          </a:p>
          <a:p>
            <a:pPr marL="450850" indent="-450850">
              <a:lnSpc>
                <a:spcPct val="130000"/>
              </a:lnSpc>
              <a:spcBef>
                <a:spcPts val="600"/>
              </a:spcBef>
              <a:spcAft>
                <a:spcPts val="600"/>
              </a:spcAft>
              <a:buFont typeface="Arial" pitchFamily="34" charset="0"/>
              <a:buChar char="•"/>
              <a:defRPr/>
            </a:pPr>
            <a:r>
              <a:rPr lang="en-CA" sz="4500" b="1" dirty="0" smtClean="0">
                <a:solidFill>
                  <a:schemeClr val="tx1"/>
                </a:solidFill>
              </a:rPr>
              <a:t>Closing:</a:t>
            </a:r>
          </a:p>
          <a:p>
            <a:pPr marL="908050" lvl="1" indent="-450850">
              <a:lnSpc>
                <a:spcPct val="120000"/>
              </a:lnSpc>
              <a:spcBef>
                <a:spcPts val="600"/>
              </a:spcBef>
              <a:buClr>
                <a:schemeClr val="accent2">
                  <a:lumMod val="50000"/>
                </a:schemeClr>
              </a:buClr>
              <a:buSzPct val="80000"/>
              <a:buFont typeface="Wingdings" pitchFamily="2" charset="2"/>
              <a:buChar char="v"/>
              <a:defRPr/>
            </a:pPr>
            <a:r>
              <a:rPr lang="en-CA" sz="3800" dirty="0" smtClean="0">
                <a:solidFill>
                  <a:schemeClr val="tx1"/>
                </a:solidFill>
              </a:rPr>
              <a:t>Ask for an interview and give them information on how that can be arranged.</a:t>
            </a:r>
          </a:p>
          <a:p>
            <a:pPr marL="908050" lvl="1" indent="-450850">
              <a:lnSpc>
                <a:spcPct val="120000"/>
              </a:lnSpc>
              <a:spcBef>
                <a:spcPts val="600"/>
              </a:spcBef>
              <a:buClr>
                <a:schemeClr val="accent2">
                  <a:lumMod val="50000"/>
                </a:schemeClr>
              </a:buClr>
              <a:buSzPct val="80000"/>
              <a:buFont typeface="Wingdings" pitchFamily="2" charset="2"/>
              <a:buChar char="v"/>
              <a:defRPr/>
            </a:pPr>
            <a:endParaRPr lang="en-AU" sz="38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Successful Cover Letter</a:t>
            </a:r>
          </a:p>
        </p:txBody>
      </p:sp>
      <p:sp>
        <p:nvSpPr>
          <p:cNvPr id="3" name="Text Placeholder 2"/>
          <p:cNvSpPr>
            <a:spLocks noGrp="1"/>
          </p:cNvSpPr>
          <p:nvPr>
            <p:ph type="body" idx="1"/>
          </p:nvPr>
        </p:nvSpPr>
        <p:spPr>
          <a:xfrm>
            <a:off x="491319" y="1392702"/>
            <a:ext cx="10985977" cy="4979963"/>
          </a:xfrm>
        </p:spPr>
        <p:txBody>
          <a:bodyPr anchor="t" anchorCtr="0">
            <a:normAutofit/>
          </a:bodyPr>
          <a:lstStyle/>
          <a:p>
            <a:pPr lvl="0" fontAlgn="base">
              <a:lnSpc>
                <a:spcPct val="100000"/>
              </a:lnSpc>
              <a:spcBef>
                <a:spcPct val="0"/>
              </a:spcBef>
              <a:spcAft>
                <a:spcPct val="0"/>
              </a:spcAft>
            </a:pPr>
            <a:r>
              <a:rPr lang="en-US" dirty="0" smtClean="0">
                <a:solidFill>
                  <a:prstClr val="black"/>
                </a:solidFill>
                <a:latin typeface="Calibri" pitchFamily="34" charset="0"/>
                <a:ea typeface="ＭＳ Ｐゴシック" pitchFamily="34" charset="-128"/>
              </a:rPr>
              <a:t>Dear Ms. Stark,</a:t>
            </a:r>
          </a:p>
          <a:p>
            <a:pPr fontAlgn="base">
              <a:lnSpc>
                <a:spcPct val="100000"/>
              </a:lnSpc>
              <a:spcBef>
                <a:spcPct val="0"/>
              </a:spcBef>
              <a:spcAft>
                <a:spcPct val="0"/>
              </a:spcAft>
            </a:pPr>
            <a:r>
              <a:rPr lang="en-US" dirty="0" smtClean="0">
                <a:solidFill>
                  <a:prstClr val="black"/>
                </a:solidFill>
                <a:latin typeface="Calibri" pitchFamily="34" charset="0"/>
                <a:ea typeface="ＭＳ Ｐゴシック" pitchFamily="34" charset="-128"/>
              </a:rPr>
              <a:t/>
            </a:r>
            <a:br>
              <a:rPr lang="en-US" dirty="0" smtClean="0">
                <a:solidFill>
                  <a:prstClr val="black"/>
                </a:solidFill>
                <a:latin typeface="Calibri" pitchFamily="34" charset="0"/>
                <a:ea typeface="ＭＳ Ｐゴシック" pitchFamily="34" charset="-128"/>
              </a:rPr>
            </a:br>
            <a:r>
              <a:rPr lang="en-GB" dirty="0" smtClean="0">
                <a:solidFill>
                  <a:schemeClr val="tx1"/>
                </a:solidFill>
              </a:rPr>
              <a:t>I am pleased to express my interest for the Human Resource Officer position, posted on </a:t>
            </a:r>
            <a:r>
              <a:rPr lang="en-GB" dirty="0" err="1" smtClean="0">
                <a:solidFill>
                  <a:schemeClr val="tx1"/>
                </a:solidFill>
              </a:rPr>
              <a:t>bdjobs.com</a:t>
            </a:r>
            <a:r>
              <a:rPr lang="en-GB" dirty="0" smtClean="0">
                <a:solidFill>
                  <a:schemeClr val="tx1"/>
                </a:solidFill>
              </a:rPr>
              <a:t>. </a:t>
            </a:r>
            <a:r>
              <a:rPr lang="en-US" dirty="0" smtClean="0">
                <a:solidFill>
                  <a:prstClr val="black"/>
                </a:solidFill>
                <a:latin typeface="Calibri" pitchFamily="34" charset="0"/>
                <a:ea typeface="ＭＳ Ｐゴシック" pitchFamily="34" charset="-128"/>
              </a:rPr>
              <a:t>As a June graduate with a degree in human resource management and internship experience, I am well qualified to meet your needs.</a:t>
            </a:r>
          </a:p>
          <a:p>
            <a:pPr lvl="0" fontAlgn="base">
              <a:lnSpc>
                <a:spcPct val="100000"/>
              </a:lnSpc>
              <a:spcBef>
                <a:spcPct val="0"/>
              </a:spcBef>
              <a:spcAft>
                <a:spcPct val="0"/>
              </a:spcAft>
            </a:pPr>
            <a:endParaRPr lang="en-US" dirty="0" smtClean="0">
              <a:solidFill>
                <a:prstClr val="black"/>
              </a:solidFill>
              <a:latin typeface="Calibri" pitchFamily="34" charset="0"/>
              <a:ea typeface="ＭＳ Ｐゴシック" pitchFamily="34" charset="-128"/>
            </a:endParaRPr>
          </a:p>
          <a:p>
            <a:pPr lvl="0" fontAlgn="base">
              <a:lnSpc>
                <a:spcPct val="100000"/>
              </a:lnSpc>
              <a:spcBef>
                <a:spcPct val="0"/>
              </a:spcBef>
              <a:spcAft>
                <a:spcPct val="0"/>
              </a:spcAft>
            </a:pPr>
            <a:r>
              <a:rPr lang="en-US" dirty="0" smtClean="0">
                <a:solidFill>
                  <a:prstClr val="black"/>
                </a:solidFill>
                <a:latin typeface="Calibri" pitchFamily="34" charset="0"/>
                <a:ea typeface="ＭＳ Ｐゴシック" pitchFamily="34" charset="-128"/>
              </a:rPr>
              <a:t>My studies at University of Aberdeen were specially planned to prepare me for a career in human resource management. I have taken courses in compensation theory and administration, organizational change/development, performance appraisal, training and human resource development. </a:t>
            </a:r>
            <a:endParaRPr lang="en-AU" sz="4000" dirty="0" smtClean="0">
              <a:solidFill>
                <a:schemeClr val="tx1"/>
              </a:solidFill>
            </a:endParaRPr>
          </a:p>
          <a:p>
            <a:pPr marL="365125" indent="-365125">
              <a:lnSpc>
                <a:spcPct val="120000"/>
              </a:lnSpc>
              <a:spcBef>
                <a:spcPts val="0"/>
              </a:spcBef>
              <a:buFont typeface="Arial" pitchFamily="34" charset="0"/>
              <a:buChar char="•"/>
            </a:pPr>
            <a:endParaRPr lang="en-AU" sz="40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Successful Cover Letter</a:t>
            </a:r>
          </a:p>
        </p:txBody>
      </p:sp>
      <p:sp>
        <p:nvSpPr>
          <p:cNvPr id="3" name="Text Placeholder 2"/>
          <p:cNvSpPr>
            <a:spLocks noGrp="1"/>
          </p:cNvSpPr>
          <p:nvPr>
            <p:ph type="body" idx="1"/>
          </p:nvPr>
        </p:nvSpPr>
        <p:spPr>
          <a:xfrm>
            <a:off x="491319" y="1608083"/>
            <a:ext cx="10985977" cy="4619295"/>
          </a:xfrm>
        </p:spPr>
        <p:txBody>
          <a:bodyPr anchor="t" anchorCtr="0">
            <a:normAutofit/>
          </a:bodyPr>
          <a:lstStyle/>
          <a:p>
            <a:pPr lvl="0" fontAlgn="base">
              <a:lnSpc>
                <a:spcPct val="100000"/>
              </a:lnSpc>
              <a:spcBef>
                <a:spcPct val="0"/>
              </a:spcBef>
              <a:spcAft>
                <a:spcPct val="0"/>
              </a:spcAft>
            </a:pPr>
            <a:r>
              <a:rPr lang="en-US" dirty="0" smtClean="0">
                <a:solidFill>
                  <a:prstClr val="black"/>
                </a:solidFill>
                <a:latin typeface="Calibri" pitchFamily="34" charset="0"/>
                <a:ea typeface="ＭＳ Ｐゴシック" pitchFamily="34" charset="-128"/>
              </a:rPr>
              <a:t>As part of my degree requirements, I also passed the Society for Human Resource Management (SHRM) Certification Examination. In addition, I studied a wide assortment of supporting subjects: economics, business communication, information systems, psychology, interpersonal communication, and operations management. My studies have given me the foundation to learn an even more challenging practical side of HR work. </a:t>
            </a:r>
          </a:p>
          <a:p>
            <a:pPr lvl="0" fontAlgn="base">
              <a:lnSpc>
                <a:spcPct val="100000"/>
              </a:lnSpc>
              <a:spcBef>
                <a:spcPct val="0"/>
              </a:spcBef>
              <a:spcAft>
                <a:spcPct val="0"/>
              </a:spcAft>
            </a:pPr>
            <a:r>
              <a:rPr lang="en-US" dirty="0" smtClean="0">
                <a:solidFill>
                  <a:prstClr val="black"/>
                </a:solidFill>
                <a:latin typeface="Calibri" pitchFamily="34" charset="0"/>
                <a:ea typeface="ＭＳ Ｐゴシック" pitchFamily="34" charset="-128"/>
              </a:rPr>
              <a:t/>
            </a:r>
            <a:br>
              <a:rPr lang="en-US" dirty="0" smtClean="0">
                <a:solidFill>
                  <a:prstClr val="black"/>
                </a:solidFill>
                <a:latin typeface="Calibri" pitchFamily="34" charset="0"/>
                <a:ea typeface="ＭＳ Ｐゴシック" pitchFamily="34" charset="-128"/>
              </a:rPr>
            </a:br>
            <a:r>
              <a:rPr lang="en-US" dirty="0" smtClean="0">
                <a:solidFill>
                  <a:prstClr val="black"/>
                </a:solidFill>
                <a:latin typeface="Calibri" pitchFamily="34" charset="0"/>
                <a:ea typeface="ＭＳ Ｐゴシック" pitchFamily="34" charset="-128"/>
              </a:rPr>
              <a:t>As </a:t>
            </a:r>
            <a:r>
              <a:rPr lang="en-US" dirty="0" smtClean="0">
                <a:solidFill>
                  <a:schemeClr val="tx1"/>
                </a:solidFill>
                <a:latin typeface="Calibri" pitchFamily="34" charset="0"/>
                <a:ea typeface="ＭＳ Ｐゴシック" pitchFamily="34" charset="-128"/>
              </a:rPr>
              <a:t>my </a:t>
            </a:r>
            <a:r>
              <a:rPr lang="en-US" dirty="0" smtClean="0">
                <a:solidFill>
                  <a:schemeClr val="tx1"/>
                </a:solidFill>
                <a:ea typeface="ＭＳ Ｐゴシック" pitchFamily="34" charset="-128"/>
              </a:rPr>
              <a:t>r</a:t>
            </a:r>
            <a:r>
              <a:rPr lang="en-US" dirty="0" smtClean="0">
                <a:solidFill>
                  <a:schemeClr val="tx1"/>
                </a:solidFill>
              </a:rPr>
              <a:t>ésumé</a:t>
            </a:r>
            <a:r>
              <a:rPr lang="en-US" dirty="0" smtClean="0">
                <a:solidFill>
                  <a:schemeClr val="tx1"/>
                </a:solidFill>
                <a:latin typeface="Cambria" pitchFamily="18" charset="0"/>
              </a:rPr>
              <a:t> </a:t>
            </a:r>
            <a:r>
              <a:rPr lang="en-US" dirty="0" smtClean="0">
                <a:solidFill>
                  <a:prstClr val="black"/>
                </a:solidFill>
                <a:latin typeface="Calibri" pitchFamily="34" charset="0"/>
                <a:ea typeface="ＭＳ Ｐゴシック" pitchFamily="34" charset="-128"/>
              </a:rPr>
              <a:t>shows, I have begun learning the practical side of HR through an internship, where I completed a variety of tasks from researching and reporting data on company and industry trends to participating in the hiring process. I would welcome the opportunity to continue working in HR with your company.</a:t>
            </a:r>
          </a:p>
          <a:p>
            <a:pPr marL="365125" indent="-365125">
              <a:lnSpc>
                <a:spcPct val="120000"/>
              </a:lnSpc>
              <a:spcBef>
                <a:spcPts val="0"/>
              </a:spcBef>
            </a:pPr>
            <a:endParaRPr lang="en-AU" sz="4000" dirty="0" smtClean="0">
              <a:solidFill>
                <a:schemeClr val="tx1"/>
              </a:solidFill>
            </a:endParaRPr>
          </a:p>
          <a:p>
            <a:pPr marL="365125" indent="-365125">
              <a:lnSpc>
                <a:spcPct val="120000"/>
              </a:lnSpc>
              <a:spcBef>
                <a:spcPts val="0"/>
              </a:spcBef>
              <a:buFont typeface="Arial" pitchFamily="34" charset="0"/>
              <a:buChar char="•"/>
            </a:pPr>
            <a:endParaRPr lang="en-AU" sz="40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29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Know the Personality: The “Big Five”</a:t>
            </a: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365760" indent="-256032" fontAlgn="auto">
              <a:spcBef>
                <a:spcPct val="40000"/>
              </a:spcBef>
              <a:spcAft>
                <a:spcPts val="0"/>
              </a:spcAft>
              <a:buFont typeface="Wingdings 3"/>
              <a:buChar char=""/>
              <a:defRPr/>
            </a:pPr>
            <a:r>
              <a:rPr lang="en-US" sz="2000" dirty="0" smtClean="0">
                <a:solidFill>
                  <a:srgbClr val="000000"/>
                </a:solidFill>
              </a:rPr>
              <a:t>Extraversion</a:t>
            </a:r>
            <a:endParaRPr lang="en-US" sz="2000" dirty="0" smtClean="0">
              <a:solidFill>
                <a:srgbClr val="000000"/>
              </a:solidFill>
            </a:endParaRPr>
          </a:p>
          <a:p>
            <a:pPr marL="621792" lvl="1" fontAlgn="auto">
              <a:spcBef>
                <a:spcPct val="40000"/>
              </a:spcBef>
              <a:spcAft>
                <a:spcPts val="0"/>
              </a:spcAft>
              <a:buFont typeface="Verdana"/>
              <a:buChar char="◦"/>
              <a:defRPr/>
            </a:pPr>
            <a:r>
              <a:rPr lang="en-US" sz="1800" dirty="0" smtClean="0">
                <a:solidFill>
                  <a:srgbClr val="000000"/>
                </a:solidFill>
                <a:latin typeface="Arial" charset="0"/>
              </a:rPr>
              <a:t> The tendency to be sociable, assertive, active, and to experience positive effects, such as energy and zeal. </a:t>
            </a:r>
          </a:p>
          <a:p>
            <a:pPr marL="365760" indent="-256032" fontAlgn="auto">
              <a:spcBef>
                <a:spcPct val="40000"/>
              </a:spcBef>
              <a:spcAft>
                <a:spcPts val="0"/>
              </a:spcAft>
              <a:buFont typeface="Wingdings 3"/>
              <a:buChar char=""/>
              <a:defRPr/>
            </a:pPr>
            <a:r>
              <a:rPr lang="en-US" sz="2000" dirty="0" smtClean="0">
                <a:solidFill>
                  <a:srgbClr val="000000"/>
                </a:solidFill>
              </a:rPr>
              <a:t>Emotional stability/neuroticism</a:t>
            </a:r>
          </a:p>
          <a:p>
            <a:pPr marL="621792" lvl="1" fontAlgn="auto">
              <a:spcBef>
                <a:spcPct val="40000"/>
              </a:spcBef>
              <a:spcAft>
                <a:spcPts val="0"/>
              </a:spcAft>
              <a:buFont typeface="Verdana"/>
              <a:buChar char="◦"/>
              <a:defRPr/>
            </a:pPr>
            <a:r>
              <a:rPr lang="en-US" sz="1800" dirty="0" smtClean="0">
                <a:solidFill>
                  <a:srgbClr val="000000"/>
                </a:solidFill>
                <a:latin typeface="Arial" charset="0"/>
              </a:rPr>
              <a:t> The tendency to exhibit poor emotional adjustment and experience negative effects, such as anxiety, insecurity, and hostility.</a:t>
            </a:r>
          </a:p>
          <a:p>
            <a:pPr marL="365760" indent="-256032" fontAlgn="auto">
              <a:spcBef>
                <a:spcPct val="40000"/>
              </a:spcBef>
              <a:spcAft>
                <a:spcPts val="0"/>
              </a:spcAft>
              <a:buFont typeface="Wingdings 3"/>
              <a:buChar char=""/>
              <a:defRPr/>
            </a:pPr>
            <a:r>
              <a:rPr lang="en-US" sz="2000" dirty="0" smtClean="0">
                <a:solidFill>
                  <a:srgbClr val="000000"/>
                </a:solidFill>
              </a:rPr>
              <a:t>Openness to experience</a:t>
            </a:r>
          </a:p>
          <a:p>
            <a:pPr marL="621792" lvl="1" fontAlgn="auto">
              <a:spcBef>
                <a:spcPct val="40000"/>
              </a:spcBef>
              <a:spcAft>
                <a:spcPts val="0"/>
              </a:spcAft>
              <a:buFont typeface="Verdana"/>
              <a:buChar char="◦"/>
              <a:defRPr/>
            </a:pPr>
            <a:r>
              <a:rPr lang="en-US" sz="1800" dirty="0" smtClean="0">
                <a:solidFill>
                  <a:srgbClr val="000000"/>
                </a:solidFill>
                <a:latin typeface="Arial" charset="0"/>
              </a:rPr>
              <a:t> The disposition to be imaginative, nonconforming, unconventional, and autonomous.</a:t>
            </a:r>
          </a:p>
          <a:p>
            <a:pPr marL="365760" indent="-256032" fontAlgn="auto">
              <a:spcBef>
                <a:spcPct val="40000"/>
              </a:spcBef>
              <a:spcAft>
                <a:spcPts val="0"/>
              </a:spcAft>
              <a:buFont typeface="Wingdings 3"/>
              <a:buChar char=""/>
              <a:defRPr/>
            </a:pPr>
            <a:r>
              <a:rPr lang="en-US" sz="2000" dirty="0" smtClean="0">
                <a:solidFill>
                  <a:srgbClr val="000000"/>
                </a:solidFill>
              </a:rPr>
              <a:t>Agreeableness</a:t>
            </a:r>
          </a:p>
          <a:p>
            <a:pPr marL="621792" lvl="1" fontAlgn="auto">
              <a:spcBef>
                <a:spcPct val="40000"/>
              </a:spcBef>
              <a:spcAft>
                <a:spcPts val="0"/>
              </a:spcAft>
              <a:buFont typeface="Verdana"/>
              <a:buChar char="◦"/>
              <a:defRPr/>
            </a:pPr>
            <a:r>
              <a:rPr lang="en-US" sz="1800" dirty="0" smtClean="0">
                <a:solidFill>
                  <a:srgbClr val="000000"/>
                </a:solidFill>
                <a:latin typeface="Arial" charset="0"/>
              </a:rPr>
              <a:t> The tendency to be trusting, compliant, caring, and gentle.</a:t>
            </a:r>
          </a:p>
          <a:p>
            <a:pPr marL="365760" indent="-256032" fontAlgn="auto">
              <a:spcBef>
                <a:spcPct val="40000"/>
              </a:spcBef>
              <a:spcAft>
                <a:spcPts val="0"/>
              </a:spcAft>
              <a:buFont typeface="Wingdings 3"/>
              <a:buChar char=""/>
              <a:defRPr/>
            </a:pPr>
            <a:r>
              <a:rPr lang="en-US" sz="2000" dirty="0" smtClean="0">
                <a:solidFill>
                  <a:srgbClr val="000000"/>
                </a:solidFill>
              </a:rPr>
              <a:t>Conscientiousness</a:t>
            </a:r>
          </a:p>
          <a:p>
            <a:pPr marL="621792" lvl="1" fontAlgn="auto">
              <a:spcBef>
                <a:spcPct val="40000"/>
              </a:spcBef>
              <a:spcAft>
                <a:spcPts val="0"/>
              </a:spcAft>
              <a:buFont typeface="Verdana"/>
              <a:buChar char="◦"/>
              <a:defRPr/>
            </a:pPr>
            <a:r>
              <a:rPr lang="en-US" sz="1800" dirty="0" smtClean="0">
                <a:solidFill>
                  <a:srgbClr val="000000"/>
                </a:solidFill>
                <a:latin typeface="Arial" charset="0"/>
              </a:rPr>
              <a:t> Is comprised of two related facets: achievement and dependability.</a:t>
            </a:r>
          </a:p>
          <a:p>
            <a:pPr marL="621792" lvl="1" fontAlgn="auto">
              <a:spcBef>
                <a:spcPct val="40000"/>
              </a:spcBef>
              <a:spcAft>
                <a:spcPts val="0"/>
              </a:spcAft>
              <a:buFont typeface="Verdana"/>
              <a:buChar char="◦"/>
              <a:defRPr/>
            </a:pPr>
            <a:r>
              <a:rPr lang="en-US" sz="1800" dirty="0" smtClean="0">
                <a:solidFill>
                  <a:srgbClr val="000000"/>
                </a:solidFill>
                <a:latin typeface="Arial" charset="0"/>
              </a:rPr>
              <a:t> Punctual, organized and systematic </a:t>
            </a:r>
          </a:p>
          <a:p>
            <a:pPr marL="514350" indent="-514350">
              <a:lnSpc>
                <a:spcPct val="120000"/>
              </a:lnSpc>
              <a:spcBef>
                <a:spcPts val="600"/>
              </a:spcBef>
              <a:spcAft>
                <a:spcPts val="600"/>
              </a:spcAft>
              <a:buFont typeface="Arial" pitchFamily="34" charset="0"/>
              <a:buChar char="•"/>
            </a:pPr>
            <a:endParaRPr lang="en-AU" sz="32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3</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Successful Cover Letter</a:t>
            </a:r>
          </a:p>
        </p:txBody>
      </p:sp>
      <p:sp>
        <p:nvSpPr>
          <p:cNvPr id="3" name="Text Placeholder 2"/>
          <p:cNvSpPr>
            <a:spLocks noGrp="1"/>
          </p:cNvSpPr>
          <p:nvPr>
            <p:ph type="body" idx="1"/>
          </p:nvPr>
        </p:nvSpPr>
        <p:spPr>
          <a:xfrm>
            <a:off x="491319" y="1608083"/>
            <a:ext cx="10985977" cy="4619295"/>
          </a:xfrm>
        </p:spPr>
        <p:txBody>
          <a:bodyPr anchor="t" anchorCtr="0">
            <a:normAutofit/>
          </a:bodyPr>
          <a:lstStyle/>
          <a:p>
            <a:pPr lvl="0" fontAlgn="base">
              <a:lnSpc>
                <a:spcPct val="100000"/>
              </a:lnSpc>
              <a:spcBef>
                <a:spcPct val="0"/>
              </a:spcBef>
              <a:spcAft>
                <a:spcPct val="0"/>
              </a:spcAft>
            </a:pPr>
            <a:r>
              <a:rPr lang="en-US" sz="3200" baseline="30000" dirty="0" smtClean="0">
                <a:solidFill>
                  <a:prstClr val="black"/>
                </a:solidFill>
                <a:latin typeface="Calibri" pitchFamily="34" charset="0"/>
                <a:ea typeface="ＭＳ Ｐゴシック" pitchFamily="34" charset="-128"/>
              </a:rPr>
              <a:t>My work experiences have also prepared me for a career in human resource management. While in college I worked as a server at Revolution, where I developed customer service and team skills, and I continued to develop my skills as a team leader for Argos, where I was the top performer of eight quarters. From these experiences, I have learned to understand human resource management and listen carefully to people.</a:t>
            </a:r>
            <a:br>
              <a:rPr lang="en-US" sz="3200" baseline="30000" dirty="0" smtClean="0">
                <a:solidFill>
                  <a:prstClr val="black"/>
                </a:solidFill>
                <a:latin typeface="Calibri" pitchFamily="34" charset="0"/>
                <a:ea typeface="ＭＳ Ｐゴシック" pitchFamily="34" charset="-128"/>
              </a:rPr>
            </a:br>
            <a:endParaRPr lang="en-US" sz="3200" baseline="30000" dirty="0" smtClean="0">
              <a:solidFill>
                <a:prstClr val="black"/>
              </a:solidFill>
              <a:latin typeface="Calibri" pitchFamily="34" charset="0"/>
              <a:ea typeface="ＭＳ Ｐゴシック" pitchFamily="34" charset="-128"/>
            </a:endParaRPr>
          </a:p>
          <a:p>
            <a:pPr lvl="0" fontAlgn="base">
              <a:lnSpc>
                <a:spcPct val="100000"/>
              </a:lnSpc>
              <a:spcBef>
                <a:spcPct val="0"/>
              </a:spcBef>
              <a:spcAft>
                <a:spcPct val="0"/>
              </a:spcAft>
            </a:pPr>
            <a:r>
              <a:rPr lang="en-US" sz="3200" baseline="30000" dirty="0" smtClean="0">
                <a:solidFill>
                  <a:prstClr val="black"/>
                </a:solidFill>
                <a:latin typeface="Calibri" pitchFamily="34" charset="0"/>
                <a:ea typeface="ＭＳ Ｐゴシック" pitchFamily="34" charset="-128"/>
              </a:rPr>
              <a:t>These brief facts and the information in my résumé describe my diligent efforts to prepare for a position in human resource management. May I now talk with you about beginning that position? You can reach me on 0162509**** to arrange an interview and discuss how I could fit in your Human Resource Department.</a:t>
            </a:r>
            <a:br>
              <a:rPr lang="en-US" sz="3200" baseline="30000" dirty="0" smtClean="0">
                <a:solidFill>
                  <a:prstClr val="black"/>
                </a:solidFill>
                <a:latin typeface="Calibri" pitchFamily="34" charset="0"/>
                <a:ea typeface="ＭＳ Ｐゴシック" pitchFamily="34" charset="-128"/>
              </a:rPr>
            </a:br>
            <a:endParaRPr lang="en-US" sz="3200" baseline="30000" dirty="0" smtClean="0">
              <a:solidFill>
                <a:prstClr val="black"/>
              </a:solidFill>
              <a:latin typeface="Calibri" pitchFamily="34" charset="0"/>
              <a:ea typeface="ＭＳ Ｐゴシック" pitchFamily="34" charset="-128"/>
            </a:endParaRPr>
          </a:p>
          <a:p>
            <a:pPr lvl="0" fontAlgn="base">
              <a:lnSpc>
                <a:spcPct val="100000"/>
              </a:lnSpc>
              <a:spcBef>
                <a:spcPct val="0"/>
              </a:spcBef>
              <a:spcAft>
                <a:spcPct val="0"/>
              </a:spcAft>
            </a:pPr>
            <a:r>
              <a:rPr lang="en-US" sz="3200" baseline="30000" dirty="0" smtClean="0">
                <a:solidFill>
                  <a:prstClr val="black"/>
                </a:solidFill>
                <a:latin typeface="Calibri" pitchFamily="34" charset="0"/>
                <a:ea typeface="ＭＳ Ｐゴシック" pitchFamily="34" charset="-128"/>
              </a:rPr>
              <a:t>Sincerely,</a:t>
            </a:r>
          </a:p>
          <a:p>
            <a:pPr lvl="0" fontAlgn="base">
              <a:lnSpc>
                <a:spcPct val="100000"/>
              </a:lnSpc>
              <a:spcBef>
                <a:spcPct val="0"/>
              </a:spcBef>
              <a:spcAft>
                <a:spcPct val="0"/>
              </a:spcAft>
            </a:pPr>
            <a:endParaRPr lang="en-US" sz="3200" dirty="0" smtClean="0">
              <a:solidFill>
                <a:prstClr val="black"/>
              </a:solidFill>
              <a:latin typeface="Calibri" pitchFamily="34" charset="0"/>
              <a:ea typeface="ＭＳ Ｐゴシック" pitchFamily="34" charset="-128"/>
            </a:endParaRPr>
          </a:p>
          <a:p>
            <a:pPr marL="365125" indent="-365125">
              <a:lnSpc>
                <a:spcPct val="120000"/>
              </a:lnSpc>
              <a:spcBef>
                <a:spcPts val="0"/>
              </a:spcBef>
            </a:pPr>
            <a:endParaRPr lang="en-AU" sz="4000" dirty="0" smtClean="0">
              <a:solidFill>
                <a:schemeClr val="tx1"/>
              </a:solidFill>
            </a:endParaRPr>
          </a:p>
          <a:p>
            <a:pPr marL="365125" indent="-365125">
              <a:lnSpc>
                <a:spcPct val="120000"/>
              </a:lnSpc>
              <a:spcBef>
                <a:spcPts val="0"/>
              </a:spcBef>
              <a:buFont typeface="Arial" pitchFamily="34" charset="0"/>
              <a:buChar char="•"/>
            </a:pPr>
            <a:endParaRPr lang="en-AU" sz="40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30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1714B1-B188-4A85-89B1-0A2292EA5CC1}" type="slidenum">
              <a:rPr lang="en-US" smtClean="0"/>
              <a:pPr/>
              <a:t>31</a:t>
            </a:fld>
            <a:endParaRPr lang="en-US"/>
          </a:p>
        </p:txBody>
      </p:sp>
      <p:sp>
        <p:nvSpPr>
          <p:cNvPr id="5" name="Text Placeholder 4"/>
          <p:cNvSpPr>
            <a:spLocks noGrp="1"/>
          </p:cNvSpPr>
          <p:nvPr>
            <p:ph type="body" idx="1"/>
          </p:nvPr>
        </p:nvSpPr>
        <p:spPr>
          <a:xfrm>
            <a:off x="831850" y="1534657"/>
            <a:ext cx="10515600" cy="4554993"/>
          </a:xfrm>
        </p:spPr>
        <p:txBody>
          <a:bodyPr>
            <a:normAutofit/>
          </a:bodyPr>
          <a:lstStyle/>
          <a:p>
            <a:r>
              <a:rPr lang="en-US" dirty="0" smtClean="0"/>
              <a:t>“Emphasize your strengths on your resume, in your cover letters and in your interviews. It may sound obvious, but you'd be surprised how many people simply list everything they've ever done. Convey your passion and link your strengths to measurable results. Employers and interviewers love concrete data” - Marcus Buckingham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94368" y="3104494"/>
            <a:ext cx="10160000" cy="2133600"/>
          </a:xfrm>
        </p:spPr>
        <p:txBody>
          <a:bodyPr>
            <a:noAutofit/>
          </a:bodyPr>
          <a:lstStyle/>
          <a:p>
            <a:pPr lvl="1" algn="ctr" rtl="0">
              <a:lnSpc>
                <a:spcPct val="90000"/>
              </a:lnSpc>
              <a:spcBef>
                <a:spcPct val="0"/>
              </a:spcBef>
            </a:pPr>
            <a:r>
              <a:rPr lang="en-US" sz="9600" spc="600" dirty="0" smtClean="0">
                <a:solidFill>
                  <a:schemeClr val="accent5">
                    <a:lumMod val="50000"/>
                  </a:schemeClr>
                </a:solidFill>
                <a:latin typeface="Book Antiqua" pitchFamily="18" charset="0"/>
              </a:rPr>
              <a:t>THANK YOU</a:t>
            </a:r>
            <a:br>
              <a:rPr lang="en-US" sz="9600" spc="600" dirty="0" smtClean="0">
                <a:solidFill>
                  <a:schemeClr val="accent5">
                    <a:lumMod val="50000"/>
                  </a:schemeClr>
                </a:solidFill>
                <a:latin typeface="Book Antiqua" pitchFamily="18" charset="0"/>
              </a:rPr>
            </a:br>
            <a:endParaRPr lang="en-US" sz="8000" dirty="0">
              <a:solidFill>
                <a:schemeClr val="accent1">
                  <a:lumMod val="50000"/>
                </a:schemeClr>
              </a:solidFill>
              <a:latin typeface="Century Gothic" panose="020B0502020202020204" pitchFamily="34" charset="0"/>
            </a:endParaRPr>
          </a:p>
        </p:txBody>
      </p:sp>
      <p:sp>
        <p:nvSpPr>
          <p:cNvPr id="7" name="Content Placeholder 2"/>
          <p:cNvSpPr txBox="1">
            <a:spLocks/>
          </p:cNvSpPr>
          <p:nvPr/>
        </p:nvSpPr>
        <p:spPr>
          <a:xfrm>
            <a:off x="838200" y="857906"/>
            <a:ext cx="10515600" cy="48444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a:endParaRPr lang="en-US" sz="5000" spc="600" dirty="0" smtClean="0">
              <a:latin typeface="Century Gothic" pitchFamily="34" charset="0"/>
            </a:endParaRPr>
          </a:p>
        </p:txBody>
      </p:sp>
      <p:sp>
        <p:nvSpPr>
          <p:cNvPr id="10" name="Rectangle 9"/>
          <p:cNvSpPr/>
          <p:nvPr/>
        </p:nvSpPr>
        <p:spPr>
          <a:xfrm>
            <a:off x="1919528" y="4114800"/>
            <a:ext cx="8340940" cy="9144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9639300" y="0"/>
            <a:ext cx="2552700" cy="6858000"/>
          </a:xfrm>
          <a:prstGeom prst="rect">
            <a:avLst/>
          </a:prstGeom>
        </p:spPr>
      </p:pic>
      <p:pic>
        <p:nvPicPr>
          <p:cNvPr id="9" name="Picture 8"/>
          <p:cNvPicPr>
            <a:picLocks noChangeAspect="1"/>
          </p:cNvPicPr>
          <p:nvPr/>
        </p:nvPicPr>
        <p:blipFill>
          <a:blip r:embed="rId3">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flipH="1" flipV="1">
            <a:off x="0" y="0"/>
            <a:ext cx="2552700" cy="6858000"/>
          </a:xfrm>
          <a:prstGeom prst="rect">
            <a:avLst/>
          </a:prstGeom>
        </p:spPr>
      </p:pic>
      <p:sp>
        <p:nvSpPr>
          <p:cNvPr id="11" name="Slide Number Placeholder 10"/>
          <p:cNvSpPr>
            <a:spLocks noGrp="1"/>
          </p:cNvSpPr>
          <p:nvPr>
            <p:ph type="sldNum" sz="quarter" idx="12"/>
          </p:nvPr>
        </p:nvSpPr>
        <p:spPr/>
        <p:txBody>
          <a:bodyPr/>
          <a:lstStyle/>
          <a:p>
            <a:fld id="{BC1714B1-B188-4A85-89B1-0A2292EA5CC1}" type="slidenum">
              <a:rPr lang="en-US" smtClean="0"/>
              <a:pPr/>
              <a:t>32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202762"/>
            <a:ext cx="10950334" cy="1020756"/>
          </a:xfrm>
        </p:spPr>
        <p:txBody>
          <a:bodyPr anchor="t" anchorCtr="0">
            <a:normAutofit/>
          </a:bodyPr>
          <a:lstStyle/>
          <a:p>
            <a:r>
              <a:rPr lang="en-AU" sz="3600" b="1" dirty="0" smtClean="0">
                <a:solidFill>
                  <a:schemeClr val="accent1">
                    <a:lumMod val="50000"/>
                  </a:schemeClr>
                </a:solidFill>
                <a:latin typeface="Cambria" pitchFamily="18" charset="0"/>
              </a:rPr>
              <a:t>What Does the Score Indicate? </a:t>
            </a:r>
          </a:p>
        </p:txBody>
      </p:sp>
      <p:sp>
        <p:nvSpPr>
          <p:cNvPr id="4" name="Rectangle 3"/>
          <p:cNvSpPr/>
          <p:nvPr/>
        </p:nvSpPr>
        <p:spPr>
          <a:xfrm>
            <a:off x="0" y="304918"/>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4</a:t>
            </a:fld>
            <a:endParaRPr lang="en-US"/>
          </a:p>
        </p:txBody>
      </p:sp>
      <p:graphicFrame>
        <p:nvGraphicFramePr>
          <p:cNvPr id="10" name="Table 9"/>
          <p:cNvGraphicFramePr>
            <a:graphicFrameLocks noGrp="1"/>
          </p:cNvGraphicFramePr>
          <p:nvPr/>
        </p:nvGraphicFramePr>
        <p:xfrm>
          <a:off x="1653602" y="1574342"/>
          <a:ext cx="9101418" cy="4365840"/>
        </p:xfrm>
        <a:graphic>
          <a:graphicData uri="http://schemas.openxmlformats.org/drawingml/2006/table">
            <a:tbl>
              <a:tblPr firstRow="1" bandRow="1">
                <a:tableStyleId>{5C22544A-7EE6-4342-B048-85BDC9FD1C3A}</a:tableStyleId>
              </a:tblPr>
              <a:tblGrid>
                <a:gridCol w="3033806"/>
                <a:gridCol w="3033806"/>
                <a:gridCol w="3033806"/>
              </a:tblGrid>
              <a:tr h="727640">
                <a:tc>
                  <a:txBody>
                    <a:bodyPr/>
                    <a:lstStyle/>
                    <a:p>
                      <a:pPr>
                        <a:spcAft>
                          <a:spcPts val="0"/>
                        </a:spcAft>
                      </a:pPr>
                      <a:r>
                        <a:rPr lang="en-AU" sz="1800" b="1" dirty="0">
                          <a:solidFill>
                            <a:schemeClr val="tx1"/>
                          </a:solidFill>
                          <a:latin typeface="Times New Roman"/>
                          <a:ea typeface="Cambria"/>
                          <a:cs typeface="Times New Roman"/>
                        </a:rPr>
                        <a:t>Personality Traits </a:t>
                      </a:r>
                    </a:p>
                  </a:txBody>
                  <a:tcPr marL="68580" marR="68580" marT="0" marB="0"/>
                </a:tc>
                <a:tc>
                  <a:txBody>
                    <a:bodyPr/>
                    <a:lstStyle/>
                    <a:p>
                      <a:pPr>
                        <a:spcAft>
                          <a:spcPts val="0"/>
                        </a:spcAft>
                      </a:pPr>
                      <a:r>
                        <a:rPr lang="en-AU" sz="1800" b="1" dirty="0">
                          <a:solidFill>
                            <a:schemeClr val="tx1"/>
                          </a:solidFill>
                          <a:latin typeface="Times New Roman"/>
                          <a:ea typeface="Cambria"/>
                          <a:cs typeface="Times New Roman"/>
                        </a:rPr>
                        <a:t>High Score </a:t>
                      </a:r>
                    </a:p>
                  </a:txBody>
                  <a:tcPr marL="68580" marR="68580" marT="0" marB="0"/>
                </a:tc>
                <a:tc>
                  <a:txBody>
                    <a:bodyPr/>
                    <a:lstStyle/>
                    <a:p>
                      <a:pPr>
                        <a:spcAft>
                          <a:spcPts val="0"/>
                        </a:spcAft>
                      </a:pPr>
                      <a:r>
                        <a:rPr lang="en-AU" sz="1800" b="1" dirty="0">
                          <a:solidFill>
                            <a:schemeClr val="tx1"/>
                          </a:solidFill>
                          <a:latin typeface="Times New Roman"/>
                          <a:ea typeface="Cambria"/>
                          <a:cs typeface="Times New Roman"/>
                        </a:rPr>
                        <a:t>Low Score</a:t>
                      </a:r>
                    </a:p>
                  </a:txBody>
                  <a:tcPr marL="68580" marR="68580" marT="0" marB="0"/>
                </a:tc>
              </a:tr>
              <a:tr h="727640">
                <a:tc>
                  <a:txBody>
                    <a:bodyPr/>
                    <a:lstStyle/>
                    <a:p>
                      <a:pPr>
                        <a:spcAft>
                          <a:spcPts val="0"/>
                        </a:spcAft>
                      </a:pPr>
                      <a:r>
                        <a:rPr lang="en-AU" sz="1200">
                          <a:latin typeface="Times New Roman"/>
                          <a:ea typeface="Cambria"/>
                          <a:cs typeface="Times New Roman"/>
                        </a:rPr>
                        <a:t>Extraversion </a:t>
                      </a:r>
                    </a:p>
                  </a:txBody>
                  <a:tcPr marL="68580" marR="68580" marT="0" marB="0"/>
                </a:tc>
                <a:tc>
                  <a:txBody>
                    <a:bodyPr/>
                    <a:lstStyle/>
                    <a:p>
                      <a:pPr>
                        <a:spcAft>
                          <a:spcPts val="0"/>
                        </a:spcAft>
                      </a:pPr>
                      <a:r>
                        <a:rPr lang="en-AU" sz="1200">
                          <a:latin typeface="Times New Roman"/>
                          <a:ea typeface="Cambria"/>
                          <a:cs typeface="Times New Roman"/>
                        </a:rPr>
                        <a:t>Social</a:t>
                      </a:r>
                    </a:p>
                  </a:txBody>
                  <a:tcPr marL="68580" marR="68580" marT="0" marB="0"/>
                </a:tc>
                <a:tc>
                  <a:txBody>
                    <a:bodyPr/>
                    <a:lstStyle/>
                    <a:p>
                      <a:pPr>
                        <a:spcAft>
                          <a:spcPts val="0"/>
                        </a:spcAft>
                      </a:pPr>
                      <a:r>
                        <a:rPr lang="en-AU" sz="1200">
                          <a:latin typeface="Times New Roman"/>
                          <a:ea typeface="Cambria"/>
                          <a:cs typeface="Times New Roman"/>
                        </a:rPr>
                        <a:t>Self centered and alone</a:t>
                      </a:r>
                    </a:p>
                  </a:txBody>
                  <a:tcPr marL="68580" marR="68580" marT="0" marB="0"/>
                </a:tc>
              </a:tr>
              <a:tr h="727640">
                <a:tc>
                  <a:txBody>
                    <a:bodyPr/>
                    <a:lstStyle/>
                    <a:p>
                      <a:pPr>
                        <a:spcAft>
                          <a:spcPts val="0"/>
                        </a:spcAft>
                      </a:pPr>
                      <a:r>
                        <a:rPr lang="en-AU" sz="1200">
                          <a:latin typeface="Times New Roman"/>
                          <a:ea typeface="Cambria"/>
                          <a:cs typeface="Times New Roman"/>
                        </a:rPr>
                        <a:t>Openness to experience </a:t>
                      </a:r>
                    </a:p>
                  </a:txBody>
                  <a:tcPr marL="68580" marR="68580" marT="0" marB="0"/>
                </a:tc>
                <a:tc>
                  <a:txBody>
                    <a:bodyPr/>
                    <a:lstStyle/>
                    <a:p>
                      <a:pPr>
                        <a:spcAft>
                          <a:spcPts val="0"/>
                        </a:spcAft>
                      </a:pPr>
                      <a:r>
                        <a:rPr lang="en-AU" sz="1200">
                          <a:latin typeface="Times New Roman"/>
                          <a:ea typeface="Cambria"/>
                          <a:cs typeface="Times New Roman"/>
                        </a:rPr>
                        <a:t>Highly imaginative and creative</a:t>
                      </a:r>
                    </a:p>
                  </a:txBody>
                  <a:tcPr marL="68580" marR="68580" marT="0" marB="0"/>
                </a:tc>
                <a:tc>
                  <a:txBody>
                    <a:bodyPr/>
                    <a:lstStyle/>
                    <a:p>
                      <a:pPr>
                        <a:spcAft>
                          <a:spcPts val="0"/>
                        </a:spcAft>
                      </a:pPr>
                      <a:r>
                        <a:rPr lang="en-AU" sz="1200">
                          <a:latin typeface="Times New Roman"/>
                          <a:ea typeface="Cambria"/>
                          <a:cs typeface="Times New Roman"/>
                        </a:rPr>
                        <a:t>More conventional </a:t>
                      </a:r>
                    </a:p>
                  </a:txBody>
                  <a:tcPr marL="68580" marR="68580" marT="0" marB="0"/>
                </a:tc>
              </a:tr>
              <a:tr h="727640">
                <a:tc>
                  <a:txBody>
                    <a:bodyPr/>
                    <a:lstStyle/>
                    <a:p>
                      <a:pPr>
                        <a:spcAft>
                          <a:spcPts val="0"/>
                        </a:spcAft>
                      </a:pPr>
                      <a:r>
                        <a:rPr lang="en-AU" sz="1200">
                          <a:latin typeface="Times New Roman"/>
                          <a:ea typeface="Cambria"/>
                          <a:cs typeface="Times New Roman"/>
                        </a:rPr>
                        <a:t>Neuroticism </a:t>
                      </a:r>
                    </a:p>
                  </a:txBody>
                  <a:tcPr marL="68580" marR="68580" marT="0" marB="0"/>
                </a:tc>
                <a:tc>
                  <a:txBody>
                    <a:bodyPr/>
                    <a:lstStyle/>
                    <a:p>
                      <a:pPr>
                        <a:spcAft>
                          <a:spcPts val="0"/>
                        </a:spcAft>
                      </a:pPr>
                      <a:r>
                        <a:rPr lang="en-AU" sz="1200">
                          <a:latin typeface="Times New Roman"/>
                          <a:ea typeface="Cambria"/>
                          <a:cs typeface="Times New Roman"/>
                        </a:rPr>
                        <a:t>Frustration, anger, self blame and stress</a:t>
                      </a:r>
                    </a:p>
                  </a:txBody>
                  <a:tcPr marL="68580" marR="68580" marT="0" marB="0"/>
                </a:tc>
                <a:tc>
                  <a:txBody>
                    <a:bodyPr/>
                    <a:lstStyle/>
                    <a:p>
                      <a:pPr>
                        <a:spcAft>
                          <a:spcPts val="0"/>
                        </a:spcAft>
                      </a:pPr>
                      <a:r>
                        <a:rPr lang="en-AU" sz="1200">
                          <a:latin typeface="Times New Roman"/>
                          <a:ea typeface="Cambria"/>
                          <a:cs typeface="Times New Roman"/>
                        </a:rPr>
                        <a:t>Optimistic and emotionally stable</a:t>
                      </a:r>
                    </a:p>
                  </a:txBody>
                  <a:tcPr marL="68580" marR="68580" marT="0" marB="0"/>
                </a:tc>
              </a:tr>
              <a:tr h="727640">
                <a:tc>
                  <a:txBody>
                    <a:bodyPr/>
                    <a:lstStyle/>
                    <a:p>
                      <a:pPr>
                        <a:spcAft>
                          <a:spcPts val="0"/>
                        </a:spcAft>
                      </a:pPr>
                      <a:r>
                        <a:rPr lang="en-AU" sz="1200">
                          <a:latin typeface="Times New Roman"/>
                          <a:ea typeface="Cambria"/>
                          <a:cs typeface="Times New Roman"/>
                        </a:rPr>
                        <a:t>Agreeableness</a:t>
                      </a:r>
                    </a:p>
                  </a:txBody>
                  <a:tcPr marL="68580" marR="68580" marT="0" marB="0"/>
                </a:tc>
                <a:tc>
                  <a:txBody>
                    <a:bodyPr/>
                    <a:lstStyle/>
                    <a:p>
                      <a:pPr>
                        <a:spcAft>
                          <a:spcPts val="0"/>
                        </a:spcAft>
                      </a:pPr>
                      <a:r>
                        <a:rPr lang="en-AU" sz="1200">
                          <a:latin typeface="Times New Roman"/>
                          <a:ea typeface="Cambria"/>
                          <a:cs typeface="Times New Roman"/>
                        </a:rPr>
                        <a:t>Tendency to help others, social harmony, and cooperation </a:t>
                      </a:r>
                    </a:p>
                  </a:txBody>
                  <a:tcPr marL="68580" marR="68580" marT="0" marB="0"/>
                </a:tc>
                <a:tc>
                  <a:txBody>
                    <a:bodyPr/>
                    <a:lstStyle/>
                    <a:p>
                      <a:pPr>
                        <a:spcAft>
                          <a:spcPts val="0"/>
                        </a:spcAft>
                      </a:pPr>
                      <a:r>
                        <a:rPr lang="en-AU" sz="1200">
                          <a:latin typeface="Times New Roman"/>
                          <a:ea typeface="Cambria"/>
                          <a:cs typeface="Times New Roman"/>
                        </a:rPr>
                        <a:t>Selfish, unfriendly, and not caring for other concerns. </a:t>
                      </a:r>
                    </a:p>
                  </a:txBody>
                  <a:tcPr marL="68580" marR="68580" marT="0" marB="0"/>
                </a:tc>
              </a:tr>
              <a:tr h="727640">
                <a:tc>
                  <a:txBody>
                    <a:bodyPr/>
                    <a:lstStyle/>
                    <a:p>
                      <a:pPr>
                        <a:spcAft>
                          <a:spcPts val="0"/>
                        </a:spcAft>
                      </a:pPr>
                      <a:r>
                        <a:rPr lang="en-AU" sz="1200">
                          <a:latin typeface="Times New Roman"/>
                          <a:ea typeface="Cambria"/>
                          <a:cs typeface="Times New Roman"/>
                        </a:rPr>
                        <a:t>Conscientiousness </a:t>
                      </a:r>
                    </a:p>
                  </a:txBody>
                  <a:tcPr marL="68580" marR="68580" marT="0" marB="0"/>
                </a:tc>
                <a:tc>
                  <a:txBody>
                    <a:bodyPr/>
                    <a:lstStyle/>
                    <a:p>
                      <a:pPr>
                        <a:spcAft>
                          <a:spcPts val="0"/>
                        </a:spcAft>
                      </a:pPr>
                      <a:r>
                        <a:rPr lang="en-AU" sz="1200">
                          <a:latin typeface="Times New Roman"/>
                          <a:ea typeface="Cambria"/>
                          <a:cs typeface="Times New Roman"/>
                        </a:rPr>
                        <a:t>Careful planning, organization, neat and clean</a:t>
                      </a:r>
                    </a:p>
                  </a:txBody>
                  <a:tcPr marL="68580" marR="68580" marT="0" marB="0"/>
                </a:tc>
                <a:tc>
                  <a:txBody>
                    <a:bodyPr/>
                    <a:lstStyle/>
                    <a:p>
                      <a:pPr>
                        <a:spcAft>
                          <a:spcPts val="0"/>
                        </a:spcAft>
                      </a:pPr>
                      <a:r>
                        <a:rPr lang="en-AU" sz="1200" dirty="0">
                          <a:latin typeface="Times New Roman"/>
                          <a:ea typeface="Cambria"/>
                          <a:cs typeface="Times New Roman"/>
                        </a:rPr>
                        <a:t>Careless about their work and less likely to work in a mannered way. </a:t>
                      </a:r>
                    </a:p>
                  </a:txBody>
                  <a:tcPr marL="68580" marR="68580" marT="0" marB="0"/>
                </a:tc>
              </a:tr>
            </a:tbl>
          </a:graphicData>
        </a:graphic>
      </p:graphicFrame>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How to Construct the </a:t>
            </a:r>
            <a:r>
              <a:rPr lang="en-US" sz="3600" b="1" dirty="0" smtClean="0">
                <a:solidFill>
                  <a:schemeClr val="accent1">
                    <a:lumMod val="50000"/>
                  </a:schemeClr>
                </a:solidFill>
                <a:latin typeface="Cambria" pitchFamily="18" charset="0"/>
              </a:rPr>
              <a:t>Résumé</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dirty="0" smtClean="0">
                <a:solidFill>
                  <a:schemeClr val="tx1"/>
                </a:solidFill>
              </a:rPr>
              <a:t>Select the background facts.</a:t>
            </a:r>
          </a:p>
          <a:p>
            <a:pPr marL="514350" indent="-514350">
              <a:lnSpc>
                <a:spcPct val="100000"/>
              </a:lnSpc>
              <a:spcBef>
                <a:spcPts val="600"/>
              </a:spcBef>
              <a:spcAft>
                <a:spcPts val="600"/>
              </a:spcAft>
              <a:buFont typeface="Arial" pitchFamily="34" charset="0"/>
              <a:buChar char="•"/>
            </a:pPr>
            <a:r>
              <a:rPr lang="en-AU" sz="2700" dirty="0" smtClean="0">
                <a:solidFill>
                  <a:schemeClr val="tx1"/>
                </a:solidFill>
              </a:rPr>
              <a:t>Arrange the facts into groups.</a:t>
            </a:r>
          </a:p>
          <a:p>
            <a:pPr marL="514350" indent="-514350">
              <a:lnSpc>
                <a:spcPct val="100000"/>
              </a:lnSpc>
              <a:spcBef>
                <a:spcPts val="600"/>
              </a:spcBef>
              <a:spcAft>
                <a:spcPts val="600"/>
              </a:spcAft>
              <a:buFont typeface="Arial" pitchFamily="34" charset="0"/>
              <a:buChar char="•"/>
            </a:pPr>
            <a:r>
              <a:rPr lang="en-AU" sz="2700" dirty="0" smtClean="0">
                <a:solidFill>
                  <a:schemeClr val="tx1"/>
                </a:solidFill>
              </a:rPr>
              <a:t>Construct the headings. </a:t>
            </a:r>
          </a:p>
          <a:p>
            <a:pPr marL="514350" indent="-514350">
              <a:lnSpc>
                <a:spcPct val="100000"/>
              </a:lnSpc>
              <a:spcBef>
                <a:spcPts val="600"/>
              </a:spcBef>
              <a:spcAft>
                <a:spcPts val="600"/>
              </a:spcAft>
              <a:buFont typeface="Arial" pitchFamily="34" charset="0"/>
              <a:buChar char="•"/>
            </a:pPr>
            <a:r>
              <a:rPr lang="en-AU" sz="2700" dirty="0" smtClean="0">
                <a:solidFill>
                  <a:schemeClr val="tx1"/>
                </a:solidFill>
              </a:rPr>
              <a:t>Include contact information.</a:t>
            </a:r>
          </a:p>
          <a:p>
            <a:pPr marL="514350" indent="-514350">
              <a:lnSpc>
                <a:spcPct val="100000"/>
              </a:lnSpc>
              <a:spcBef>
                <a:spcPts val="600"/>
              </a:spcBef>
              <a:spcAft>
                <a:spcPts val="600"/>
              </a:spcAft>
              <a:buFont typeface="Arial" pitchFamily="34" charset="0"/>
              <a:buChar char="•"/>
            </a:pPr>
            <a:r>
              <a:rPr lang="en-AU" sz="2700" dirty="0" smtClean="0">
                <a:solidFill>
                  <a:schemeClr val="tx1"/>
                </a:solidFill>
              </a:rPr>
              <a:t>Include a statement of objective.</a:t>
            </a: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How to Construct the </a:t>
            </a:r>
            <a:r>
              <a:rPr lang="en-US" sz="3600" b="1" dirty="0" smtClean="0">
                <a:solidFill>
                  <a:schemeClr val="accent1">
                    <a:lumMod val="50000"/>
                  </a:schemeClr>
                </a:solidFill>
                <a:latin typeface="Cambria" pitchFamily="18" charset="0"/>
              </a:rPr>
              <a:t>Résumé</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596789"/>
            <a:ext cx="9959571" cy="4649266"/>
          </a:xfrm>
        </p:spPr>
        <p:txBody>
          <a:bodyPr anchor="t" anchorCtr="0">
            <a:normAutofit fontScale="77500" lnSpcReduction="20000"/>
          </a:bodyPr>
          <a:lstStyle/>
          <a:p>
            <a:pPr marL="514350" indent="-514350">
              <a:lnSpc>
                <a:spcPct val="100000"/>
              </a:lnSpc>
              <a:spcBef>
                <a:spcPts val="600"/>
              </a:spcBef>
              <a:spcAft>
                <a:spcPts val="600"/>
              </a:spcAft>
              <a:buFont typeface="Arial" pitchFamily="34" charset="0"/>
              <a:buChar char="•"/>
            </a:pPr>
            <a:r>
              <a:rPr lang="en-AU" sz="2700" dirty="0" smtClean="0">
                <a:solidFill>
                  <a:schemeClr val="tx1"/>
                </a:solidFill>
              </a:rPr>
              <a:t>Your main objective is to gain the attention of your reader.</a:t>
            </a:r>
          </a:p>
          <a:p>
            <a:pPr marL="514350" indent="-514350">
              <a:lnSpc>
                <a:spcPct val="100000"/>
              </a:lnSpc>
              <a:spcBef>
                <a:spcPts val="600"/>
              </a:spcBef>
              <a:spcAft>
                <a:spcPts val="600"/>
              </a:spcAft>
              <a:buFontTx/>
              <a:buChar char="-"/>
            </a:pPr>
            <a:r>
              <a:rPr lang="en-AU" sz="2700" i="1" dirty="0" smtClean="0">
                <a:solidFill>
                  <a:srgbClr val="000000"/>
                </a:solidFill>
              </a:rPr>
              <a:t>A specific objective statement</a:t>
            </a:r>
            <a:r>
              <a:rPr lang="en-AU" sz="2700" dirty="0" smtClean="0">
                <a:solidFill>
                  <a:srgbClr val="000000"/>
                </a:solidFill>
              </a:rPr>
              <a:t>: </a:t>
            </a:r>
            <a:r>
              <a:rPr lang="en-AU" sz="2700" dirty="0" smtClean="0">
                <a:solidFill>
                  <a:schemeClr val="tx1"/>
                </a:solidFill>
              </a:rPr>
              <a:t>To secure a full-time sales representative position for McGraw Hill.</a:t>
            </a:r>
          </a:p>
          <a:p>
            <a:pPr marL="514350" indent="-514350">
              <a:lnSpc>
                <a:spcPct val="100000"/>
              </a:lnSpc>
              <a:spcBef>
                <a:spcPts val="600"/>
              </a:spcBef>
              <a:spcAft>
                <a:spcPts val="600"/>
              </a:spcAft>
              <a:buFontTx/>
              <a:buChar char="-"/>
            </a:pPr>
            <a:r>
              <a:rPr lang="en-AU" sz="2800" i="1" dirty="0" smtClean="0">
                <a:solidFill>
                  <a:srgbClr val="000000"/>
                </a:solidFill>
              </a:rPr>
              <a:t>A broad objective statement: </a:t>
            </a:r>
            <a:r>
              <a:rPr lang="en-US" sz="2800" dirty="0" smtClean="0">
                <a:solidFill>
                  <a:srgbClr val="000000"/>
                </a:solidFill>
              </a:rPr>
              <a:t>Seeking a position that will benefit from my sales experience, positive interaction skills and industry contacts where my twelve years’ experience can improve the sales results.</a:t>
            </a:r>
          </a:p>
          <a:p>
            <a:pPr marL="514350" indent="-514350">
              <a:lnSpc>
                <a:spcPct val="100000"/>
              </a:lnSpc>
              <a:spcBef>
                <a:spcPts val="600"/>
              </a:spcBef>
              <a:spcAft>
                <a:spcPts val="600"/>
              </a:spcAft>
              <a:buFontTx/>
              <a:buChar char="-"/>
            </a:pPr>
            <a:r>
              <a:rPr lang="en-US" sz="2800" dirty="0" smtClean="0">
                <a:solidFill>
                  <a:srgbClr val="000000"/>
                </a:solidFill>
              </a:rPr>
              <a:t>Seeking a Marketing/ HR/ IT position that will benefit from my academic knowledge and establish a career for myself </a:t>
            </a: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r>
              <a:rPr lang="en-AU" sz="2700" dirty="0" smtClean="0">
                <a:solidFill>
                  <a:schemeClr val="tx1"/>
                </a:solidFill>
              </a:rPr>
              <a:t>Present information under the rest of the headings </a:t>
            </a:r>
          </a:p>
          <a:p>
            <a:pPr marL="514350" indent="-514350">
              <a:lnSpc>
                <a:spcPct val="100000"/>
              </a:lnSpc>
              <a:spcBef>
                <a:spcPts val="600"/>
              </a:spcBef>
              <a:spcAft>
                <a:spcPts val="600"/>
              </a:spcAft>
              <a:buFontTx/>
              <a:buChar char="-"/>
            </a:pPr>
            <a:r>
              <a:rPr lang="en-AU" sz="2700" dirty="0" smtClean="0">
                <a:solidFill>
                  <a:srgbClr val="000000"/>
                </a:solidFill>
              </a:rPr>
              <a:t>Work experience </a:t>
            </a:r>
            <a:r>
              <a:rPr lang="en-AU" sz="2700" dirty="0" smtClean="0">
                <a:solidFill>
                  <a:schemeClr val="tx1"/>
                </a:solidFill>
              </a:rPr>
              <a:t>(title of the job, company name, location and date of employment).</a:t>
            </a:r>
          </a:p>
          <a:p>
            <a:pPr marL="514350" indent="-514350">
              <a:lnSpc>
                <a:spcPct val="100000"/>
              </a:lnSpc>
              <a:spcBef>
                <a:spcPts val="600"/>
              </a:spcBef>
              <a:spcAft>
                <a:spcPts val="600"/>
              </a:spcAft>
              <a:buFontTx/>
              <a:buChar char="-"/>
            </a:pPr>
            <a:r>
              <a:rPr lang="en-AU" sz="2700" dirty="0" smtClean="0">
                <a:solidFill>
                  <a:srgbClr val="000000"/>
                </a:solidFill>
              </a:rPr>
              <a:t>Education</a:t>
            </a:r>
            <a:r>
              <a:rPr lang="en-AU" sz="2700" dirty="0" smtClean="0">
                <a:solidFill>
                  <a:srgbClr val="3366FF"/>
                </a:solidFill>
              </a:rPr>
              <a:t> </a:t>
            </a:r>
            <a:r>
              <a:rPr lang="en-AU" sz="2700" dirty="0" smtClean="0">
                <a:solidFill>
                  <a:srgbClr val="000000"/>
                </a:solidFill>
              </a:rPr>
              <a:t>(institutions, dates, degree and areas of study, CGPA, relevant courses, and relevant course work).</a:t>
            </a:r>
            <a:endParaRPr lang="en-AU" sz="2700" dirty="0" smtClean="0">
              <a:solidFill>
                <a:srgbClr val="3366FF"/>
              </a:solidFill>
            </a:endParaRPr>
          </a:p>
          <a:p>
            <a:pPr marL="514350" indent="-514350">
              <a:lnSpc>
                <a:spcPct val="100000"/>
              </a:lnSpc>
              <a:spcBef>
                <a:spcPts val="600"/>
              </a:spcBef>
              <a:spcAft>
                <a:spcPts val="600"/>
              </a:spcAft>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How to Construct the </a:t>
            </a:r>
            <a:r>
              <a:rPr lang="en-US" sz="3600" b="1" dirty="0" smtClean="0">
                <a:solidFill>
                  <a:schemeClr val="accent1">
                    <a:lumMod val="50000"/>
                  </a:schemeClr>
                </a:solidFill>
                <a:latin typeface="Cambria" pitchFamily="18" charset="0"/>
              </a:rPr>
              <a:t>Résumé (cont.)</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dirty="0" smtClean="0">
                <a:solidFill>
                  <a:srgbClr val="000000"/>
                </a:solidFill>
              </a:rPr>
              <a:t>Personal Information </a:t>
            </a:r>
          </a:p>
          <a:p>
            <a:pPr marL="514350" indent="-514350">
              <a:lnSpc>
                <a:spcPct val="100000"/>
              </a:lnSpc>
              <a:spcBef>
                <a:spcPts val="600"/>
              </a:spcBef>
              <a:spcAft>
                <a:spcPts val="600"/>
              </a:spcAft>
              <a:buFontTx/>
              <a:buChar char="-"/>
            </a:pPr>
            <a:r>
              <a:rPr lang="en-AU" sz="2700" dirty="0" smtClean="0">
                <a:solidFill>
                  <a:srgbClr val="FF0000"/>
                </a:solidFill>
              </a:rPr>
              <a:t>Don’t include race, religion, gender, age, and marital status </a:t>
            </a:r>
          </a:p>
          <a:p>
            <a:pPr marL="514350" indent="-514350">
              <a:lnSpc>
                <a:spcPct val="100000"/>
              </a:lnSpc>
              <a:spcBef>
                <a:spcPts val="600"/>
              </a:spcBef>
              <a:spcAft>
                <a:spcPts val="600"/>
              </a:spcAft>
              <a:buFontTx/>
              <a:buChar char="-"/>
            </a:pPr>
            <a:r>
              <a:rPr lang="en-AU" sz="2700" dirty="0" smtClean="0">
                <a:solidFill>
                  <a:schemeClr val="accent6"/>
                </a:solidFill>
              </a:rPr>
              <a:t>Do include information on your organizational membership, civic involvement and social activities </a:t>
            </a:r>
          </a:p>
          <a:p>
            <a:pPr marL="514350" indent="-514350">
              <a:lnSpc>
                <a:spcPct val="100000"/>
              </a:lnSpc>
              <a:spcBef>
                <a:spcPts val="600"/>
              </a:spcBef>
              <a:spcAft>
                <a:spcPts val="600"/>
              </a:spcAft>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How to Construct the </a:t>
            </a:r>
            <a:r>
              <a:rPr lang="en-US" sz="3600" b="1" dirty="0" smtClean="0">
                <a:solidFill>
                  <a:schemeClr val="accent1">
                    <a:lumMod val="50000"/>
                  </a:schemeClr>
                </a:solidFill>
                <a:latin typeface="Cambria" pitchFamily="18" charset="0"/>
              </a:rPr>
              <a:t>Résumé (cont.)</a:t>
            </a:r>
            <a:endParaRPr lang="en-AU" sz="3600" b="1" dirty="0" smtClean="0">
              <a:solidFill>
                <a:schemeClr val="accent1">
                  <a:lumMod val="50000"/>
                </a:schemeClr>
              </a:solidFill>
              <a:latin typeface="Cambria" pitchFamily="18" charset="0"/>
            </a:endParaRP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dirty="0" smtClean="0">
                <a:solidFill>
                  <a:srgbClr val="000000"/>
                </a:solidFill>
              </a:rPr>
              <a:t>References</a:t>
            </a:r>
          </a:p>
          <a:p>
            <a:pPr marL="514350" indent="-514350">
              <a:lnSpc>
                <a:spcPct val="100000"/>
              </a:lnSpc>
              <a:spcBef>
                <a:spcPts val="600"/>
              </a:spcBef>
              <a:spcAft>
                <a:spcPts val="600"/>
              </a:spcAft>
              <a:buFontTx/>
              <a:buChar char="-"/>
            </a:pPr>
            <a:r>
              <a:rPr lang="en-AU" sz="2700" dirty="0" smtClean="0">
                <a:solidFill>
                  <a:srgbClr val="000000"/>
                </a:solidFill>
              </a:rPr>
              <a:t>Don’t include the references unless your recruiters ask you to.</a:t>
            </a:r>
          </a:p>
          <a:p>
            <a:pPr marL="514350" indent="-514350">
              <a:lnSpc>
                <a:spcPct val="100000"/>
              </a:lnSpc>
              <a:spcBef>
                <a:spcPts val="600"/>
              </a:spcBef>
              <a:spcAft>
                <a:spcPts val="600"/>
              </a:spcAft>
              <a:buFontTx/>
              <a:buChar char="-"/>
            </a:pPr>
            <a:r>
              <a:rPr lang="en-AU" sz="2700" dirty="0" smtClean="0">
                <a:solidFill>
                  <a:srgbClr val="000000"/>
                </a:solidFill>
              </a:rPr>
              <a:t>Don’t use the outdated expressions such as “references will be furnished upon request”</a:t>
            </a:r>
          </a:p>
          <a:p>
            <a:pPr marL="514350" indent="-514350">
              <a:lnSpc>
                <a:spcPct val="100000"/>
              </a:lnSpc>
              <a:spcBef>
                <a:spcPts val="600"/>
              </a:spcBef>
              <a:spcAft>
                <a:spcPts val="600"/>
              </a:spcAft>
              <a:buFontTx/>
              <a:buChar char="-"/>
            </a:pPr>
            <a:r>
              <a:rPr lang="en-AU" sz="2700" dirty="0" smtClean="0">
                <a:solidFill>
                  <a:srgbClr val="000000"/>
                </a:solidFill>
              </a:rPr>
              <a:t>Exploit your space  </a:t>
            </a:r>
          </a:p>
          <a:p>
            <a:pPr marL="514350" indent="-514350">
              <a:lnSpc>
                <a:spcPct val="100000"/>
              </a:lnSpc>
              <a:spcBef>
                <a:spcPts val="600"/>
              </a:spcBef>
              <a:spcAft>
                <a:spcPts val="600"/>
              </a:spcAft>
            </a:pPr>
            <a:endParaRPr lang="en-AU" sz="2700" dirty="0" smtClean="0">
              <a:solidFill>
                <a:srgbClr val="000000"/>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3793" y="779550"/>
            <a:ext cx="10950334" cy="1020756"/>
          </a:xfrm>
        </p:spPr>
        <p:txBody>
          <a:bodyPr anchor="t" anchorCtr="0">
            <a:normAutofit/>
          </a:bodyPr>
          <a:lstStyle/>
          <a:p>
            <a:r>
              <a:rPr lang="en-AU" sz="3600" b="1" dirty="0" smtClean="0">
                <a:solidFill>
                  <a:schemeClr val="accent1">
                    <a:lumMod val="50000"/>
                  </a:schemeClr>
                </a:solidFill>
                <a:latin typeface="Cambria" pitchFamily="18" charset="0"/>
              </a:rPr>
              <a:t>Approaches to Presenting Information</a:t>
            </a:r>
          </a:p>
        </p:txBody>
      </p:sp>
      <p:sp>
        <p:nvSpPr>
          <p:cNvPr id="3" name="Text Placeholder 2"/>
          <p:cNvSpPr>
            <a:spLocks noGrp="1"/>
          </p:cNvSpPr>
          <p:nvPr>
            <p:ph type="body" idx="1"/>
          </p:nvPr>
        </p:nvSpPr>
        <p:spPr>
          <a:xfrm>
            <a:off x="1040524" y="1596789"/>
            <a:ext cx="9959571" cy="4649266"/>
          </a:xfrm>
        </p:spPr>
        <p:txBody>
          <a:bodyPr anchor="t" anchorCtr="0">
            <a:normAutofit/>
          </a:bodyPr>
          <a:lstStyle/>
          <a:p>
            <a:pPr marL="514350" indent="-514350">
              <a:lnSpc>
                <a:spcPct val="100000"/>
              </a:lnSpc>
              <a:spcBef>
                <a:spcPts val="600"/>
              </a:spcBef>
              <a:spcAft>
                <a:spcPts val="600"/>
              </a:spcAft>
              <a:buFont typeface="Arial" pitchFamily="34" charset="0"/>
              <a:buChar char="•"/>
            </a:pPr>
            <a:r>
              <a:rPr lang="en-AU" sz="2700" b="1" dirty="0" smtClean="0">
                <a:solidFill>
                  <a:srgbClr val="000000"/>
                </a:solidFill>
              </a:rPr>
              <a:t>The Reverse chronological organizational layout </a:t>
            </a:r>
          </a:p>
          <a:p>
            <a:pPr marL="514350" indent="-514350">
              <a:lnSpc>
                <a:spcPct val="100000"/>
              </a:lnSpc>
              <a:spcBef>
                <a:spcPts val="600"/>
              </a:spcBef>
              <a:spcAft>
                <a:spcPts val="600"/>
              </a:spcAft>
              <a:buFontTx/>
              <a:buChar char="-"/>
            </a:pPr>
            <a:r>
              <a:rPr lang="en-AU" sz="2700" dirty="0" smtClean="0">
                <a:solidFill>
                  <a:srgbClr val="000000"/>
                </a:solidFill>
              </a:rPr>
              <a:t>Presents your education and experience from the most recent to oldest.</a:t>
            </a:r>
          </a:p>
          <a:p>
            <a:pPr marL="514350" indent="-514350">
              <a:lnSpc>
                <a:spcPct val="100000"/>
              </a:lnSpc>
              <a:spcBef>
                <a:spcPts val="600"/>
              </a:spcBef>
              <a:spcAft>
                <a:spcPts val="600"/>
              </a:spcAft>
              <a:buFontTx/>
              <a:buChar char="-"/>
            </a:pPr>
            <a:r>
              <a:rPr lang="en-AU" sz="2700" dirty="0" smtClean="0">
                <a:solidFill>
                  <a:srgbClr val="000000"/>
                </a:solidFill>
              </a:rPr>
              <a:t>It emphasizes the order and timeframe in which you have participated in these activities </a:t>
            </a:r>
          </a:p>
          <a:p>
            <a:pPr marL="514350" indent="-514350">
              <a:lnSpc>
                <a:spcPct val="100000"/>
              </a:lnSpc>
              <a:spcBef>
                <a:spcPts val="600"/>
              </a:spcBef>
              <a:spcAft>
                <a:spcPts val="600"/>
              </a:spcAft>
              <a:buFontTx/>
              <a:buChar char="-"/>
            </a:pPr>
            <a:r>
              <a:rPr lang="en-AU" sz="2700" dirty="0" smtClean="0">
                <a:solidFill>
                  <a:srgbClr val="000000"/>
                </a:solidFill>
              </a:rPr>
              <a:t>This approach is highly recommended as it is widely used and the employers are familiar with this </a:t>
            </a:r>
          </a:p>
          <a:p>
            <a:pPr marL="514350" indent="-514350">
              <a:lnSpc>
                <a:spcPct val="100000"/>
              </a:lnSpc>
              <a:spcBef>
                <a:spcPts val="600"/>
              </a:spcBef>
              <a:spcAft>
                <a:spcPts val="600"/>
              </a:spcAft>
            </a:pPr>
            <a:endParaRPr lang="en-AU" sz="2700" dirty="0" smtClean="0">
              <a:solidFill>
                <a:srgbClr val="000000"/>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a:p>
            <a:pPr marL="514350" indent="-514350">
              <a:lnSpc>
                <a:spcPct val="100000"/>
              </a:lnSpc>
              <a:spcBef>
                <a:spcPts val="600"/>
              </a:spcBef>
              <a:spcAft>
                <a:spcPts val="600"/>
              </a:spcAft>
              <a:buFont typeface="Arial" pitchFamily="34" charset="0"/>
              <a:buChar char="•"/>
            </a:pPr>
            <a:endParaRPr lang="en-AU" sz="2700" dirty="0" smtClean="0">
              <a:solidFill>
                <a:schemeClr val="tx1"/>
              </a:solidFill>
            </a:endParaRPr>
          </a:p>
        </p:txBody>
      </p:sp>
      <p:sp>
        <p:nvSpPr>
          <p:cNvPr id="4" name="Rectangle 3"/>
          <p:cNvSpPr/>
          <p:nvPr/>
        </p:nvSpPr>
        <p:spPr>
          <a:xfrm>
            <a:off x="0" y="881706"/>
            <a:ext cx="580731" cy="356135"/>
          </a:xfrm>
          <a:prstGeom prst="rect">
            <a:avLst/>
          </a:prstGeom>
          <a:gradFill flip="none" rotWithShape="1">
            <a:gsLst>
              <a:gs pos="0">
                <a:schemeClr val="accent5">
                  <a:lumMod val="75000"/>
                </a:schemeClr>
              </a:gs>
              <a:gs pos="73000">
                <a:srgbClr val="85C2FF"/>
              </a:gs>
              <a:gs pos="84000">
                <a:srgbClr val="C4D6EB"/>
              </a:gs>
              <a:gs pos="100000">
                <a:srgbClr val="FFEBFA"/>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10957034" y="3452648"/>
            <a:ext cx="1234965" cy="3405352"/>
          </a:xfrm>
          <a:prstGeom prst="rect">
            <a:avLst/>
          </a:prstGeom>
        </p:spPr>
      </p:pic>
      <p:sp>
        <p:nvSpPr>
          <p:cNvPr id="7" name="Slide Number Placeholder 6"/>
          <p:cNvSpPr>
            <a:spLocks noGrp="1"/>
          </p:cNvSpPr>
          <p:nvPr>
            <p:ph type="sldNum" sz="quarter" idx="12"/>
          </p:nvPr>
        </p:nvSpPr>
        <p:spPr/>
        <p:txBody>
          <a:bodyPr/>
          <a:lstStyle/>
          <a:p>
            <a:fld id="{BC1714B1-B188-4A85-89B1-0A2292EA5CC1}" type="slidenum">
              <a:rPr lang="en-US" smtClean="0"/>
              <a:pPr/>
              <a:t>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4543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5047</TotalTime>
  <Words>2536</Words>
  <Application>Microsoft Macintosh PowerPoint</Application>
  <PresentationFormat>Custom</PresentationFormat>
  <Paragraphs>287</Paragraphs>
  <Slides>32</Slides>
  <Notes>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   Conducting a Winning Job Campaign: Constructing the  Résumés  </vt:lpstr>
      <vt:lpstr>How to Find Your Employer</vt:lpstr>
      <vt:lpstr>Know the Personality: The “Big Five”</vt:lpstr>
      <vt:lpstr>What Does the Score Indicate? </vt:lpstr>
      <vt:lpstr>How to Construct the Résumé</vt:lpstr>
      <vt:lpstr>How to Construct the Résumé</vt:lpstr>
      <vt:lpstr>How to Construct the Résumé (cont.)</vt:lpstr>
      <vt:lpstr>How to Construct the Résumé (cont.)</vt:lpstr>
      <vt:lpstr>Approaches to Presenting Information</vt:lpstr>
      <vt:lpstr>Reverse Chronological Format (1 of 6)</vt:lpstr>
      <vt:lpstr>Reverse Chronological Format (2 of 6)</vt:lpstr>
      <vt:lpstr>Reverse Chronological Format (3 of 6)</vt:lpstr>
      <vt:lpstr>Reverse Chronological Format (4 of 6)</vt:lpstr>
      <vt:lpstr>Reverse Chronological Format (5 of 6)</vt:lpstr>
      <vt:lpstr>Reverse Chronological Format (6 of 6)</vt:lpstr>
      <vt:lpstr>Reverse Chronological Format (6 of 6)</vt:lpstr>
      <vt:lpstr>Approaches to Presenting Information (cont.)</vt:lpstr>
      <vt:lpstr>Functional/ Skills Layout Format (1 of 3)</vt:lpstr>
      <vt:lpstr>Functional/ Skills Layout Format (2 of 3)</vt:lpstr>
      <vt:lpstr>Functional/ Skills Layout Format (3 of 3)</vt:lpstr>
      <vt:lpstr>Approaches to Presenting Information (cont.)</vt:lpstr>
      <vt:lpstr>Accomplishment/ Achievement Layout Format (1 of 3)</vt:lpstr>
      <vt:lpstr>Accomplishment/ Achievement Layout Format (2 of 3)</vt:lpstr>
      <vt:lpstr>Accomplishment/ Achievement Layout Format (3 of 3)</vt:lpstr>
      <vt:lpstr>Good and Bad Examples </vt:lpstr>
      <vt:lpstr>Writing the Cover Letter</vt:lpstr>
      <vt:lpstr>Writing the Cover Letter</vt:lpstr>
      <vt:lpstr>Successful Cover Letter</vt:lpstr>
      <vt:lpstr>Successful Cover Letter</vt:lpstr>
      <vt:lpstr>Successful Cover Letter</vt:lpstr>
      <vt:lpstr>Slide 31</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Strategic Human Resource Management (SHRM)</dc:title>
  <dc:creator>Shafquat</dc:creator>
  <cp:lastModifiedBy>Sandra Pontjowardojo</cp:lastModifiedBy>
  <cp:revision>898</cp:revision>
  <dcterms:created xsi:type="dcterms:W3CDTF">2017-02-24T14:49:45Z</dcterms:created>
  <dcterms:modified xsi:type="dcterms:W3CDTF">2017-02-24T16:53:55Z</dcterms:modified>
</cp:coreProperties>
</file>