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media/audio16.bin" ContentType="audio/unknown"/>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media/audio8.bin" ContentType="audio/unknown"/>
  <Override PartName="/ppt/media/audio12.bin" ContentType="audio/unknown"/>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media/audio4.bin" ContentType="audio/unknown"/>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media/audio17.bin" ContentType="audio/unknown"/>
  <Override PartName="/ppt/slides/slide15.xml" ContentType="application/vnd.openxmlformats-officedocument.presentationml.slide+xml"/>
  <Override PartName="/ppt/slideLayouts/slideLayout12.xml" ContentType="application/vnd.openxmlformats-officedocument.presentationml.slideLayout+xml"/>
  <Override PartName="/ppt/media/audio13.bin" ContentType="audio/unknown"/>
  <Override PartName="/ppt/slides/slide6.xml" ContentType="application/vnd.openxmlformats-officedocument.presentationml.slide+xml"/>
  <Override PartName="/ppt/media/audio9.bin" ContentType="audio/unknown"/>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media/audio5.bin" ContentType="audio/unknown"/>
  <Override PartName="/ppt/slideLayouts/slideLayout2.xml" ContentType="application/vnd.openxmlformats-officedocument.presentationml.slideLayout+xml"/>
  <Override PartName="/ppt/media/audio1.bin" ContentType="audio/unknown"/>
  <Override PartName="/ppt/slides/slide16.xml" ContentType="application/vnd.openxmlformats-officedocument.presentationml.slide+xml"/>
  <Override PartName="/ppt/slideLayouts/slideLayout13.xml" ContentType="application/vnd.openxmlformats-officedocument.presentationml.slideLayout+xml"/>
  <Override PartName="/ppt/media/audio14.bin" ContentType="audio/unknown"/>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media/audio10.bin" ContentType="audio/unknown"/>
  <Override PartName="/ppt/slides/slide3.xml" ContentType="application/vnd.openxmlformats-officedocument.presentationml.slide+xml"/>
  <Override PartName="/ppt/media/audio6.bin" ContentType="audio/unknown"/>
  <Override PartName="/ppt/slideLayouts/slideLayout3.xml" ContentType="application/vnd.openxmlformats-officedocument.presentationml.slideLayout+xml"/>
  <Override PartName="/ppt/media/audio2.bin" ContentType="audio/unknown"/>
  <Override PartName="/ppt/slides/slide17.xml" ContentType="application/vnd.openxmlformats-officedocument.presentationml.slide+xml"/>
  <Override PartName="/ppt/slideLayouts/slideLayout14.xml" ContentType="application/vnd.openxmlformats-officedocument.presentationml.slideLayout+xml"/>
  <Override PartName="/ppt/media/audio15.bin" ContentType="audio/unknown"/>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media/audio7.bin" ContentType="audio/unknown"/>
  <Override PartName="/ppt/media/audio11.bin" ContentType="audio/unknown"/>
  <Override PartName="/ppt/slideLayouts/slideLayout4.xml" ContentType="application/vnd.openxmlformats-officedocument.presentationml.slideLayout+xml"/>
  <Override PartName="/ppt/media/audio3.bin" ContentType="audio/unknown"/>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20"/>
  </p:handoutMasterIdLst>
  <p:sldIdLst>
    <p:sldId id="274" r:id="rId2"/>
    <p:sldId id="275" r:id="rId3"/>
    <p:sldId id="276" r:id="rId4"/>
    <p:sldId id="289" r:id="rId5"/>
    <p:sldId id="291" r:id="rId6"/>
    <p:sldId id="292" r:id="rId7"/>
    <p:sldId id="281" r:id="rId8"/>
    <p:sldId id="285" r:id="rId9"/>
    <p:sldId id="302" r:id="rId10"/>
    <p:sldId id="287" r:id="rId11"/>
    <p:sldId id="288" r:id="rId12"/>
    <p:sldId id="301" r:id="rId13"/>
    <p:sldId id="297" r:id="rId14"/>
    <p:sldId id="298" r:id="rId15"/>
    <p:sldId id="299" r:id="rId16"/>
    <p:sldId id="300" r:id="rId17"/>
    <p:sldId id="293" r:id="rId18"/>
    <p:sldId id="286" r:id="rId19"/>
  </p:sldIdLst>
  <p:sldSz cx="12192000" cy="6858000"/>
  <p:notesSz cx="6954838" cy="9309100"/>
  <p:defaultTextStyle>
    <a:defPPr>
      <a:defRPr lang="en-US"/>
    </a:defPPr>
    <a:lvl1pPr algn="l" defTabSz="457200" rtl="0" eaLnBrk="0" fontAlgn="base" hangingPunct="0">
      <a:spcBef>
        <a:spcPct val="0"/>
      </a:spcBef>
      <a:spcAft>
        <a:spcPct val="0"/>
      </a:spcAft>
      <a:defRPr kern="1200">
        <a:solidFill>
          <a:schemeClr val="tx1"/>
        </a:solidFill>
        <a:latin typeface="Arial" pitchFamily="-106" charset="0"/>
        <a:ea typeface="Arial" pitchFamily="-106" charset="0"/>
        <a:cs typeface="Arial" pitchFamily="-106" charset="0"/>
      </a:defRPr>
    </a:lvl1pPr>
    <a:lvl2pPr marL="457200" algn="l" defTabSz="457200" rtl="0" eaLnBrk="0" fontAlgn="base" hangingPunct="0">
      <a:spcBef>
        <a:spcPct val="0"/>
      </a:spcBef>
      <a:spcAft>
        <a:spcPct val="0"/>
      </a:spcAft>
      <a:defRPr kern="1200">
        <a:solidFill>
          <a:schemeClr val="tx1"/>
        </a:solidFill>
        <a:latin typeface="Arial" pitchFamily="-106" charset="0"/>
        <a:ea typeface="Arial" pitchFamily="-106" charset="0"/>
        <a:cs typeface="Arial" pitchFamily="-106" charset="0"/>
      </a:defRPr>
    </a:lvl2pPr>
    <a:lvl3pPr marL="914400" algn="l" defTabSz="457200" rtl="0" eaLnBrk="0" fontAlgn="base" hangingPunct="0">
      <a:spcBef>
        <a:spcPct val="0"/>
      </a:spcBef>
      <a:spcAft>
        <a:spcPct val="0"/>
      </a:spcAft>
      <a:defRPr kern="1200">
        <a:solidFill>
          <a:schemeClr val="tx1"/>
        </a:solidFill>
        <a:latin typeface="Arial" pitchFamily="-106" charset="0"/>
        <a:ea typeface="Arial" pitchFamily="-106" charset="0"/>
        <a:cs typeface="Arial" pitchFamily="-106" charset="0"/>
      </a:defRPr>
    </a:lvl3pPr>
    <a:lvl4pPr marL="1371600" algn="l" defTabSz="457200" rtl="0" eaLnBrk="0" fontAlgn="base" hangingPunct="0">
      <a:spcBef>
        <a:spcPct val="0"/>
      </a:spcBef>
      <a:spcAft>
        <a:spcPct val="0"/>
      </a:spcAft>
      <a:defRPr kern="1200">
        <a:solidFill>
          <a:schemeClr val="tx1"/>
        </a:solidFill>
        <a:latin typeface="Arial" pitchFamily="-106" charset="0"/>
        <a:ea typeface="Arial" pitchFamily="-106" charset="0"/>
        <a:cs typeface="Arial" pitchFamily="-106" charset="0"/>
      </a:defRPr>
    </a:lvl4pPr>
    <a:lvl5pPr marL="1828800" algn="l" defTabSz="457200" rtl="0" eaLnBrk="0" fontAlgn="base" hangingPunct="0">
      <a:spcBef>
        <a:spcPct val="0"/>
      </a:spcBef>
      <a:spcAft>
        <a:spcPct val="0"/>
      </a:spcAft>
      <a:defRPr kern="1200">
        <a:solidFill>
          <a:schemeClr val="tx1"/>
        </a:solidFill>
        <a:latin typeface="Arial" pitchFamily="-106" charset="0"/>
        <a:ea typeface="Arial" pitchFamily="-106" charset="0"/>
        <a:cs typeface="Arial" pitchFamily="-106" charset="0"/>
      </a:defRPr>
    </a:lvl5pPr>
    <a:lvl6pPr marL="2286000" algn="l" defTabSz="457200" rtl="0" eaLnBrk="1" latinLnBrk="0" hangingPunct="1">
      <a:defRPr kern="1200">
        <a:solidFill>
          <a:schemeClr val="tx1"/>
        </a:solidFill>
        <a:latin typeface="Arial" pitchFamily="-106" charset="0"/>
        <a:ea typeface="Arial" pitchFamily="-106" charset="0"/>
        <a:cs typeface="Arial" pitchFamily="-106" charset="0"/>
      </a:defRPr>
    </a:lvl6pPr>
    <a:lvl7pPr marL="2743200" algn="l" defTabSz="457200" rtl="0" eaLnBrk="1" latinLnBrk="0" hangingPunct="1">
      <a:defRPr kern="1200">
        <a:solidFill>
          <a:schemeClr val="tx1"/>
        </a:solidFill>
        <a:latin typeface="Arial" pitchFamily="-106" charset="0"/>
        <a:ea typeface="Arial" pitchFamily="-106" charset="0"/>
        <a:cs typeface="Arial" pitchFamily="-106" charset="0"/>
      </a:defRPr>
    </a:lvl7pPr>
    <a:lvl8pPr marL="3200400" algn="l" defTabSz="457200" rtl="0" eaLnBrk="1" latinLnBrk="0" hangingPunct="1">
      <a:defRPr kern="1200">
        <a:solidFill>
          <a:schemeClr val="tx1"/>
        </a:solidFill>
        <a:latin typeface="Arial" pitchFamily="-106" charset="0"/>
        <a:ea typeface="Arial" pitchFamily="-106" charset="0"/>
        <a:cs typeface="Arial" pitchFamily="-106" charset="0"/>
      </a:defRPr>
    </a:lvl8pPr>
    <a:lvl9pPr marL="3657600" algn="l" defTabSz="457200" rtl="0" eaLnBrk="1" latinLnBrk="0" hangingPunct="1">
      <a:defRPr kern="1200">
        <a:solidFill>
          <a:schemeClr val="tx1"/>
        </a:solidFill>
        <a:latin typeface="Arial" pitchFamily="-106" charset="0"/>
        <a:ea typeface="Arial" pitchFamily="-106" charset="0"/>
        <a:cs typeface="Arial" pitchFamily="-106"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p:cViewPr varScale="1">
        <p:scale>
          <a:sx n="87" d="100"/>
          <a:sy n="87" d="100"/>
        </p:scale>
        <p:origin x="-672" y="-1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barChart>
        <c:barDir val="col"/>
        <c:grouping val="clustered"/>
        <c:ser>
          <c:idx val="0"/>
          <c:order val="0"/>
          <c:cat>
            <c:strRef>
              <c:f>Sheet1!$A$1:$A$7</c:f>
              <c:strCache>
                <c:ptCount val="7"/>
                <c:pt idx="0">
                  <c:v>Worldwide </c:v>
                </c:pt>
                <c:pt idx="1">
                  <c:v>UK</c:v>
                </c:pt>
                <c:pt idx="2">
                  <c:v>USA and Canada</c:v>
                </c:pt>
                <c:pt idx="3">
                  <c:v>Australia </c:v>
                </c:pt>
                <c:pt idx="4">
                  <c:v>Newzealand</c:v>
                </c:pt>
                <c:pt idx="5">
                  <c:v>Middleeast </c:v>
                </c:pt>
                <c:pt idx="6">
                  <c:v>South Asia</c:v>
                </c:pt>
              </c:strCache>
            </c:strRef>
          </c:cat>
          <c:val>
            <c:numRef>
              <c:f>Sheet1!$B$1:$B$7</c:f>
              <c:numCache>
                <c:formatCode>General</c:formatCode>
                <c:ptCount val="7"/>
              </c:numCache>
            </c:numRef>
          </c:val>
        </c:ser>
        <c:ser>
          <c:idx val="1"/>
          <c:order val="1"/>
          <c:cat>
            <c:strRef>
              <c:f>Sheet1!$A$1:$A$7</c:f>
              <c:strCache>
                <c:ptCount val="7"/>
                <c:pt idx="0">
                  <c:v>Worldwide </c:v>
                </c:pt>
                <c:pt idx="1">
                  <c:v>UK</c:v>
                </c:pt>
                <c:pt idx="2">
                  <c:v>USA and Canada</c:v>
                </c:pt>
                <c:pt idx="3">
                  <c:v>Australia </c:v>
                </c:pt>
                <c:pt idx="4">
                  <c:v>Newzealand</c:v>
                </c:pt>
                <c:pt idx="5">
                  <c:v>Middleeast </c:v>
                </c:pt>
                <c:pt idx="6">
                  <c:v>South Asia</c:v>
                </c:pt>
              </c:strCache>
            </c:strRef>
          </c:cat>
          <c:val>
            <c:numRef>
              <c:f>Sheet1!$C$1:$C$7</c:f>
              <c:numCache>
                <c:formatCode>0.00%</c:formatCode>
                <c:ptCount val="7"/>
                <c:pt idx="0" formatCode="0%">
                  <c:v>0.13</c:v>
                </c:pt>
                <c:pt idx="1">
                  <c:v>0.238</c:v>
                </c:pt>
                <c:pt idx="2" formatCode="0%">
                  <c:v>0.29</c:v>
                </c:pt>
                <c:pt idx="3" formatCode="0%">
                  <c:v>0.24</c:v>
                </c:pt>
                <c:pt idx="4" formatCode="0%">
                  <c:v>0.24</c:v>
                </c:pt>
                <c:pt idx="5" formatCode="0%">
                  <c:v>0.1</c:v>
                </c:pt>
                <c:pt idx="6" formatCode="0%">
                  <c:v>0.1</c:v>
                </c:pt>
              </c:numCache>
            </c:numRef>
          </c:val>
        </c:ser>
        <c:axId val="344082248"/>
        <c:axId val="344092232"/>
      </c:barChart>
      <c:catAx>
        <c:axId val="344082248"/>
        <c:scaling>
          <c:orientation val="minMax"/>
        </c:scaling>
        <c:axPos val="b"/>
        <c:numFmt formatCode="General" sourceLinked="0"/>
        <c:tickLblPos val="nextTo"/>
        <c:crossAx val="344092232"/>
        <c:crosses val="autoZero"/>
        <c:auto val="1"/>
        <c:lblAlgn val="ctr"/>
        <c:lblOffset val="100"/>
      </c:catAx>
      <c:valAx>
        <c:axId val="344092232"/>
        <c:scaling>
          <c:orientation val="minMax"/>
        </c:scaling>
        <c:axPos val="l"/>
        <c:majorGridlines/>
        <c:numFmt formatCode="General" sourceLinked="1"/>
        <c:tickLblPos val="nextTo"/>
        <c:crossAx val="344082248"/>
        <c:crosses val="autoZero"/>
        <c:crossBetween val="between"/>
      </c:valAx>
    </c:plotArea>
    <c:legend>
      <c:legendPos val="r"/>
      <c:layout/>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wrap="square" lIns="92930" tIns="46465" rIns="92930" bIns="46465" numCol="1" anchor="t" anchorCtr="0" compatLnSpc="1">
            <a:prstTxWarp prst="textNoShape">
              <a:avLst/>
            </a:prstTxWarp>
          </a:bodyPr>
          <a:lstStyle>
            <a:lvl1pPr algn="r" eaLnBrk="1" hangingPunct="1">
              <a:defRPr sz="1200">
                <a:latin typeface="Arial" pitchFamily="-109" charset="0"/>
                <a:ea typeface="Arial" pitchFamily="-109" charset="0"/>
                <a:cs typeface="Arial" pitchFamily="-109" charset="0"/>
              </a:defRPr>
            </a:lvl1pPr>
          </a:lstStyle>
          <a:p>
            <a:pPr>
              <a:defRPr/>
            </a:pPr>
            <a:fld id="{633CE385-D910-5248-9D23-C988DCD35AF1}" type="datetime1">
              <a:rPr lang="en-US"/>
              <a:pPr>
                <a:defRPr/>
              </a:pPr>
              <a:t>4/12/20</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2930" tIns="46465" rIns="92930" bIns="46465"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atin typeface="Arial" pitchFamily="-109" charset="0"/>
                <a:ea typeface="Arial" pitchFamily="-109" charset="0"/>
                <a:cs typeface="Arial" pitchFamily="-109" charset="0"/>
              </a:defRPr>
            </a:lvl1pPr>
          </a:lstStyle>
          <a:p>
            <a:pPr>
              <a:defRPr/>
            </a:pPr>
            <a:fld id="{6C4D4A7A-52AC-7846-84AD-14362E9E67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audio" Target="../media/audio2.bin"/><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audio" Target="../media/audio11.bin"/><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audio" Target="../media/audio12.bin"/><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3.bin"/><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audio" Target="../media/audio14.bin"/><Relationship Id="rId2"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audio" Target="../media/audio15.bin"/><Relationship Id="rId2"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audio" Target="../media/audio16.bin"/><Relationship Id="rId2"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audio" Target="../media/audio17.bin"/><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3.bin"/><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4.bin"/><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audio" Target="../media/audio5.bin"/><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6.bin"/><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7.bin"/><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8.bin"/><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9.bin"/><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audio" Target="../media/audio10.bin"/><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B6106330-4E35-2C48-B3DC-2B9831C2E2D5}" type="datetime1">
              <a:rPr lang="en-US"/>
              <a:pPr>
                <a:defRPr/>
              </a:pPr>
              <a:t>4/12/20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2B7C26A1-59C5-6740-8C4A-342DA78BE941}"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B376ED5-5C3A-FA4E-98FA-BE675C83A6ED}"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B6AABB-2327-C844-AACE-2FAAABC1F3C8}"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prstTxWarp prst="textNoShape">
              <a:avLst/>
            </a:prstTxWarp>
          </a:bodyPr>
          <a:lstStyle/>
          <a:p>
            <a:pPr eaLnBrk="1" hangingPunct="1">
              <a:defRPr/>
            </a:pPr>
            <a:r>
              <a:rPr lang="en-US" sz="8000">
                <a:solidFill>
                  <a:srgbClr val="C0E474"/>
                </a:solidFill>
                <a:latin typeface="Arial" pitchFamily="-109" charset="0"/>
                <a:ea typeface="Arial" pitchFamily="-109" charset="0"/>
                <a:cs typeface="Arial" pitchFamily="-109"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prstTxWarp prst="textNoShape">
              <a:avLst/>
            </a:prstTxWarp>
          </a:bodyPr>
          <a:lstStyle/>
          <a:p>
            <a:pPr eaLnBrk="1" hangingPunct="1">
              <a:defRPr/>
            </a:pPr>
            <a:r>
              <a:rPr lang="en-US" sz="8000">
                <a:solidFill>
                  <a:srgbClr val="C0E474"/>
                </a:solidFill>
                <a:latin typeface="Arial" pitchFamily="-109" charset="0"/>
                <a:ea typeface="Arial" pitchFamily="-109" charset="0"/>
                <a:cs typeface="Arial" pitchFamily="-109" charset="0"/>
              </a:rPr>
              <a:t>”</a:t>
            </a:r>
            <a:endParaRPr lang="en-US">
              <a:solidFill>
                <a:srgbClr val="C0E474"/>
              </a:solidFill>
              <a:latin typeface="Arial" pitchFamily="-109" charset="0"/>
              <a:ea typeface="Arial" pitchFamily="-109" charset="0"/>
              <a:cs typeface="Arial" pitchFamily="-109"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7872D891-35DE-B847-A146-A90880C57567}" type="datetime1">
              <a:rPr lang="en-US"/>
              <a:pPr>
                <a:defRPr/>
              </a:pPr>
              <a:t>4/12/20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D6D25C05-FEF6-3844-965E-BDE293003BE3}"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41A7A4-90F9-EC4E-9342-EC0E3C8CDF21}"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471828-4F00-4842-858F-22388CF725C5}"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prstTxWarp prst="textNoShape">
              <a:avLst/>
            </a:prstTxWarp>
          </a:bodyPr>
          <a:lstStyle/>
          <a:p>
            <a:pPr eaLnBrk="1" hangingPunct="1">
              <a:defRPr/>
            </a:pPr>
            <a:r>
              <a:rPr lang="en-US" sz="8000">
                <a:solidFill>
                  <a:srgbClr val="C0E474"/>
                </a:solidFill>
                <a:latin typeface="Arial" pitchFamily="-109" charset="0"/>
                <a:ea typeface="Arial" pitchFamily="-109" charset="0"/>
                <a:cs typeface="Arial" pitchFamily="-109"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prstTxWarp prst="textNoShape">
              <a:avLst/>
            </a:prstTxWarp>
          </a:bodyPr>
          <a:lstStyle/>
          <a:p>
            <a:pPr eaLnBrk="1" hangingPunct="1">
              <a:defRPr/>
            </a:pPr>
            <a:r>
              <a:rPr lang="en-US" sz="8000">
                <a:solidFill>
                  <a:srgbClr val="C0E474"/>
                </a:solidFill>
                <a:latin typeface="Arial" pitchFamily="-109" charset="0"/>
                <a:ea typeface="Arial" pitchFamily="-109" charset="0"/>
                <a:cs typeface="Arial" pitchFamily="-109"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ED1BCB0A-1836-BA4A-A7D8-9EDB9F00D6FD}" type="datetime1">
              <a:rPr lang="en-US"/>
              <a:pPr>
                <a:defRPr/>
              </a:pPr>
              <a:t>4/12/20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3FDB171-5EDB-7A4B-B273-561B8C1AB607}"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8BAA1899-0607-ED42-8658-E941FC517B0A}" type="datetime1">
              <a:rPr lang="en-US"/>
              <a:pPr>
                <a:defRPr/>
              </a:pPr>
              <a:t>4/12/20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658976D-E067-AF41-8698-AAFCB80B24A5}"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EBED19C-01A0-3A48-B706-E62592543DE3}"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AF3AC6-5D7D-114E-ACA4-294DB8C71FD7}"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15865FF-97D9-F042-BFB4-6191E8FF7DA0}"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D79038-F5E1-8149-9198-255D3D47D945}"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92FDBB-64DE-414E-9A7D-5C67234A8398}"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4D88F-BD01-CD4F-8112-B80F00D00EB1}"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339F58-BCA0-D845-A048-BED6C693EBE5}" type="datetime1">
              <a:rPr lang="en-US"/>
              <a:pPr>
                <a:defRPr/>
              </a:pPr>
              <a:t>4/12/20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E68431-7EEB-0248-95D8-8736904714D7}"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04C97E6-5E82-1F4E-9AA1-257F97907383}" type="datetime1">
              <a:rPr lang="en-US"/>
              <a:pPr>
                <a:defRPr/>
              </a:pPr>
              <a:t>4/12/20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9DD9A0-AA39-6E4C-A0D8-5AD06E0E2593}"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BC6BAFD-DFBC-0040-8ABF-CAE5BEF3474B}" type="datetime1">
              <a:rPr lang="en-US"/>
              <a:pPr>
                <a:defRPr/>
              </a:pPr>
              <a:t>4/12/20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E16347-0CD6-8447-98A1-D6AA3B7D8B3E}"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CD7F23-E30A-7244-BCBB-2492412B3182}" type="datetime1">
              <a:rPr lang="en-US"/>
              <a:pPr>
                <a:defRPr/>
              </a:pPr>
              <a:t>4/12/20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6F277A5-7202-054F-B5E2-2C8E80F1F72B}"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D28502-6C3D-5841-A14A-CC3945D0FD50}" type="datetime1">
              <a:rPr lang="en-US"/>
              <a:pPr>
                <a:defRPr/>
              </a:pPr>
              <a:t>4/12/20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76A415-8D33-2343-9F10-04C785FAD814}"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205CED-0E9F-F64E-9EBB-B71CE0C181A8}" type="datetime1">
              <a:rPr lang="en-US"/>
              <a:pPr>
                <a:defRPr/>
              </a:pPr>
              <a:t>4/12/20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578F88-E487-9C45-96EA-85CBDE5F5E35}" type="slidenum">
              <a:rPr lang="en-US"/>
              <a:pPr>
                <a:defRPr/>
              </a:pPr>
              <a:t>‹#›</a:t>
            </a:fld>
            <a:endParaRPr lang="en-US"/>
          </a:p>
        </p:txBody>
      </p:sp>
    </p:spTree>
  </p:cSld>
  <p:clrMapOvr>
    <a:masterClrMapping/>
  </p:clrMapOvr>
  <p:transition spd="med">
    <p:cover dir="u"/>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BF7BB4-01F1-7344-8E67-C73100F29880}" type="datetime1">
              <a:rPr lang="en-US"/>
              <a:pPr>
                <a:defRPr/>
              </a:pPr>
              <a:t>4/12/20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2D673-8F89-834A-8664-80C104C25338}" type="slidenum">
              <a:rPr lang="en-US"/>
              <a:pPr>
                <a:defRPr/>
              </a:pPr>
              <a:t>‹#›</a:t>
            </a:fld>
            <a:endParaRPr lang="en-US"/>
          </a:p>
        </p:txBody>
      </p:sp>
    </p:spTree>
  </p:cSld>
  <p:clrMapOvr>
    <a:masterClrMapping/>
  </p:clrMapOvr>
  <p:transition spd="med">
    <p:cover dir="u"/>
    <p:sndAc>
      <p:stSnd>
        <p:snd r:embed="rId1" name="arrow.wav"/>
      </p:stSnd>
    </p:sndAc>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Trebuchet MS" pitchFamily="-109" charset="0"/>
                <a:ea typeface="Arial" pitchFamily="-109" charset="0"/>
                <a:cs typeface="Arial" pitchFamily="-109" charset="0"/>
              </a:defRPr>
            </a:lvl1pPr>
          </a:lstStyle>
          <a:p>
            <a:pPr>
              <a:defRPr/>
            </a:pPr>
            <a:fld id="{5326AE72-6427-9847-ADF1-2917B467E909}" type="datetime1">
              <a:rPr lang="en-US"/>
              <a:pPr>
                <a:defRPr/>
              </a:pPr>
              <a:t>4/12/20</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latin typeface="Trebuchet MS" pitchFamily="-109" charset="0"/>
                <a:ea typeface="Arial" pitchFamily="-109" charset="0"/>
                <a:cs typeface="Arial" pitchFamily="-109" charset="0"/>
              </a:defRPr>
            </a:lvl1pPr>
          </a:lstStyle>
          <a:p>
            <a:pPr>
              <a:defRPr/>
            </a:pPr>
            <a:fld id="{05FB7F7F-B507-6C4D-8DA3-9F91CC03FE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9"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80" r:id="rId11"/>
    <p:sldLayoutId id="2147484075" r:id="rId12"/>
    <p:sldLayoutId id="2147484081" r:id="rId13"/>
    <p:sldLayoutId id="2147484076" r:id="rId14"/>
    <p:sldLayoutId id="2147484077" r:id="rId15"/>
    <p:sldLayoutId id="2147484078" r:id="rId16"/>
  </p:sldLayoutIdLst>
  <p:transition spd="med">
    <p:cover dir="u"/>
    <p:sndAc>
      <p:stSnd>
        <p:snd r:embed="rId18" name="arrow.wav"/>
      </p:stSnd>
    </p:sndAc>
  </p:transition>
  <p:txStyles>
    <p:titleStyle>
      <a:lvl1pPr algn="l" defTabSz="457200" rtl="0" eaLnBrk="0" fontAlgn="base" hangingPunct="0">
        <a:spcBef>
          <a:spcPct val="0"/>
        </a:spcBef>
        <a:spcAft>
          <a:spcPct val="0"/>
        </a:spcAft>
        <a:defRPr sz="3600" kern="1200">
          <a:solidFill>
            <a:schemeClr val="accent1"/>
          </a:solidFill>
          <a:latin typeface="+mj-lt"/>
          <a:ea typeface="ＭＳ Ｐゴシック" pitchFamily="-106" charset="-128"/>
          <a:cs typeface="ＭＳ Ｐゴシック" pitchFamily="-106" charset="-128"/>
        </a:defRPr>
      </a:lvl1pPr>
      <a:lvl2pPr algn="l" defTabSz="457200" rtl="0" eaLnBrk="0" fontAlgn="base" hangingPunct="0">
        <a:spcBef>
          <a:spcPct val="0"/>
        </a:spcBef>
        <a:spcAft>
          <a:spcPct val="0"/>
        </a:spcAft>
        <a:defRPr sz="3600">
          <a:solidFill>
            <a:schemeClr val="accent1"/>
          </a:solidFill>
          <a:latin typeface="Trebuchet MS" pitchFamily="34" charset="0"/>
          <a:ea typeface="ＭＳ Ｐゴシック" pitchFamily="-106" charset="-128"/>
          <a:cs typeface="ＭＳ Ｐゴシック" pitchFamily="-106" charset="-128"/>
        </a:defRPr>
      </a:lvl2pPr>
      <a:lvl3pPr algn="l" defTabSz="457200" rtl="0" eaLnBrk="0" fontAlgn="base" hangingPunct="0">
        <a:spcBef>
          <a:spcPct val="0"/>
        </a:spcBef>
        <a:spcAft>
          <a:spcPct val="0"/>
        </a:spcAft>
        <a:defRPr sz="3600">
          <a:solidFill>
            <a:schemeClr val="accent1"/>
          </a:solidFill>
          <a:latin typeface="Trebuchet MS" pitchFamily="34" charset="0"/>
          <a:ea typeface="ＭＳ Ｐゴシック" pitchFamily="-106" charset="-128"/>
          <a:cs typeface="ＭＳ Ｐゴシック" pitchFamily="-106" charset="-128"/>
        </a:defRPr>
      </a:lvl3pPr>
      <a:lvl4pPr algn="l" defTabSz="457200" rtl="0" eaLnBrk="0" fontAlgn="base" hangingPunct="0">
        <a:spcBef>
          <a:spcPct val="0"/>
        </a:spcBef>
        <a:spcAft>
          <a:spcPct val="0"/>
        </a:spcAft>
        <a:defRPr sz="3600">
          <a:solidFill>
            <a:schemeClr val="accent1"/>
          </a:solidFill>
          <a:latin typeface="Trebuchet MS" pitchFamily="34" charset="0"/>
          <a:ea typeface="ＭＳ Ｐゴシック" pitchFamily="-106" charset="-128"/>
          <a:cs typeface="ＭＳ Ｐゴシック" pitchFamily="-106" charset="-128"/>
        </a:defRPr>
      </a:lvl4pPr>
      <a:lvl5pPr algn="l" defTabSz="457200" rtl="0" eaLnBrk="0" fontAlgn="base" hangingPunct="0">
        <a:spcBef>
          <a:spcPct val="0"/>
        </a:spcBef>
        <a:spcAft>
          <a:spcPct val="0"/>
        </a:spcAft>
        <a:defRPr sz="3600">
          <a:solidFill>
            <a:schemeClr val="accent1"/>
          </a:solidFill>
          <a:latin typeface="Trebuchet MS" pitchFamily="34" charset="0"/>
          <a:ea typeface="ＭＳ Ｐゴシック" pitchFamily="-106" charset="-128"/>
          <a:cs typeface="ＭＳ Ｐゴシック" pitchFamily="-106"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06" charset="2"/>
        <a:buChar char=""/>
        <a:defRPr sz="3200" kern="1200">
          <a:solidFill>
            <a:srgbClr val="404040"/>
          </a:solidFill>
          <a:latin typeface="+mn-lt"/>
          <a:ea typeface="ＭＳ Ｐゴシック" pitchFamily="-106" charset="-128"/>
          <a:cs typeface="ＭＳ Ｐゴシック" pitchFamily="-106" charset="-128"/>
        </a:defRPr>
      </a:lvl1pPr>
      <a:lvl2pPr marL="742950" indent="-285750" algn="l" defTabSz="457200" rtl="0" eaLnBrk="0" fontAlgn="base" hangingPunct="0">
        <a:spcBef>
          <a:spcPts val="1000"/>
        </a:spcBef>
        <a:spcAft>
          <a:spcPct val="0"/>
        </a:spcAft>
        <a:buClr>
          <a:schemeClr val="accent1"/>
        </a:buClr>
        <a:buSzPct val="80000"/>
        <a:buFont typeface="Wingdings 3" pitchFamily="-106" charset="2"/>
        <a:buChar char=""/>
        <a:defRPr sz="1600" kern="1200">
          <a:solidFill>
            <a:srgbClr val="404040"/>
          </a:solidFill>
          <a:latin typeface="+mn-lt"/>
          <a:ea typeface="ＭＳ Ｐゴシック" pitchFamily="-106" charset="-128"/>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06" charset="2"/>
        <a:buChar char=""/>
        <a:defRPr sz="1400" kern="1200">
          <a:solidFill>
            <a:srgbClr val="404040"/>
          </a:solidFill>
          <a:latin typeface="+mn-lt"/>
          <a:ea typeface="ＭＳ Ｐゴシック" pitchFamily="-106" charset="-128"/>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06" charset="2"/>
        <a:buChar char=""/>
        <a:defRPr sz="1200" kern="1200">
          <a:solidFill>
            <a:srgbClr val="404040"/>
          </a:solidFill>
          <a:latin typeface="+mn-lt"/>
          <a:ea typeface="ＭＳ Ｐゴシック" pitchFamily="-106" charset="-128"/>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06" charset="2"/>
        <a:buChar char=""/>
        <a:defRPr sz="1200" kern="1200">
          <a:solidFill>
            <a:srgbClr val="404040"/>
          </a:solidFill>
          <a:latin typeface="+mn-lt"/>
          <a:ea typeface="ＭＳ Ｐゴシック" pitchFamily="-106"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audio" Target="../media/audio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515938" y="2528888"/>
            <a:ext cx="6022975" cy="2185987"/>
          </a:xfrm>
        </p:spPr>
        <p:txBody>
          <a:bodyPr/>
          <a:lstStyle/>
          <a:p>
            <a:pPr algn="l" eaLnBrk="1" hangingPunct="1"/>
            <a:r>
              <a:rPr lang="en-GB" sz="4400"/>
              <a:t/>
            </a:r>
            <a:br>
              <a:rPr lang="en-GB" sz="4400"/>
            </a:br>
            <a:r>
              <a:rPr lang="en-GB" sz="4400"/>
              <a:t/>
            </a:r>
            <a:br>
              <a:rPr lang="en-GB" sz="4400"/>
            </a:br>
            <a:r>
              <a:rPr lang="en-GB" sz="4400"/>
              <a:t/>
            </a:r>
            <a:br>
              <a:rPr lang="en-GB" sz="4400"/>
            </a:br>
            <a:r>
              <a:rPr lang="en-GB" sz="4400"/>
              <a:t/>
            </a:r>
            <a:br>
              <a:rPr lang="en-GB" sz="4400"/>
            </a:br>
            <a:r>
              <a:rPr lang="en-GB" sz="4400"/>
              <a:t>            </a:t>
            </a:r>
            <a:r>
              <a:rPr lang="en-GB" sz="4400" i="1"/>
              <a:t> </a:t>
            </a:r>
            <a:r>
              <a:rPr lang="en-GB" sz="3200" i="1"/>
              <a:t>by </a:t>
            </a:r>
            <a:r>
              <a:rPr lang="en-GB" sz="3200"/>
              <a:t/>
            </a:r>
            <a:br>
              <a:rPr lang="en-GB" sz="3200"/>
            </a:br>
            <a:r>
              <a:rPr lang="en-GB" sz="3200"/>
              <a:t>			</a:t>
            </a:r>
            <a:r>
              <a:rPr lang="en-GB" sz="4400"/>
              <a:t>Md. Al-Amin (Mli)</a:t>
            </a:r>
          </a:p>
        </p:txBody>
      </p:sp>
      <p:pic>
        <p:nvPicPr>
          <p:cNvPr id="19459" name="Picture 6" descr="C:\Users\Zahid Hossain\Desktop\employee_engagement.jpg"/>
          <p:cNvPicPr>
            <a:picLocks noChangeAspect="1" noChangeArrowheads="1"/>
          </p:cNvPicPr>
          <p:nvPr/>
        </p:nvPicPr>
        <p:blipFill>
          <a:blip r:embed="rId3"/>
          <a:srcRect/>
          <a:stretch>
            <a:fillRect/>
          </a:stretch>
        </p:blipFill>
        <p:spPr bwMode="auto">
          <a:xfrm>
            <a:off x="504825" y="-534988"/>
            <a:ext cx="5673725" cy="2951163"/>
          </a:xfrm>
          <a:prstGeom prst="rect">
            <a:avLst/>
          </a:prstGeom>
          <a:noFill/>
          <a:ln w="9525">
            <a:noFill/>
            <a:miter lim="800000"/>
            <a:headEnd/>
            <a:tailEnd/>
          </a:ln>
        </p:spPr>
      </p:pic>
      <p:pic>
        <p:nvPicPr>
          <p:cNvPr id="19460" name="Picture 8" descr="C:\Users\Zahid Hossain\Desktop\Employee-engagement-shared-ownership.jpg"/>
          <p:cNvPicPr>
            <a:picLocks noChangeAspect="1" noChangeArrowheads="1"/>
          </p:cNvPicPr>
          <p:nvPr/>
        </p:nvPicPr>
        <p:blipFill>
          <a:blip r:embed="rId4"/>
          <a:srcRect/>
          <a:stretch>
            <a:fillRect/>
          </a:stretch>
        </p:blipFill>
        <p:spPr bwMode="auto">
          <a:xfrm>
            <a:off x="6061075" y="211138"/>
            <a:ext cx="5624513" cy="2847975"/>
          </a:xfrm>
          <a:prstGeom prst="rect">
            <a:avLst/>
          </a:prstGeom>
          <a:noFill/>
          <a:ln w="9525">
            <a:noFill/>
            <a:miter lim="800000"/>
            <a:headEnd/>
            <a:tailEnd/>
          </a:ln>
        </p:spPr>
      </p:pic>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sz="3200" b="1" dirty="0">
                <a:latin typeface="Calibri" pitchFamily="-106" charset="0"/>
              </a:rPr>
              <a:t>Drivers for Employee </a:t>
            </a:r>
            <a:r>
              <a:rPr lang="en-GB" sz="3200" b="1" dirty="0" smtClean="0">
                <a:latin typeface="Calibri" pitchFamily="-106" charset="0"/>
              </a:rPr>
              <a:t>Engagement (Cont.)</a:t>
            </a:r>
            <a:endParaRPr lang="en-GB" sz="3200" dirty="0">
              <a:latin typeface="Calibri" pitchFamily="-106" charset="0"/>
            </a:endParaRPr>
          </a:p>
        </p:txBody>
      </p:sp>
      <p:sp>
        <p:nvSpPr>
          <p:cNvPr id="28675" name="Content Placeholder 2"/>
          <p:cNvSpPr>
            <a:spLocks noGrp="1"/>
          </p:cNvSpPr>
          <p:nvPr>
            <p:ph idx="1"/>
          </p:nvPr>
        </p:nvSpPr>
        <p:spPr>
          <a:xfrm>
            <a:off x="609600" y="1341438"/>
            <a:ext cx="10972800" cy="4784725"/>
          </a:xfrm>
        </p:spPr>
        <p:txBody>
          <a:bodyPr/>
          <a:lstStyle/>
          <a:p>
            <a:pPr eaLnBrk="1" hangingPunct="1"/>
            <a:r>
              <a:rPr lang="en-GB" sz="2800" b="1" dirty="0">
                <a:latin typeface="Calibri" pitchFamily="-106" charset="0"/>
              </a:rPr>
              <a:t> Employee Voice  </a:t>
            </a:r>
            <a:endParaRPr lang="en-GB" sz="2800" dirty="0">
              <a:latin typeface="Calibri" pitchFamily="-106" charset="0"/>
            </a:endParaRPr>
          </a:p>
          <a:p>
            <a:pPr eaLnBrk="1" hangingPunct="1">
              <a:buFont typeface="Wingdings" pitchFamily="-106" charset="2"/>
              <a:buChar char="§"/>
            </a:pPr>
            <a:r>
              <a:rPr lang="en-GB" sz="2800" dirty="0">
                <a:latin typeface="Calibri" pitchFamily="-106" charset="0"/>
              </a:rPr>
              <a:t> </a:t>
            </a:r>
            <a:r>
              <a:rPr lang="en-GB" sz="2000" dirty="0"/>
              <a:t>Enabling the members of staff to feed their views upward has been found to be the most important driver to engage employees</a:t>
            </a:r>
          </a:p>
          <a:p>
            <a:pPr eaLnBrk="1" hangingPunct="1">
              <a:buFont typeface="Wingdings" pitchFamily="-106" charset="2"/>
              <a:buChar char="§"/>
            </a:pPr>
            <a:r>
              <a:rPr lang="en-GB" sz="2000" dirty="0"/>
              <a:t>Employees can feel heard and respected when they are given the opportunity to have a say over the organisational decision</a:t>
            </a:r>
            <a:r>
              <a:rPr lang="en-GB" sz="2000" dirty="0" smtClean="0"/>
              <a:t> </a:t>
            </a:r>
          </a:p>
          <a:p>
            <a:pPr eaLnBrk="1" hangingPunct="1">
              <a:buFont typeface="Wingdings" pitchFamily="-106" charset="2"/>
              <a:buChar char="§"/>
            </a:pPr>
            <a:r>
              <a:rPr lang="en-GB" sz="2000" dirty="0" smtClean="0"/>
              <a:t> </a:t>
            </a:r>
            <a:r>
              <a:rPr lang="en-US" sz="2000" dirty="0" smtClean="0"/>
              <a:t>A strong sense of listening and of responsiveness permeate the </a:t>
            </a:r>
            <a:r>
              <a:rPr lang="en-US" sz="2000" dirty="0" err="1" smtClean="0"/>
              <a:t>organisation</a:t>
            </a:r>
            <a:r>
              <a:rPr lang="en-US" sz="2000" dirty="0" smtClean="0"/>
              <a:t>, enabled by effective communication </a:t>
            </a:r>
            <a:endParaRPr lang="en-US" sz="2000" dirty="0" smtClean="0"/>
          </a:p>
          <a:p>
            <a:pPr eaLnBrk="1" hangingPunct="1">
              <a:buFont typeface="Wingdings" pitchFamily="-106" charset="2"/>
              <a:buChar char="§"/>
            </a:pPr>
            <a:endParaRPr lang="en-GB" sz="2000" dirty="0" smtClean="0"/>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z="3200" b="1" dirty="0">
                <a:latin typeface="Calibri" pitchFamily="-106" charset="0"/>
              </a:rPr>
              <a:t>Drivers for Employee </a:t>
            </a:r>
            <a:r>
              <a:rPr lang="en-GB" sz="3200" b="1" dirty="0" smtClean="0">
                <a:latin typeface="Calibri" pitchFamily="-106" charset="0"/>
              </a:rPr>
              <a:t>Engagement (Cont.)</a:t>
            </a:r>
            <a:endParaRPr lang="en-GB" sz="3200" dirty="0">
              <a:latin typeface="Calibri" pitchFamily="-106" charset="0"/>
            </a:endParaRPr>
          </a:p>
        </p:txBody>
      </p:sp>
      <p:sp>
        <p:nvSpPr>
          <p:cNvPr id="29699" name="Content Placeholder 2"/>
          <p:cNvSpPr>
            <a:spLocks noGrp="1"/>
          </p:cNvSpPr>
          <p:nvPr>
            <p:ph idx="1"/>
          </p:nvPr>
        </p:nvSpPr>
        <p:spPr>
          <a:xfrm>
            <a:off x="609600" y="1341438"/>
            <a:ext cx="10972800" cy="4784725"/>
          </a:xfrm>
        </p:spPr>
        <p:txBody>
          <a:bodyPr/>
          <a:lstStyle/>
          <a:p>
            <a:pPr eaLnBrk="1" hangingPunct="1"/>
            <a:r>
              <a:rPr lang="en-GB" sz="2800" b="1" dirty="0">
                <a:latin typeface="Calibri" pitchFamily="-106" charset="0"/>
              </a:rPr>
              <a:t> Integrity </a:t>
            </a:r>
            <a:endParaRPr lang="en-GB" sz="2800" dirty="0">
              <a:latin typeface="Calibri" pitchFamily="-106" charset="0"/>
            </a:endParaRPr>
          </a:p>
          <a:p>
            <a:pPr>
              <a:buFont typeface="Wingdings" pitchFamily="-106" charset="2"/>
              <a:buChar char="§"/>
            </a:pPr>
            <a:r>
              <a:rPr lang="en-US" sz="2000" dirty="0"/>
              <a:t>Behavior throughout the organization is consistent with stated values, </a:t>
            </a:r>
          </a:p>
          <a:p>
            <a:pPr>
              <a:buFont typeface="Wingdings 3" pitchFamily="-106" charset="2"/>
              <a:buNone/>
            </a:pPr>
            <a:r>
              <a:rPr lang="en-US" sz="2000" dirty="0"/>
              <a:t>leading to trust and a sense of integrity</a:t>
            </a:r>
          </a:p>
          <a:p>
            <a:pPr>
              <a:buFont typeface="Wingdings" pitchFamily="-106" charset="2"/>
              <a:buChar char="§"/>
            </a:pPr>
            <a:r>
              <a:rPr lang="en-US" sz="2000" dirty="0"/>
              <a:t>Do they keep the promises? </a:t>
            </a:r>
          </a:p>
          <a:p>
            <a:pPr>
              <a:buFont typeface="Wingdings" pitchFamily="-106" charset="2"/>
              <a:buChar char="§"/>
            </a:pPr>
            <a:r>
              <a:rPr lang="en-US" sz="2000" dirty="0"/>
              <a:t>Most organization have adopted values and all have behavioral norms. Where </a:t>
            </a:r>
          </a:p>
          <a:p>
            <a:pPr>
              <a:buFont typeface="Wingdings 3" pitchFamily="-106" charset="2"/>
              <a:buNone/>
            </a:pPr>
            <a:r>
              <a:rPr lang="en-US" sz="2000" dirty="0"/>
              <a:t>there is a gap between the two, the size of the gap is reflected in the degree of </a:t>
            </a:r>
          </a:p>
          <a:p>
            <a:pPr>
              <a:buFont typeface="Wingdings 3" pitchFamily="-106" charset="2"/>
              <a:buNone/>
            </a:pPr>
            <a:r>
              <a:rPr lang="en-US" sz="2000" dirty="0"/>
              <a:t>distrust within the organization. </a:t>
            </a:r>
          </a:p>
          <a:p>
            <a:pPr>
              <a:buFont typeface="Wingdings" pitchFamily="-106" charset="2"/>
              <a:buChar char="§"/>
            </a:pPr>
            <a:endParaRPr lang="en-US" sz="2000" dirty="0"/>
          </a:p>
          <a:p>
            <a:pPr>
              <a:buFont typeface="Wingdings 3" pitchFamily="-106" charset="2"/>
              <a:buNone/>
            </a:pPr>
            <a:endParaRPr lang="en-US" sz="2000" dirty="0"/>
          </a:p>
          <a:p>
            <a:pPr>
              <a:buFont typeface="Wingdings 3" pitchFamily="-106" charset="2"/>
              <a:buNone/>
            </a:pPr>
            <a:endParaRPr lang="en-US" sz="2000" dirty="0"/>
          </a:p>
          <a:p>
            <a:pPr>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itchFamily="-106" charset="0"/>
              </a:rPr>
              <a:t>Drivers for Employee Engagement (Cont.)</a:t>
            </a:r>
            <a:endParaRPr lang="en-US" dirty="0"/>
          </a:p>
        </p:txBody>
      </p:sp>
      <p:sp>
        <p:nvSpPr>
          <p:cNvPr id="3" name="Content Placeholder 2"/>
          <p:cNvSpPr>
            <a:spLocks noGrp="1"/>
          </p:cNvSpPr>
          <p:nvPr>
            <p:ph idx="1"/>
          </p:nvPr>
        </p:nvSpPr>
        <p:spPr>
          <a:xfrm>
            <a:off x="686051" y="1795708"/>
            <a:ext cx="8588124" cy="4246317"/>
          </a:xfrm>
        </p:spPr>
        <p:txBody>
          <a:bodyPr/>
          <a:lstStyle/>
          <a:p>
            <a:pPr>
              <a:buFont typeface="Wingdings" pitchFamily="-106" charset="2"/>
              <a:buChar char="§"/>
            </a:pPr>
            <a:r>
              <a:rPr lang="en-US" sz="2400" dirty="0" smtClean="0"/>
              <a:t>Where</a:t>
            </a:r>
            <a:r>
              <a:rPr lang="en-US" sz="2400" dirty="0" smtClean="0"/>
              <a:t> there </a:t>
            </a:r>
            <a:r>
              <a:rPr lang="en-US" sz="2400" dirty="0" smtClean="0"/>
              <a:t>is a gap between the two, the size of the gap is reflected in the degree of</a:t>
            </a:r>
            <a:r>
              <a:rPr lang="en-US" sz="2400" dirty="0" smtClean="0"/>
              <a:t> distrust </a:t>
            </a:r>
            <a:r>
              <a:rPr lang="en-US" sz="2400" dirty="0" smtClean="0"/>
              <a:t>within the organization. </a:t>
            </a:r>
          </a:p>
          <a:p>
            <a:pPr>
              <a:buNone/>
            </a:pPr>
            <a:endParaRPr lang="en-US" dirty="0"/>
          </a:p>
        </p:txBody>
      </p:sp>
      <p:sp>
        <p:nvSpPr>
          <p:cNvPr id="4" name="Oval 3"/>
          <p:cNvSpPr/>
          <p:nvPr/>
        </p:nvSpPr>
        <p:spPr>
          <a:xfrm>
            <a:off x="1080166" y="3917779"/>
            <a:ext cx="2132736" cy="232634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Stated Values </a:t>
            </a:r>
            <a:endParaRPr lang="en-US" dirty="0"/>
          </a:p>
        </p:txBody>
      </p:sp>
      <p:sp>
        <p:nvSpPr>
          <p:cNvPr id="5" name="Oval 4"/>
          <p:cNvSpPr/>
          <p:nvPr/>
        </p:nvSpPr>
        <p:spPr>
          <a:xfrm>
            <a:off x="4358992" y="3925878"/>
            <a:ext cx="2019821" cy="242694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Behavioural</a:t>
            </a:r>
            <a:r>
              <a:rPr lang="en-US" dirty="0" smtClean="0"/>
              <a:t> Norms </a:t>
            </a:r>
            <a:endParaRPr lang="en-US" dirty="0"/>
          </a:p>
        </p:txBody>
      </p:sp>
      <p:cxnSp>
        <p:nvCxnSpPr>
          <p:cNvPr id="7" name="Straight Arrow Connector 6"/>
          <p:cNvCxnSpPr>
            <a:endCxn id="5" idx="2"/>
          </p:cNvCxnSpPr>
          <p:nvPr/>
        </p:nvCxnSpPr>
        <p:spPr>
          <a:xfrm flipV="1">
            <a:off x="3225898" y="5139350"/>
            <a:ext cx="1133094" cy="1418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cover dir="u"/>
    <p:sndAc>
      <p:stSnd>
        <p:snd r:embed="rId2" name="arrow.wav"/>
      </p:stSnd>
    </p:sndAc>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z="3200" b="1" dirty="0" smtClean="0">
                <a:latin typeface="Calibri" pitchFamily="-106" charset="0"/>
              </a:rPr>
              <a:t>Barriers to Employee Engagement </a:t>
            </a:r>
            <a:endParaRPr lang="en-GB" sz="3200" dirty="0">
              <a:latin typeface="Calibri" pitchFamily="-106" charset="0"/>
            </a:endParaRPr>
          </a:p>
        </p:txBody>
      </p:sp>
      <p:sp>
        <p:nvSpPr>
          <p:cNvPr id="29699" name="Content Placeholder 2"/>
          <p:cNvSpPr>
            <a:spLocks noGrp="1"/>
          </p:cNvSpPr>
          <p:nvPr>
            <p:ph idx="1"/>
          </p:nvPr>
        </p:nvSpPr>
        <p:spPr>
          <a:xfrm>
            <a:off x="609600" y="1341438"/>
            <a:ext cx="10972800" cy="4784725"/>
          </a:xfrm>
        </p:spPr>
        <p:txBody>
          <a:bodyPr/>
          <a:lstStyle/>
          <a:p>
            <a:pPr eaLnBrk="1" hangingPunct="1"/>
            <a:r>
              <a:rPr lang="en-GB" sz="2800" b="1" dirty="0" smtClean="0">
                <a:latin typeface="Calibri" pitchFamily="-106" charset="0"/>
              </a:rPr>
              <a:t> </a:t>
            </a:r>
            <a:r>
              <a:rPr lang="en-GB" sz="2800" b="1" dirty="0" smtClean="0">
                <a:latin typeface="Calibri" pitchFamily="-106" charset="0"/>
              </a:rPr>
              <a:t>Lack of Awareness</a:t>
            </a:r>
            <a:endParaRPr lang="en-GB" sz="2800" dirty="0" smtClean="0">
              <a:latin typeface="Calibri" pitchFamily="-106" charset="0"/>
            </a:endParaRPr>
          </a:p>
          <a:p>
            <a:pPr>
              <a:buFont typeface="Wingdings" pitchFamily="-106" charset="2"/>
              <a:buChar char="§"/>
            </a:pPr>
            <a:r>
              <a:rPr lang="en-US" sz="2000" dirty="0" smtClean="0"/>
              <a:t>Some leaders are not aware of employee engagement. Others do not believe that it is worth considering, or do not fully understand the concept and the benefits it could have for their </a:t>
            </a:r>
            <a:r>
              <a:rPr lang="en-US" sz="2000" dirty="0" err="1" smtClean="0"/>
              <a:t>organisation</a:t>
            </a:r>
            <a:endParaRPr lang="en-US" sz="2000" dirty="0" smtClean="0"/>
          </a:p>
          <a:p>
            <a:pPr>
              <a:buFont typeface="Wingdings" pitchFamily="-106" charset="2"/>
              <a:buChar char="§"/>
            </a:pPr>
            <a:r>
              <a:rPr lang="en-US" sz="2000" dirty="0" smtClean="0"/>
              <a:t>Accor reports </a:t>
            </a:r>
            <a:r>
              <a:rPr lang="en-US" sz="2000" dirty="0" smtClean="0"/>
              <a:t>that 75 per cent of leaders have no engagement plan or strategy even though 90 per cent say engagement impacts on business </a:t>
            </a:r>
            <a:r>
              <a:rPr lang="en-US" sz="2000" dirty="0" smtClean="0"/>
              <a:t>success (Accor, 2009) </a:t>
            </a:r>
          </a:p>
          <a:p>
            <a:pPr>
              <a:buFont typeface="Wingdings" pitchFamily="-106" charset="2"/>
              <a:buChar char="§"/>
            </a:pPr>
            <a:r>
              <a:rPr lang="en-US" sz="2000" dirty="0" smtClean="0"/>
              <a:t>A study conducted by Accenture’s found </a:t>
            </a:r>
            <a:r>
              <a:rPr lang="en-US" sz="2000" dirty="0" smtClean="0"/>
              <a:t>that over half of Chief Financial Offers surveyed had nothing more than a minimal understanding of the return on their investments in human capital. A further 30 per cent understood it to a modest level and only 16 per cent demonstrated a considerable </a:t>
            </a:r>
            <a:r>
              <a:rPr lang="en-US" sz="2000" dirty="0" smtClean="0"/>
              <a:t>understanding (Accenture, 2008) </a:t>
            </a: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3" pitchFamily="-106" charset="2"/>
              <a:buNone/>
            </a:pPr>
            <a:endParaRPr lang="en-US" sz="2000" dirty="0"/>
          </a:p>
          <a:p>
            <a:pPr>
              <a:buFont typeface="Wingdings 3" pitchFamily="-106" charset="2"/>
              <a:buNone/>
            </a:pPr>
            <a:endParaRPr lang="en-US" sz="2000" dirty="0"/>
          </a:p>
          <a:p>
            <a:pPr>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z="3200" b="1" dirty="0" smtClean="0">
                <a:latin typeface="Calibri" pitchFamily="-106" charset="0"/>
              </a:rPr>
              <a:t>Barriers to Employee Engagement (Cont.) </a:t>
            </a:r>
            <a:endParaRPr lang="en-GB" sz="3200" dirty="0">
              <a:latin typeface="Calibri" pitchFamily="-106" charset="0"/>
            </a:endParaRPr>
          </a:p>
        </p:txBody>
      </p:sp>
      <p:sp>
        <p:nvSpPr>
          <p:cNvPr id="29699" name="Content Placeholder 2"/>
          <p:cNvSpPr>
            <a:spLocks noGrp="1"/>
          </p:cNvSpPr>
          <p:nvPr>
            <p:ph idx="1"/>
          </p:nvPr>
        </p:nvSpPr>
        <p:spPr>
          <a:xfrm>
            <a:off x="609600" y="1341438"/>
            <a:ext cx="10972800" cy="4784725"/>
          </a:xfrm>
        </p:spPr>
        <p:txBody>
          <a:bodyPr/>
          <a:lstStyle/>
          <a:p>
            <a:pPr eaLnBrk="1" hangingPunct="1"/>
            <a:r>
              <a:rPr lang="en-GB" sz="2800" b="1" dirty="0" smtClean="0">
                <a:latin typeface="Calibri" pitchFamily="-106" charset="0"/>
              </a:rPr>
              <a:t> Uncertainty about </a:t>
            </a:r>
            <a:r>
              <a:rPr lang="en-GB" sz="2800" b="1" dirty="0" smtClean="0">
                <a:latin typeface="Calibri" pitchFamily="-106" charset="0"/>
              </a:rPr>
              <a:t>Starting </a:t>
            </a:r>
            <a:endParaRPr lang="en-GB" sz="2800" dirty="0" smtClean="0">
              <a:latin typeface="Calibri" pitchFamily="-106" charset="0"/>
            </a:endParaRPr>
          </a:p>
          <a:p>
            <a:pPr>
              <a:buFont typeface="Wingdings" pitchFamily="-106" charset="2"/>
              <a:buChar char="§"/>
            </a:pPr>
            <a:r>
              <a:rPr lang="en-US" sz="2000" dirty="0" smtClean="0"/>
              <a:t>Others, while they were interested in what engagement could offer, did not know how to address the topic within their </a:t>
            </a:r>
            <a:r>
              <a:rPr lang="en-US" sz="2000" dirty="0" err="1" smtClean="0"/>
              <a:t>organisation</a:t>
            </a:r>
            <a:endParaRPr lang="en-US" sz="2000" dirty="0" smtClean="0"/>
          </a:p>
          <a:p>
            <a:pPr>
              <a:buFont typeface="Wingdings" pitchFamily="-106" charset="2"/>
              <a:buChar char="§"/>
            </a:pPr>
            <a:r>
              <a:rPr lang="en-US" sz="2000" dirty="0" smtClean="0"/>
              <a:t> </a:t>
            </a:r>
            <a:r>
              <a:rPr lang="en-US" sz="2000" dirty="0" smtClean="0"/>
              <a:t>This lack of certainty about how and where to start can be compounded by the feeling that employee engagement is something that is ‘out there’ – a product one buys, often at great expense. It is not always helpful to focus on employee engagement as a product; this in itself can be a barrier to </a:t>
            </a:r>
            <a:r>
              <a:rPr lang="en-US" sz="2000" dirty="0" smtClean="0"/>
              <a:t>action </a:t>
            </a: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3" pitchFamily="-106" charset="2"/>
              <a:buNone/>
            </a:pPr>
            <a:endParaRPr lang="en-US" sz="2000" dirty="0"/>
          </a:p>
          <a:p>
            <a:pPr>
              <a:buFont typeface="Wingdings 3" pitchFamily="-106" charset="2"/>
              <a:buNone/>
            </a:pPr>
            <a:endParaRPr lang="en-US" sz="2000" dirty="0"/>
          </a:p>
          <a:p>
            <a:pPr>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z="3200" b="1" dirty="0" smtClean="0">
                <a:latin typeface="Calibri" pitchFamily="-106" charset="0"/>
              </a:rPr>
              <a:t>Barriers to Employee Engagement (Cont.) </a:t>
            </a:r>
            <a:endParaRPr lang="en-GB" sz="3200" dirty="0">
              <a:latin typeface="Calibri" pitchFamily="-106" charset="0"/>
            </a:endParaRPr>
          </a:p>
        </p:txBody>
      </p:sp>
      <p:sp>
        <p:nvSpPr>
          <p:cNvPr id="29699" name="Content Placeholder 2"/>
          <p:cNvSpPr>
            <a:spLocks noGrp="1"/>
          </p:cNvSpPr>
          <p:nvPr>
            <p:ph idx="1"/>
          </p:nvPr>
        </p:nvSpPr>
        <p:spPr>
          <a:xfrm>
            <a:off x="609600" y="1341438"/>
            <a:ext cx="10972800" cy="4784725"/>
          </a:xfrm>
        </p:spPr>
        <p:txBody>
          <a:bodyPr/>
          <a:lstStyle/>
          <a:p>
            <a:pPr eaLnBrk="1" hangingPunct="1"/>
            <a:r>
              <a:rPr lang="en-GB" sz="2800" b="1" dirty="0" smtClean="0">
                <a:latin typeface="Calibri" pitchFamily="-106" charset="0"/>
              </a:rPr>
              <a:t> Managers and Organisational Culture</a:t>
            </a:r>
            <a:endParaRPr lang="en-GB" sz="2800" dirty="0" smtClean="0">
              <a:latin typeface="Calibri" pitchFamily="-106" charset="0"/>
            </a:endParaRPr>
          </a:p>
          <a:p>
            <a:pPr>
              <a:buFont typeface="Wingdings" pitchFamily="-106" charset="2"/>
              <a:buChar char="§"/>
            </a:pPr>
            <a:r>
              <a:rPr lang="en-US" sz="2000" dirty="0" smtClean="0"/>
              <a:t>There </a:t>
            </a:r>
            <a:r>
              <a:rPr lang="en-US" sz="2000" dirty="0" smtClean="0"/>
              <a:t>remain a large number of disengaging practices in</a:t>
            </a:r>
            <a:r>
              <a:rPr lang="en-US" sz="2000" dirty="0" smtClean="0"/>
              <a:t> workplaces </a:t>
            </a:r>
            <a:r>
              <a:rPr lang="en-US" sz="2000" dirty="0" smtClean="0"/>
              <a:t>which act as barriers and which if not addressed can stymie attempts to introduce engagement. As Ruth Spellman of the CMI </a:t>
            </a:r>
            <a:r>
              <a:rPr lang="en-US" sz="2000" dirty="0" smtClean="0"/>
              <a:t>told, </a:t>
            </a:r>
            <a:r>
              <a:rPr lang="en-US" sz="2000" i="1" dirty="0" smtClean="0"/>
              <a:t>“for a high quality of working life it doesn’t matter so much what the business is but how the people in that business behave.”</a:t>
            </a:r>
            <a:r>
              <a:rPr lang="en-US" sz="2000" i="1" dirty="0" smtClean="0"/>
              <a:t> </a:t>
            </a:r>
            <a:endParaRPr lang="en-US" sz="2000" dirty="0" smtClean="0"/>
          </a:p>
          <a:p>
            <a:pPr>
              <a:buFont typeface="Wingdings" pitchFamily="-106" charset="2"/>
              <a:buChar char="§"/>
            </a:pPr>
            <a:r>
              <a:rPr lang="en-US" sz="2000" dirty="0" smtClean="0"/>
              <a:t>A report from Kingston goes on to say that “</a:t>
            </a:r>
            <a:r>
              <a:rPr lang="en-US" sz="2000" i="1" dirty="0" smtClean="0"/>
              <a:t>Attitudes </a:t>
            </a:r>
            <a:r>
              <a:rPr lang="en-US" sz="2000" i="1" dirty="0" smtClean="0"/>
              <a:t>to senior managers are often quite negative. The evidence is that only a third of employees have confidence in or trust their senior management team, while only two in five say that directors and senior managers treat employees with respect.”</a:t>
            </a:r>
            <a:r>
              <a:rPr lang="en-US" sz="2000" i="1" dirty="0" smtClean="0"/>
              <a:t> </a:t>
            </a:r>
            <a:endParaRPr lang="en-US" sz="2000" dirty="0" smtClean="0"/>
          </a:p>
          <a:p>
            <a:pPr>
              <a:buFont typeface="Wingdings" pitchFamily="-106" charset="2"/>
              <a:buChar char="§"/>
            </a:pPr>
            <a:r>
              <a:rPr lang="en-US" sz="2000" i="1" dirty="0" smtClean="0"/>
              <a:t> </a:t>
            </a:r>
            <a:r>
              <a:rPr lang="en-US" sz="2000" dirty="0" smtClean="0"/>
              <a:t>Kingston’s report found that only 40 per cent of employees are satisfied with relations between managers and employees in their </a:t>
            </a:r>
            <a:r>
              <a:rPr lang="en-US" sz="2000" dirty="0" err="1" smtClean="0"/>
              <a:t>organisation</a:t>
            </a:r>
            <a:r>
              <a:rPr lang="en-US" sz="2000" dirty="0" smtClean="0"/>
              <a:t>; 27 per cent are satisfied with the way their </a:t>
            </a:r>
            <a:r>
              <a:rPr lang="en-US" sz="2000" dirty="0" err="1" smtClean="0"/>
              <a:t>organisation</a:t>
            </a:r>
            <a:r>
              <a:rPr lang="en-US" sz="2000" dirty="0" smtClean="0"/>
              <a:t> is managed; 32 per cent say that their manager rarely or never discusses their training and development needs with them, 30 per cent rarely or never got feedback on their performance and 25 per cent are rarely or never made to feel their work counts (Truss </a:t>
            </a:r>
            <a:r>
              <a:rPr lang="en-US" sz="2000" i="1" dirty="0" smtClean="0"/>
              <a:t>et al</a:t>
            </a:r>
            <a:r>
              <a:rPr lang="en-US" sz="2000" dirty="0" smtClean="0"/>
              <a:t>., 2006)</a:t>
            </a:r>
          </a:p>
          <a:p>
            <a:pPr>
              <a:buFont typeface="Wingdings" pitchFamily="-106" charset="2"/>
              <a:buChar char="§"/>
            </a:pPr>
            <a:endParaRPr lang="en-US" sz="2000" i="1"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3" pitchFamily="-106" charset="2"/>
              <a:buNone/>
            </a:pPr>
            <a:endParaRPr lang="en-US" sz="2000" dirty="0"/>
          </a:p>
          <a:p>
            <a:pPr>
              <a:buFont typeface="Wingdings 3" pitchFamily="-106" charset="2"/>
              <a:buNone/>
            </a:pPr>
            <a:endParaRPr lang="en-US" sz="2000" dirty="0"/>
          </a:p>
          <a:p>
            <a:pPr>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z="3200" b="1" dirty="0" smtClean="0">
                <a:latin typeface="Calibri" pitchFamily="-106" charset="0"/>
              </a:rPr>
              <a:t>Barriers to Employee Engagement (Cont.) </a:t>
            </a:r>
            <a:endParaRPr lang="en-GB" sz="3200" dirty="0">
              <a:latin typeface="Calibri" pitchFamily="-106" charset="0"/>
            </a:endParaRPr>
          </a:p>
        </p:txBody>
      </p:sp>
      <p:sp>
        <p:nvSpPr>
          <p:cNvPr id="29699" name="Content Placeholder 2"/>
          <p:cNvSpPr>
            <a:spLocks noGrp="1"/>
          </p:cNvSpPr>
          <p:nvPr>
            <p:ph idx="1"/>
          </p:nvPr>
        </p:nvSpPr>
        <p:spPr>
          <a:xfrm>
            <a:off x="609600" y="1341438"/>
            <a:ext cx="10972800" cy="4784725"/>
          </a:xfrm>
        </p:spPr>
        <p:txBody>
          <a:bodyPr/>
          <a:lstStyle/>
          <a:p>
            <a:pPr eaLnBrk="1" hangingPunct="1"/>
            <a:r>
              <a:rPr lang="en-GB" sz="2800" b="1" dirty="0" smtClean="0">
                <a:latin typeface="Calibri" pitchFamily="-106" charset="0"/>
              </a:rPr>
              <a:t> Underestimating Engagement </a:t>
            </a:r>
            <a:endParaRPr lang="en-GB" sz="2800" dirty="0" smtClean="0">
              <a:latin typeface="Calibri" pitchFamily="-106" charset="0"/>
            </a:endParaRPr>
          </a:p>
          <a:p>
            <a:pPr>
              <a:buFont typeface="Wingdings" pitchFamily="-106" charset="2"/>
              <a:buChar char="§"/>
            </a:pPr>
            <a:r>
              <a:rPr lang="en-US" sz="2000" dirty="0" smtClean="0"/>
              <a:t>Research shows that </a:t>
            </a:r>
            <a:r>
              <a:rPr lang="en-US" sz="2000" dirty="0" smtClean="0"/>
              <a:t>leaders regarded employee engagement as another job on the to-do list that could be ticked off once an annual staff survey had been carried out, and the results, perhaps, delegated to HR and line managers to fix.</a:t>
            </a:r>
            <a:r>
              <a:rPr lang="en-US" sz="2000" dirty="0" smtClean="0"/>
              <a:t> This </a:t>
            </a:r>
            <a:r>
              <a:rPr lang="en-US" sz="2000" dirty="0" smtClean="0"/>
              <a:t>is to miss </a:t>
            </a:r>
            <a:r>
              <a:rPr lang="en-US" sz="2000" dirty="0" smtClean="0"/>
              <a:t>the point </a:t>
            </a:r>
            <a:r>
              <a:rPr lang="en-US" sz="2000" dirty="0" smtClean="0"/>
              <a:t>that keeping employees engaged is an on-going process that needs to be hard wired into an </a:t>
            </a:r>
            <a:r>
              <a:rPr lang="en-US" sz="2000" dirty="0" err="1" smtClean="0"/>
              <a:t>organisation’s</a:t>
            </a:r>
            <a:r>
              <a:rPr lang="en-US" sz="2000" dirty="0" smtClean="0"/>
              <a:t> </a:t>
            </a:r>
            <a:r>
              <a:rPr lang="en-US" sz="2000" dirty="0" smtClean="0"/>
              <a:t>DNA (Macleod and Clarke, 2009)</a:t>
            </a:r>
          </a:p>
          <a:p>
            <a:pPr>
              <a:buFont typeface="Wingdings" pitchFamily="-106" charset="2"/>
              <a:buChar char="§"/>
            </a:pPr>
            <a:endParaRPr lang="en-US" sz="2000" dirty="0" smtClean="0"/>
          </a:p>
          <a:p>
            <a:pPr>
              <a:buFont typeface="Wingdings" pitchFamily="-106" charset="2"/>
              <a:buChar char="§"/>
            </a:pPr>
            <a:r>
              <a:rPr lang="en-US" sz="2000" dirty="0" smtClean="0"/>
              <a:t>Nor is engagement something that can be achieved overnight. Professor John Purcell in a note to the review pointed out that the need for quick results did not sit easily with the extent of culture change that might be </a:t>
            </a:r>
            <a:r>
              <a:rPr lang="en-US" sz="2000" dirty="0" smtClean="0"/>
              <a:t>needed </a:t>
            </a:r>
          </a:p>
          <a:p>
            <a:pPr>
              <a:buFont typeface="Wingdings" pitchFamily="-106" charset="2"/>
              <a:buChar char="§"/>
            </a:pPr>
            <a:endParaRPr lang="en-US" sz="2000" dirty="0" smtClean="0"/>
          </a:p>
          <a:p>
            <a:pPr>
              <a:buFont typeface="Wingdings" pitchFamily="-106" charset="2"/>
              <a:buChar char="§"/>
            </a:pPr>
            <a:endParaRPr lang="en-US" sz="2000" dirty="0" smtClean="0"/>
          </a:p>
          <a:p>
            <a:pPr>
              <a:buFont typeface="Wingdings 3" pitchFamily="-106" charset="2"/>
              <a:buNone/>
            </a:pPr>
            <a:endParaRPr lang="en-US" sz="2000" dirty="0"/>
          </a:p>
          <a:p>
            <a:pPr>
              <a:buFont typeface="Wingdings 3" pitchFamily="-106" charset="2"/>
              <a:buNone/>
            </a:pPr>
            <a:endParaRPr lang="en-US" sz="2000" dirty="0"/>
          </a:p>
          <a:p>
            <a:pPr>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a:p>
        </p:txBody>
      </p:sp>
      <p:sp>
        <p:nvSpPr>
          <p:cNvPr id="31747" name="Content Placeholder 2"/>
          <p:cNvSpPr>
            <a:spLocks noGrp="1"/>
          </p:cNvSpPr>
          <p:nvPr>
            <p:ph idx="1"/>
          </p:nvPr>
        </p:nvSpPr>
        <p:spPr/>
        <p:txBody>
          <a:bodyPr/>
          <a:lstStyle/>
          <a:p>
            <a:pPr marL="0" indent="0">
              <a:buFont typeface="Wingdings 3" pitchFamily="-106" charset="2"/>
              <a:buNone/>
            </a:pPr>
            <a:r>
              <a:rPr lang="en-US" sz="1600"/>
              <a:t>1. “To win in the marketplace you must first win in the workplace.” – </a:t>
            </a:r>
            <a:r>
              <a:rPr lang="en-US" sz="1600" i="1"/>
              <a:t>Doug Conant, CEO of Campbell’s Soup</a:t>
            </a:r>
            <a:endParaRPr lang="en-US" sz="1600"/>
          </a:p>
          <a:p>
            <a:pPr marL="0" indent="0">
              <a:buFont typeface="Wingdings 3" pitchFamily="-106" charset="2"/>
              <a:buNone/>
            </a:pPr>
            <a:r>
              <a:rPr lang="en-US" sz="1600"/>
              <a:t>2. “When people are financially invested, they want a return. When people are emotionally invested, they want to contribute.” – </a:t>
            </a:r>
            <a:r>
              <a:rPr lang="en-US" sz="1600" i="1"/>
              <a:t>Simon Sinek</a:t>
            </a:r>
            <a:endParaRPr lang="en-US" sz="1600"/>
          </a:p>
          <a:p>
            <a:pPr marL="0" indent="0">
              <a:buFont typeface="Wingdings 3" pitchFamily="-106" charset="2"/>
              <a:buNone/>
            </a:pPr>
            <a:r>
              <a:rPr lang="en-US" sz="1600"/>
              <a:t>3. “Your number one customers are your people. Look after employees first and then customers last.” – </a:t>
            </a:r>
            <a:r>
              <a:rPr lang="en-US" sz="1600" i="1"/>
              <a:t>Ian Hutchinson, author of People Glue</a:t>
            </a:r>
            <a:endParaRPr lang="en-US" sz="1600"/>
          </a:p>
          <a:p>
            <a:pPr marL="0" indent="0"/>
            <a:endParaRPr lang="en-US"/>
          </a:p>
        </p:txBody>
      </p:sp>
    </p:spTree>
  </p:cSld>
  <p:clrMapOvr>
    <a:masterClrMapping/>
  </p:clrMapOvr>
  <p:transition spd="med">
    <p:cover dir="u"/>
    <p:sndAc>
      <p:stSnd>
        <p:snd r:embed="rId2" name="arrow.wav"/>
      </p:stSnd>
    </p:sndAc>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a:p>
        </p:txBody>
      </p:sp>
      <p:sp>
        <p:nvSpPr>
          <p:cNvPr id="32771" name="Content Placeholder 2"/>
          <p:cNvSpPr>
            <a:spLocks noGrp="1"/>
          </p:cNvSpPr>
          <p:nvPr>
            <p:ph idx="1"/>
          </p:nvPr>
        </p:nvSpPr>
        <p:spPr/>
        <p:txBody>
          <a:bodyPr/>
          <a:lstStyle/>
          <a:p>
            <a:endParaRPr lang="en-US"/>
          </a:p>
          <a:p>
            <a:endParaRPr lang="en-US"/>
          </a:p>
          <a:p>
            <a:endParaRPr lang="en-US"/>
          </a:p>
          <a:p>
            <a:pPr>
              <a:buFont typeface="Wingdings 3" pitchFamily="-106" charset="2"/>
              <a:buNone/>
            </a:pPr>
            <a:r>
              <a:rPr lang="en-US"/>
              <a:t>						Thank you! </a:t>
            </a:r>
          </a:p>
        </p:txBody>
      </p:sp>
    </p:spTree>
  </p:cSld>
  <p:clrMapOvr>
    <a:masterClrMapping/>
  </p:clrMapOvr>
  <p:transition spd="med">
    <p:cover dir="u"/>
    <p:sndAc>
      <p:stSnd>
        <p:snd r:embed="rId2" name="arrow.wav"/>
      </p:stSnd>
    </p:sndAc>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0" y="274638"/>
            <a:ext cx="10363200" cy="922337"/>
          </a:xfrm>
        </p:spPr>
        <p:txBody>
          <a:bodyPr/>
          <a:lstStyle/>
          <a:p>
            <a:pPr eaLnBrk="1" hangingPunct="1"/>
            <a:r>
              <a:rPr lang="en-GB" b="1">
                <a:latin typeface="Calibri" pitchFamily="-106" charset="0"/>
              </a:rPr>
              <a:t>What is Employee Engagement?</a:t>
            </a:r>
          </a:p>
        </p:txBody>
      </p:sp>
      <p:sp>
        <p:nvSpPr>
          <p:cNvPr id="20483" name="Content Placeholder 2"/>
          <p:cNvSpPr>
            <a:spLocks noGrp="1"/>
          </p:cNvSpPr>
          <p:nvPr>
            <p:ph idx="1"/>
          </p:nvPr>
        </p:nvSpPr>
        <p:spPr>
          <a:xfrm>
            <a:off x="914400" y="1125538"/>
            <a:ext cx="10363200" cy="4876800"/>
          </a:xfrm>
        </p:spPr>
        <p:txBody>
          <a:bodyPr/>
          <a:lstStyle/>
          <a:p>
            <a:pPr eaLnBrk="1" hangingPunct="1">
              <a:buFont typeface="Arial" pitchFamily="-106" charset="0"/>
              <a:buChar char="•"/>
            </a:pPr>
            <a:r>
              <a:rPr lang="en-US" sz="2800" dirty="0">
                <a:latin typeface="Calibri" pitchFamily="-106" charset="0"/>
              </a:rPr>
              <a:t>Employee engagement is the emotional commitment that the employees have to the </a:t>
            </a:r>
            <a:r>
              <a:rPr lang="en-US" sz="2800" dirty="0" err="1">
                <a:latin typeface="Calibri" pitchFamily="-106" charset="0"/>
              </a:rPr>
              <a:t>organisation</a:t>
            </a:r>
            <a:r>
              <a:rPr lang="en-US" sz="2800" dirty="0">
                <a:latin typeface="Calibri" pitchFamily="-106" charset="0"/>
              </a:rPr>
              <a:t> and the </a:t>
            </a:r>
            <a:r>
              <a:rPr lang="en-US" sz="2800" dirty="0" err="1">
                <a:latin typeface="Calibri" pitchFamily="-106" charset="0"/>
              </a:rPr>
              <a:t>organisational</a:t>
            </a:r>
            <a:r>
              <a:rPr lang="en-US" sz="2800" dirty="0">
                <a:latin typeface="Calibri" pitchFamily="-106" charset="0"/>
              </a:rPr>
              <a:t> goals (Kruse, 2012</a:t>
            </a:r>
            <a:r>
              <a:rPr lang="en-US" sz="2800" dirty="0" smtClean="0">
                <a:latin typeface="Calibri" pitchFamily="-106" charset="0"/>
              </a:rPr>
              <a:t>)</a:t>
            </a:r>
          </a:p>
          <a:p>
            <a:pPr eaLnBrk="1" hangingPunct="1">
              <a:buFont typeface="Arial" pitchFamily="-106" charset="0"/>
              <a:buChar char="•"/>
            </a:pPr>
            <a:r>
              <a:rPr lang="en-US" sz="2800" dirty="0">
                <a:latin typeface="Calibri" pitchFamily="-106" charset="0"/>
              </a:rPr>
              <a:t>Employee engagement occurs when employees are harnessed to the organizational goals (Kahn, 1990)</a:t>
            </a:r>
            <a:r>
              <a:rPr lang="en-US" sz="2800" dirty="0" smtClean="0">
                <a:latin typeface="Calibri" pitchFamily="-106" charset="0"/>
              </a:rPr>
              <a:t> </a:t>
            </a:r>
            <a:endParaRPr lang="en-GB" sz="2800" dirty="0" smtClean="0">
              <a:latin typeface="Calibri" pitchFamily="-106" charset="0"/>
            </a:endParaRPr>
          </a:p>
          <a:p>
            <a:pPr eaLnBrk="1" hangingPunct="1">
              <a:buFont typeface="Arial" pitchFamily="-106" charset="0"/>
              <a:buChar char="•"/>
            </a:pPr>
            <a:r>
              <a:rPr lang="en-GB" sz="2800" i="1" dirty="0">
                <a:latin typeface="Calibri" pitchFamily="-106" charset="0"/>
                <a:ea typeface="Arial" pitchFamily="-106" charset="0"/>
                <a:cs typeface="Arial" pitchFamily="-106" charset="0"/>
              </a:rPr>
              <a:t>“This is about how we create the conditions in which employees offer more of their capability and potential” (</a:t>
            </a:r>
            <a:r>
              <a:rPr lang="en-GB" sz="2800" dirty="0">
                <a:latin typeface="Calibri" pitchFamily="-106" charset="0"/>
                <a:ea typeface="Arial" pitchFamily="-106" charset="0"/>
                <a:cs typeface="Arial" pitchFamily="-106" charset="0"/>
              </a:rPr>
              <a:t>Macleod, 2009, </a:t>
            </a:r>
            <a:r>
              <a:rPr lang="en-GB" sz="2800" dirty="0" err="1">
                <a:latin typeface="Calibri" pitchFamily="-106" charset="0"/>
                <a:ea typeface="Arial" pitchFamily="-106" charset="0"/>
                <a:cs typeface="Arial" pitchFamily="-106" charset="0"/>
              </a:rPr>
              <a:t>p</a:t>
            </a:r>
            <a:r>
              <a:rPr lang="en-GB" sz="2800" dirty="0">
                <a:latin typeface="Calibri" pitchFamily="-106" charset="0"/>
                <a:ea typeface="Arial" pitchFamily="-106" charset="0"/>
                <a:cs typeface="Arial" pitchFamily="-106" charset="0"/>
              </a:rPr>
              <a:t>. 10)</a:t>
            </a:r>
            <a:r>
              <a:rPr lang="en-GB" sz="2800" dirty="0" smtClean="0">
                <a:latin typeface="Calibri" pitchFamily="-106" charset="0"/>
                <a:ea typeface="Arial" pitchFamily="-106" charset="0"/>
                <a:cs typeface="Arial" pitchFamily="-106" charset="0"/>
              </a:rPr>
              <a:t>.</a:t>
            </a:r>
          </a:p>
          <a:p>
            <a:pPr eaLnBrk="1" hangingPunct="1">
              <a:buFont typeface="Arial" pitchFamily="-106" charset="0"/>
              <a:buChar char="•"/>
            </a:pPr>
            <a:r>
              <a:rPr lang="en-GB" sz="2800" dirty="0">
                <a:latin typeface="Calibri" pitchFamily="-106" charset="0"/>
              </a:rPr>
              <a:t>Employee engagement is a workplace approach designed to ensure that employees are committed to their work roles and willing to go for an extra mile for the </a:t>
            </a:r>
            <a:r>
              <a:rPr lang="en-GB" sz="2800" dirty="0" smtClean="0">
                <a:latin typeface="Calibri" pitchFamily="-106" charset="0"/>
              </a:rPr>
              <a:t>organisations</a:t>
            </a:r>
            <a:endParaRPr lang="en-GB" sz="2800" i="1" dirty="0" smtClean="0">
              <a:latin typeface="Calibri" pitchFamily="-106" charset="0"/>
            </a:endParaRPr>
          </a:p>
          <a:p>
            <a:pPr eaLnBrk="1" hangingPunct="1">
              <a:buFont typeface="Arial" pitchFamily="-106" charset="0"/>
              <a:buChar char="•"/>
            </a:pPr>
            <a:endParaRPr lang="en-GB" sz="2800" b="1" dirty="0">
              <a:latin typeface="Calibri" pitchFamily="-106" charset="0"/>
              <a:ea typeface="Arial" pitchFamily="-106" charset="0"/>
              <a:cs typeface="Arial"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677863" y="269875"/>
            <a:ext cx="9591675" cy="839788"/>
          </a:xfrm>
        </p:spPr>
        <p:txBody>
          <a:bodyPr/>
          <a:lstStyle/>
          <a:p>
            <a:pPr eaLnBrk="1" hangingPunct="1"/>
            <a:r>
              <a:rPr lang="en-GB" b="1" dirty="0">
                <a:latin typeface="Calibri" pitchFamily="-106" charset="0"/>
              </a:rPr>
              <a:t>Why is Employee Engagement Important</a:t>
            </a:r>
            <a:r>
              <a:rPr lang="en-GB" b="1" dirty="0" smtClean="0">
                <a:latin typeface="Calibri" pitchFamily="-106" charset="0"/>
              </a:rPr>
              <a:t>? (Cont.)</a:t>
            </a:r>
            <a:endParaRPr lang="en-GB" b="1" dirty="0">
              <a:latin typeface="Calibri" pitchFamily="-106" charset="0"/>
            </a:endParaRPr>
          </a:p>
        </p:txBody>
      </p:sp>
      <p:sp>
        <p:nvSpPr>
          <p:cNvPr id="21507" name="Content Placeholder 2"/>
          <p:cNvSpPr>
            <a:spLocks noGrp="1"/>
          </p:cNvSpPr>
          <p:nvPr>
            <p:ph idx="1"/>
          </p:nvPr>
        </p:nvSpPr>
        <p:spPr>
          <a:xfrm>
            <a:off x="609600" y="527050"/>
            <a:ext cx="10972800" cy="5943600"/>
          </a:xfrm>
        </p:spPr>
        <p:txBody>
          <a:bodyPr/>
          <a:lstStyle/>
          <a:p>
            <a:pPr indent="-273050" eaLnBrk="1" hangingPunct="1">
              <a:buFont typeface="Wingdings 3" pitchFamily="-106" charset="2"/>
              <a:buNone/>
            </a:pPr>
            <a:endParaRPr lang="en-GB" sz="2600" dirty="0"/>
          </a:p>
          <a:p>
            <a:pPr indent="-273050" eaLnBrk="1" hangingPunct="1">
              <a:buFont typeface="Arial" pitchFamily="-106" charset="0"/>
              <a:buChar char="•"/>
            </a:pPr>
            <a:r>
              <a:rPr lang="en-GB" sz="2800" dirty="0">
                <a:latin typeface="Calibri" pitchFamily="-106" charset="0"/>
              </a:rPr>
              <a:t>The single most important driver for performance is employee engagement (MacLeod and Clark, 2009</a:t>
            </a:r>
            <a:r>
              <a:rPr lang="en-GB" sz="2800" dirty="0" smtClean="0">
                <a:latin typeface="Calibri" pitchFamily="-106" charset="0"/>
              </a:rPr>
              <a:t>)</a:t>
            </a:r>
          </a:p>
          <a:p>
            <a:pPr indent="-273050" eaLnBrk="1" hangingPunct="1">
              <a:buFont typeface="Arial" pitchFamily="-106" charset="0"/>
              <a:buChar char="•"/>
            </a:pPr>
            <a:r>
              <a:rPr lang="en-GB" sz="2800" dirty="0">
                <a:latin typeface="Calibri" pitchFamily="-106" charset="0"/>
              </a:rPr>
              <a:t>Employee engagement directly</a:t>
            </a:r>
            <a:r>
              <a:rPr lang="en-GB" sz="2800" dirty="0" smtClean="0">
                <a:latin typeface="Calibri" pitchFamily="-106" charset="0"/>
              </a:rPr>
              <a:t> </a:t>
            </a:r>
            <a:r>
              <a:rPr lang="en-GB" sz="2800" dirty="0" smtClean="0">
                <a:latin typeface="Calibri" pitchFamily="-106" charset="0"/>
              </a:rPr>
              <a:t>affects both financial and non-financial performance. </a:t>
            </a:r>
            <a:endParaRPr lang="en-GB" sz="2800" dirty="0" smtClean="0">
              <a:latin typeface="Calibri" pitchFamily="-106" charset="0"/>
            </a:endParaRPr>
          </a:p>
          <a:p>
            <a:pPr indent="-273050" eaLnBrk="1" hangingPunct="1">
              <a:buFont typeface="Arial" pitchFamily="-106" charset="0"/>
              <a:buChar char="•"/>
            </a:pPr>
            <a:r>
              <a:rPr lang="en-GB" sz="2800" b="1" dirty="0" smtClean="0">
                <a:latin typeface="Calibri" pitchFamily="-106" charset="0"/>
              </a:rPr>
              <a:t>Revenue, </a:t>
            </a:r>
            <a:r>
              <a:rPr lang="en-GB" sz="2800" b="1" dirty="0" smtClean="0">
                <a:latin typeface="Calibri" pitchFamily="-106" charset="0"/>
              </a:rPr>
              <a:t>P</a:t>
            </a:r>
            <a:r>
              <a:rPr lang="en-GB" sz="2800" b="1" dirty="0" smtClean="0">
                <a:latin typeface="Calibri" pitchFamily="-106" charset="0"/>
              </a:rPr>
              <a:t>rofit and Shareholder returns</a:t>
            </a:r>
          </a:p>
          <a:p>
            <a:pPr indent="-273050" eaLnBrk="1" hangingPunct="1">
              <a:buFont typeface="Arial" pitchFamily="-106" charset="0"/>
              <a:buChar char="•"/>
            </a:pPr>
            <a:r>
              <a:rPr lang="en-GB" sz="2800" b="1" dirty="0" smtClean="0">
                <a:latin typeface="Calibri" pitchFamily="-106" charset="0"/>
              </a:rPr>
              <a:t> </a:t>
            </a:r>
            <a:r>
              <a:rPr lang="en-GB" sz="2800" dirty="0" smtClean="0">
                <a:latin typeface="Calibri" pitchFamily="-106" charset="0"/>
              </a:rPr>
              <a:t>Organisations </a:t>
            </a:r>
            <a:r>
              <a:rPr lang="en-GB" sz="2800" dirty="0">
                <a:latin typeface="Calibri" pitchFamily="-106" charset="0"/>
              </a:rPr>
              <a:t>with engaged employees </a:t>
            </a:r>
            <a:r>
              <a:rPr lang="en-GB" sz="2800" dirty="0" smtClean="0">
                <a:latin typeface="Calibri" pitchFamily="-106" charset="0"/>
              </a:rPr>
              <a:t>achieved 12% higher profitability and 2.3 times higher earning per share compared to disengaged organisations (</a:t>
            </a:r>
            <a:r>
              <a:rPr lang="en-GB" sz="2800" dirty="0">
                <a:latin typeface="Calibri" pitchFamily="-106" charset="0"/>
              </a:rPr>
              <a:t>Gallup, 2006</a:t>
            </a:r>
            <a:r>
              <a:rPr lang="en-GB" sz="2800" dirty="0" smtClean="0">
                <a:latin typeface="Calibri" pitchFamily="-106" charset="0"/>
              </a:rPr>
              <a:t>)</a:t>
            </a:r>
          </a:p>
          <a:p>
            <a:pPr indent="-273050" eaLnBrk="1" hangingPunct="1">
              <a:buFont typeface="Arial" pitchFamily="-106" charset="0"/>
              <a:buChar char="•"/>
            </a:pPr>
            <a:r>
              <a:rPr lang="en-US" sz="2400" dirty="0" smtClean="0"/>
              <a:t>Companies with high levels of employee engagement improved 19.2</a:t>
            </a:r>
            <a:r>
              <a:rPr lang="en-US" sz="2400" dirty="0" smtClean="0"/>
              <a:t> </a:t>
            </a:r>
            <a:r>
              <a:rPr lang="en-US" sz="2400" dirty="0" smtClean="0"/>
              <a:t>%</a:t>
            </a:r>
            <a:r>
              <a:rPr lang="en-US" sz="2400" dirty="0" smtClean="0"/>
              <a:t> </a:t>
            </a:r>
            <a:r>
              <a:rPr lang="en-US" sz="2400" dirty="0" smtClean="0"/>
              <a:t>in operating income while companies with low levels of employee engagement declined 32.7 percent over the study </a:t>
            </a:r>
            <a:r>
              <a:rPr lang="en-US" sz="2400" dirty="0" smtClean="0"/>
              <a:t>period  (Towers </a:t>
            </a:r>
            <a:r>
              <a:rPr lang="en-US" sz="2400" dirty="0" smtClean="0"/>
              <a:t>Perrin-</a:t>
            </a:r>
            <a:r>
              <a:rPr lang="en-US" sz="2400" dirty="0" smtClean="0"/>
              <a:t>ISR, 2006</a:t>
            </a:r>
            <a:r>
              <a:rPr lang="en-US" sz="2400" dirty="0" smtClean="0"/>
              <a:t>)</a:t>
            </a:r>
            <a:br>
              <a:rPr lang="en-US" sz="2400" dirty="0" smtClean="0"/>
            </a:br>
            <a:endParaRPr lang="en-US" sz="2400" dirty="0" smtClean="0"/>
          </a:p>
          <a:p>
            <a:pPr indent="-273050" eaLnBrk="1" hangingPunct="1">
              <a:buFont typeface="Arial" pitchFamily="-106" charset="0"/>
              <a:buChar char="•"/>
            </a:pPr>
            <a:r>
              <a:rPr lang="en-US" sz="2400" dirty="0" smtClean="0"/>
              <a:t>. </a:t>
            </a:r>
            <a:endParaRPr lang="en-US" sz="2400" dirty="0" smtClean="0"/>
          </a:p>
          <a:p>
            <a:pPr indent="-273050" eaLnBrk="1" hangingPunct="1">
              <a:buFont typeface="Arial" pitchFamily="-106" charset="0"/>
              <a:buChar char="•"/>
            </a:pPr>
            <a:endParaRPr lang="en-GB" sz="2800" dirty="0" smtClean="0">
              <a:latin typeface="Calibri" pitchFamily="-106" charset="0"/>
            </a:endParaRPr>
          </a:p>
          <a:p>
            <a:pPr indent="-273050" eaLnBrk="1" hangingPunct="1">
              <a:buFont typeface="Arial" pitchFamily="-106" charset="0"/>
              <a:buChar char="•"/>
            </a:pPr>
            <a:endParaRPr lang="en-GB" sz="2800" dirty="0" smtClean="0">
              <a:latin typeface="Calibri" pitchFamily="-106" charset="0"/>
            </a:endParaRPr>
          </a:p>
          <a:p>
            <a:pPr indent="-273050" eaLnBrk="1" hangingPunct="1">
              <a:buFont typeface="Arial" pitchFamily="-106" charset="0"/>
              <a:buChar char="•"/>
            </a:pPr>
            <a:endParaRPr lang="en-GB" dirty="0" smtClean="0">
              <a:latin typeface="Calibri" pitchFamily="-106" charset="0"/>
            </a:endParaRPr>
          </a:p>
          <a:p>
            <a:pPr indent="-273050" eaLnBrk="1" hangingPunct="1">
              <a:buFont typeface="Arial" pitchFamily="-106" charset="0"/>
              <a:buNone/>
            </a:pPr>
            <a:endParaRPr lang="en-GB" sz="2800" dirty="0"/>
          </a:p>
          <a:p>
            <a:pPr indent="-273050" eaLnBrk="1" hangingPunct="1">
              <a:buFont typeface="Arial" pitchFamily="-106" charset="0"/>
              <a:buNone/>
            </a:pPr>
            <a:endParaRPr lang="en-GB" sz="2800" dirty="0"/>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106363"/>
            <a:ext cx="9591675" cy="841375"/>
          </a:xfrm>
        </p:spPr>
        <p:txBody>
          <a:bodyPr/>
          <a:lstStyle/>
          <a:p>
            <a:pPr eaLnBrk="1" hangingPunct="1"/>
            <a:r>
              <a:rPr lang="en-GB" b="1" dirty="0">
                <a:latin typeface="Calibri" pitchFamily="-106" charset="0"/>
              </a:rPr>
              <a:t>Why is Employee Engagement Important</a:t>
            </a:r>
            <a:r>
              <a:rPr lang="en-GB" b="1" dirty="0" smtClean="0">
                <a:latin typeface="Calibri" pitchFamily="-106" charset="0"/>
              </a:rPr>
              <a:t>? (</a:t>
            </a:r>
            <a:r>
              <a:rPr lang="en-GB" b="1" dirty="0" smtClean="0">
                <a:latin typeface="Calibri" pitchFamily="-106" charset="0"/>
              </a:rPr>
              <a:t>Cont.)</a:t>
            </a:r>
            <a:endParaRPr lang="en-GB" b="1" dirty="0">
              <a:latin typeface="Calibri" pitchFamily="-106" charset="0"/>
            </a:endParaRPr>
          </a:p>
        </p:txBody>
      </p:sp>
      <p:sp>
        <p:nvSpPr>
          <p:cNvPr id="22531" name="Content Placeholder 2"/>
          <p:cNvSpPr>
            <a:spLocks noGrp="1"/>
          </p:cNvSpPr>
          <p:nvPr>
            <p:ph idx="1"/>
          </p:nvPr>
        </p:nvSpPr>
        <p:spPr>
          <a:xfrm>
            <a:off x="609600" y="264072"/>
            <a:ext cx="10972800" cy="6593928"/>
          </a:xfrm>
        </p:spPr>
        <p:txBody>
          <a:bodyPr/>
          <a:lstStyle/>
          <a:p>
            <a:pPr indent="-273050" eaLnBrk="1" hangingPunct="1">
              <a:buNone/>
            </a:pPr>
            <a:endParaRPr lang="en-GB" sz="2800" dirty="0" smtClean="0"/>
          </a:p>
          <a:p>
            <a:pPr indent="-273050" eaLnBrk="1" hangingPunct="1">
              <a:buNone/>
            </a:pPr>
            <a:r>
              <a:rPr lang="en-GB" sz="2400" b="1" dirty="0" smtClean="0"/>
              <a:t>   Employee </a:t>
            </a:r>
            <a:r>
              <a:rPr lang="en-GB" sz="2400" b="1" dirty="0" smtClean="0"/>
              <a:t>Absenteeism</a:t>
            </a:r>
            <a:endParaRPr lang="en-GB" sz="2400" b="1" dirty="0" smtClean="0"/>
          </a:p>
          <a:p>
            <a:pPr indent="-273050" eaLnBrk="1" hangingPunct="1">
              <a:buFont typeface="Arial" pitchFamily="-106" charset="0"/>
              <a:buChar char="•"/>
            </a:pPr>
            <a:r>
              <a:rPr lang="en-GB" sz="2400" dirty="0" smtClean="0"/>
              <a:t>Engaged </a:t>
            </a:r>
            <a:r>
              <a:rPr lang="en-GB" sz="2400" dirty="0"/>
              <a:t>employees take 2.7 days sick leave, while disengaged employees are found to take 6.2 days per </a:t>
            </a:r>
            <a:r>
              <a:rPr lang="en-GB" sz="2400" dirty="0" smtClean="0"/>
              <a:t>year (Gallup, 2003) </a:t>
            </a:r>
          </a:p>
          <a:p>
            <a:pPr indent="-273050" eaLnBrk="1" hangingPunct="1">
              <a:buNone/>
            </a:pPr>
            <a:r>
              <a:rPr lang="en-GB" sz="2400" b="1" dirty="0" smtClean="0"/>
              <a:t>  Employee Retention</a:t>
            </a:r>
            <a:endParaRPr lang="en-GB" sz="2400" b="1" dirty="0" smtClean="0"/>
          </a:p>
          <a:p>
            <a:pPr indent="-273050" eaLnBrk="1" hangingPunct="1">
              <a:buFont typeface="Arial" pitchFamily="-106" charset="0"/>
              <a:buChar char="•"/>
            </a:pPr>
            <a:r>
              <a:rPr lang="en-GB" sz="2400" dirty="0" smtClean="0"/>
              <a:t>Engaged employees are 87% less likely to leave the organization compared to disengaged employees (CLC, 2004)</a:t>
            </a:r>
          </a:p>
          <a:p>
            <a:pPr indent="-273050" eaLnBrk="1" hangingPunct="1">
              <a:buNone/>
            </a:pPr>
            <a:r>
              <a:rPr lang="en-GB" sz="2400" dirty="0" smtClean="0"/>
              <a:t>   </a:t>
            </a:r>
            <a:r>
              <a:rPr lang="en-GB" sz="2400" b="1" dirty="0" smtClean="0"/>
              <a:t>Safety and accidents</a:t>
            </a:r>
          </a:p>
          <a:p>
            <a:pPr indent="-273050" eaLnBrk="1" hangingPunct="1">
              <a:buFont typeface="Arial" pitchFamily="-106" charset="0"/>
              <a:buChar char="•"/>
            </a:pPr>
            <a:r>
              <a:rPr lang="en-GB" sz="2400" dirty="0" smtClean="0"/>
              <a:t>Study of 23,910 business units compared top quartile and bottom quartile engagement scores and found that those in the bottom quartile averaged 62% more accidents (Gallup, 2006)</a:t>
            </a:r>
          </a:p>
          <a:p>
            <a:pPr indent="-273050" eaLnBrk="1" hangingPunct="1">
              <a:buFont typeface="Arial" pitchFamily="-106" charset="0"/>
              <a:buChar char="•"/>
            </a:pPr>
            <a:r>
              <a:rPr lang="en-GB" sz="2400" b="1" dirty="0" smtClean="0"/>
              <a:t>Staff Advocacy</a:t>
            </a:r>
          </a:p>
          <a:p>
            <a:pPr indent="-273050" eaLnBrk="1" hangingPunct="1">
              <a:buNone/>
            </a:pPr>
            <a:r>
              <a:rPr lang="en-GB" sz="2400" b="1" dirty="0" smtClean="0"/>
              <a:t>   </a:t>
            </a:r>
            <a:r>
              <a:rPr lang="en-GB" sz="2400" dirty="0" smtClean="0"/>
              <a:t>Engaged employees tend to achieve higher staff advocacy whilst compared with their disengaged counterparts (Gallup, 2006)</a:t>
            </a:r>
            <a:endParaRPr lang="en-GB" sz="2400" b="1" dirty="0" smtClean="0"/>
          </a:p>
          <a:p>
            <a:pPr indent="-273050" eaLnBrk="1" hangingPunct="1">
              <a:buNone/>
            </a:pPr>
            <a:r>
              <a:rPr lang="en-US" sz="2400" b="1" dirty="0" smtClean="0"/>
              <a:t> </a:t>
            </a:r>
            <a:r>
              <a:rPr lang="en-US" sz="2400" dirty="0" smtClean="0"/>
              <a:t> </a:t>
            </a:r>
            <a:endParaRPr lang="en-US" sz="2400" b="1" dirty="0" smtClean="0"/>
          </a:p>
          <a:p>
            <a:pPr indent="-273050" eaLnBrk="1" hangingPunct="1">
              <a:buFont typeface="Arial" pitchFamily="-106" charset="0"/>
              <a:buChar char="•"/>
            </a:pPr>
            <a:endParaRPr lang="en-US" sz="2800" dirty="0"/>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Levels of Engagement </a:t>
            </a:r>
          </a:p>
        </p:txBody>
      </p:sp>
      <p:graphicFrame>
        <p:nvGraphicFramePr>
          <p:cNvPr id="6" name="Content Placeholder 5"/>
          <p:cNvGraphicFramePr>
            <a:graphicFrameLocks noGrp="1"/>
          </p:cNvGraphicFramePr>
          <p:nvPr>
            <p:ph idx="1"/>
          </p:nvPr>
        </p:nvGraphicFramePr>
        <p:xfrm>
          <a:off x="677863" y="1543793"/>
          <a:ext cx="9532937" cy="45823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over dir="u"/>
    <p:sndAc>
      <p:stSnd>
        <p:snd r:embed="rId2" name="arrow.wav"/>
      </p:stSnd>
    </p:sndAc>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Why are the Engagement Levels Low?</a:t>
            </a:r>
          </a:p>
        </p:txBody>
      </p:sp>
      <p:sp>
        <p:nvSpPr>
          <p:cNvPr id="25603" name="Content Placeholder 2"/>
          <p:cNvSpPr>
            <a:spLocks noGrp="1"/>
          </p:cNvSpPr>
          <p:nvPr>
            <p:ph idx="1"/>
          </p:nvPr>
        </p:nvSpPr>
        <p:spPr/>
        <p:txBody>
          <a:bodyPr/>
          <a:lstStyle/>
          <a:p>
            <a:r>
              <a:rPr lang="en-US" dirty="0"/>
              <a:t>Organizations struggle to identify and implement appropriate engagement </a:t>
            </a:r>
            <a:r>
              <a:rPr lang="en-US" dirty="0" smtClean="0"/>
              <a:t>drivers</a:t>
            </a:r>
          </a:p>
          <a:p>
            <a:pPr>
              <a:buNone/>
            </a:pPr>
            <a:endParaRPr lang="en-US" dirty="0" smtClean="0"/>
          </a:p>
          <a:p>
            <a:r>
              <a:rPr lang="en-US" dirty="0" smtClean="0"/>
              <a:t>Organizations struggle to identify and manage the barriers associated with </a:t>
            </a:r>
            <a:r>
              <a:rPr lang="en-US" dirty="0" smtClean="0"/>
              <a:t>engagement</a:t>
            </a:r>
          </a:p>
          <a:p>
            <a:pPr>
              <a:buFont typeface="Wingdings 3" pitchFamily="-106" charset="2"/>
              <a:buNone/>
            </a:pPr>
            <a:r>
              <a:rPr lang="en-US" dirty="0"/>
              <a:t> </a:t>
            </a:r>
          </a:p>
        </p:txBody>
      </p:sp>
    </p:spTree>
  </p:cSld>
  <p:clrMapOvr>
    <a:masterClrMapping/>
  </p:clrMapOvr>
  <p:transition spd="med">
    <p:cover dir="u"/>
    <p:sndAc>
      <p:stSnd>
        <p:snd r:embed="rId2" name="arrow.wav"/>
      </p:stSnd>
    </p:sndAc>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sz="3200" b="1">
                <a:latin typeface="Calibri" pitchFamily="-106" charset="0"/>
              </a:rPr>
              <a:t>Drivers for Employee Engagement</a:t>
            </a:r>
            <a:endParaRPr lang="en-GB" sz="3200">
              <a:latin typeface="Calibri" pitchFamily="-106" charset="0"/>
            </a:endParaRPr>
          </a:p>
        </p:txBody>
      </p:sp>
      <p:sp>
        <p:nvSpPr>
          <p:cNvPr id="26627" name="Content Placeholder 2"/>
          <p:cNvSpPr>
            <a:spLocks noGrp="1"/>
          </p:cNvSpPr>
          <p:nvPr>
            <p:ph idx="1"/>
          </p:nvPr>
        </p:nvSpPr>
        <p:spPr>
          <a:xfrm>
            <a:off x="609600" y="1341438"/>
            <a:ext cx="10972800" cy="4784725"/>
          </a:xfrm>
        </p:spPr>
        <p:txBody>
          <a:bodyPr/>
          <a:lstStyle/>
          <a:p>
            <a:pPr eaLnBrk="1" hangingPunct="1"/>
            <a:r>
              <a:rPr lang="en-GB" sz="2800" b="1" dirty="0">
                <a:latin typeface="Calibri" pitchFamily="-106" charset="0"/>
              </a:rPr>
              <a:t> Leadership</a:t>
            </a:r>
            <a:endParaRPr lang="en-GB" sz="2800" dirty="0">
              <a:latin typeface="Calibri" pitchFamily="-106" charset="0"/>
            </a:endParaRPr>
          </a:p>
          <a:p>
            <a:pPr eaLnBrk="1" hangingPunct="1">
              <a:buFont typeface="Wingdings" pitchFamily="-106" charset="2"/>
              <a:buChar char="§"/>
            </a:pPr>
            <a:r>
              <a:rPr lang="en-GB" sz="2800" dirty="0">
                <a:latin typeface="Calibri" pitchFamily="-106" charset="0"/>
              </a:rPr>
              <a:t> </a:t>
            </a:r>
            <a:r>
              <a:rPr lang="en-GB" sz="2800" i="1" dirty="0"/>
              <a:t>“Leadership provides a strategic narrative which has wide spread ownership and commitment from managers and employees at all levels</a:t>
            </a:r>
            <a:r>
              <a:rPr lang="en-GB" sz="2800" i="1" dirty="0" smtClean="0"/>
              <a:t>”</a:t>
            </a:r>
            <a:endParaRPr lang="en-US" sz="2800" dirty="0" smtClean="0"/>
          </a:p>
          <a:p>
            <a:pPr eaLnBrk="1" hangingPunct="1">
              <a:buFont typeface="Wingdings" pitchFamily="-106" charset="2"/>
              <a:buChar char="§"/>
            </a:pPr>
            <a:r>
              <a:rPr lang="en-GB" sz="2800" dirty="0">
                <a:latin typeface="Calibri" pitchFamily="-106" charset="0"/>
              </a:rPr>
              <a:t> </a:t>
            </a:r>
            <a:r>
              <a:rPr lang="en-GB" sz="2800" dirty="0"/>
              <a:t>It is a strategic imperative for the leaders to explain the journey of the organisation to engage </a:t>
            </a:r>
            <a:r>
              <a:rPr lang="en-GB" sz="2800" dirty="0" smtClean="0"/>
              <a:t>employees</a:t>
            </a:r>
          </a:p>
          <a:p>
            <a:pPr eaLnBrk="1" hangingPunct="1">
              <a:buFont typeface="Wingdings" pitchFamily="-106" charset="2"/>
              <a:buChar char="§"/>
            </a:pPr>
            <a:r>
              <a:rPr lang="en-GB" sz="2800" dirty="0">
                <a:latin typeface="Calibri" pitchFamily="-106" charset="0"/>
              </a:rPr>
              <a:t> </a:t>
            </a:r>
            <a:r>
              <a:rPr lang="en-GB" sz="2800" dirty="0"/>
              <a:t>Employees must have a clear understanding about the organisation’s current events and leaders should communicate the events to the </a:t>
            </a:r>
            <a:r>
              <a:rPr lang="en-GB" sz="2800" dirty="0" smtClean="0"/>
              <a:t>employees</a:t>
            </a:r>
          </a:p>
          <a:p>
            <a:pPr eaLnBrk="1" hangingPunct="1">
              <a:buFont typeface="Wingdings" pitchFamily="-106" charset="2"/>
              <a:buChar char="§"/>
            </a:pPr>
            <a:endParaRPr lang="en-GB" sz="28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sz="3200" b="1" dirty="0">
                <a:latin typeface="Calibri" pitchFamily="-106" charset="0"/>
              </a:rPr>
              <a:t>Drivers for Employee </a:t>
            </a:r>
            <a:r>
              <a:rPr lang="en-GB" sz="3200" b="1" dirty="0" smtClean="0">
                <a:latin typeface="Calibri" pitchFamily="-106" charset="0"/>
              </a:rPr>
              <a:t>Engagement (Cont.)</a:t>
            </a:r>
            <a:endParaRPr lang="en-GB" sz="3200" dirty="0">
              <a:latin typeface="Calibri" pitchFamily="-106" charset="0"/>
            </a:endParaRPr>
          </a:p>
        </p:txBody>
      </p:sp>
      <p:sp>
        <p:nvSpPr>
          <p:cNvPr id="27651" name="Content Placeholder 2"/>
          <p:cNvSpPr>
            <a:spLocks noGrp="1"/>
          </p:cNvSpPr>
          <p:nvPr>
            <p:ph idx="1"/>
          </p:nvPr>
        </p:nvSpPr>
        <p:spPr>
          <a:xfrm>
            <a:off x="609600" y="1341438"/>
            <a:ext cx="10972800" cy="4784725"/>
          </a:xfrm>
        </p:spPr>
        <p:txBody>
          <a:bodyPr/>
          <a:lstStyle/>
          <a:p>
            <a:pPr eaLnBrk="1" hangingPunct="1"/>
            <a:r>
              <a:rPr lang="en-GB" sz="2800" b="1" dirty="0">
                <a:latin typeface="Calibri" pitchFamily="-106" charset="0"/>
              </a:rPr>
              <a:t> Engaging Managers </a:t>
            </a:r>
            <a:endParaRPr lang="en-GB" sz="2800" dirty="0">
              <a:latin typeface="Calibri" pitchFamily="-106" charset="0"/>
            </a:endParaRPr>
          </a:p>
          <a:p>
            <a:pPr eaLnBrk="1" hangingPunct="1">
              <a:buFont typeface="Wingdings" pitchFamily="-106" charset="2"/>
              <a:buChar char="§"/>
            </a:pPr>
            <a:r>
              <a:rPr lang="en-GB" sz="2000" dirty="0"/>
              <a:t>Organisations badly require those managers who are themselves harnessed and committed to the organisational goals </a:t>
            </a:r>
            <a:r>
              <a:rPr lang="en-GB" sz="2000" dirty="0">
                <a:latin typeface="Calibri" pitchFamily="-106" charset="0"/>
              </a:rPr>
              <a:t> </a:t>
            </a:r>
            <a:r>
              <a:rPr lang="en-GB" sz="2000" dirty="0"/>
              <a:t>It is a strategic imperative for the leaders to explain the journey of the organisation to engage </a:t>
            </a:r>
            <a:r>
              <a:rPr lang="en-GB" sz="2000" dirty="0" smtClean="0"/>
              <a:t>employees </a:t>
            </a:r>
            <a:endParaRPr lang="en-GB" sz="2000" dirty="0"/>
          </a:p>
          <a:p>
            <a:pPr eaLnBrk="1" hangingPunct="1">
              <a:buFont typeface="Wingdings" pitchFamily="-106" charset="2"/>
              <a:buChar char="§"/>
            </a:pPr>
            <a:r>
              <a:rPr lang="en-GB" sz="2800" dirty="0">
                <a:latin typeface="Calibri" pitchFamily="-106" charset="0"/>
              </a:rPr>
              <a:t> </a:t>
            </a:r>
            <a:r>
              <a:rPr lang="en-GB" sz="2000" dirty="0"/>
              <a:t>The MacLeod and Clarke (2009) study also argues that engaged managers always tend to provide constructive feedback to the individual members of staff, appreciate their job and  offer a transparency for what is anticipated from </a:t>
            </a:r>
            <a:r>
              <a:rPr lang="en-GB" sz="2000" dirty="0" smtClean="0"/>
              <a:t>them</a:t>
            </a:r>
          </a:p>
          <a:p>
            <a:pPr eaLnBrk="1" hangingPunct="1">
              <a:buFont typeface="Wingdings" pitchFamily="-106" charset="2"/>
              <a:buChar char="§"/>
            </a:pPr>
            <a:r>
              <a:rPr lang="en-GB" sz="2000" dirty="0">
                <a:latin typeface="Calibri" pitchFamily="-106" charset="0"/>
              </a:rPr>
              <a:t> </a:t>
            </a:r>
            <a:r>
              <a:rPr lang="en-GB" sz="2000" i="1" dirty="0"/>
              <a:t>“The line manager is the lens through which I see the company and the company sees me”</a:t>
            </a:r>
            <a:r>
              <a:rPr lang="en-GB" sz="2000" dirty="0"/>
              <a:t> Chris Bones</a:t>
            </a:r>
            <a:r>
              <a:rPr lang="en-GB" sz="2000" dirty="0" smtClean="0"/>
              <a:t> </a:t>
            </a:r>
          </a:p>
          <a:p>
            <a:pPr eaLnBrk="1" hangingPunct="1">
              <a:buFont typeface="Wingdings" pitchFamily="-106" charset="2"/>
              <a:buChar char="§"/>
            </a:pPr>
            <a:endParaRPr lang="en-GB" sz="2000" dirty="0"/>
          </a:p>
          <a:p>
            <a:pPr eaLnBrk="1" hangingPunct="1">
              <a:buFont typeface="Wingdings 3" pitchFamily="-106" charset="2"/>
              <a:buNone/>
            </a:pPr>
            <a:endParaRPr lang="en-US" sz="2000" dirty="0"/>
          </a:p>
          <a:p>
            <a:pPr eaLnBrk="1" hangingPunct="1">
              <a:buFont typeface="Wingdings" pitchFamily="-106" charset="2"/>
              <a:buChar char="§"/>
            </a:pPr>
            <a:endParaRPr lang="en-GB" sz="2000" dirty="0">
              <a:latin typeface="Calibri" pitchFamily="-106" charset="0"/>
            </a:endParaRPr>
          </a:p>
        </p:txBody>
      </p:sp>
    </p:spTree>
  </p:cSld>
  <p:clrMapOvr>
    <a:masterClrMapping/>
  </p:clrMapOvr>
  <p:transition spd="med">
    <p:cover dir="u"/>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609600"/>
            <a:ext cx="8596312" cy="602138"/>
          </a:xfrm>
        </p:spPr>
        <p:txBody>
          <a:bodyPr>
            <a:normAutofit fontScale="90000"/>
          </a:bodyPr>
          <a:lstStyle/>
          <a:p>
            <a:r>
              <a:rPr lang="en-GB" b="1" dirty="0" smtClean="0">
                <a:latin typeface="Calibri" pitchFamily="-106" charset="0"/>
              </a:rPr>
              <a:t>Drivers </a:t>
            </a:r>
            <a:r>
              <a:rPr lang="en-GB" b="1" dirty="0" smtClean="0">
                <a:latin typeface="Calibri" pitchFamily="-106" charset="0"/>
              </a:rPr>
              <a:t>for Employee Engagement (Cont.)</a:t>
            </a:r>
            <a:endParaRPr lang="en-US" dirty="0"/>
          </a:p>
        </p:txBody>
      </p:sp>
      <p:sp>
        <p:nvSpPr>
          <p:cNvPr id="3" name="Content Placeholder 2"/>
          <p:cNvSpPr>
            <a:spLocks noGrp="1"/>
          </p:cNvSpPr>
          <p:nvPr>
            <p:ph idx="1"/>
          </p:nvPr>
        </p:nvSpPr>
        <p:spPr>
          <a:xfrm>
            <a:off x="677863" y="1576618"/>
            <a:ext cx="8596312" cy="5281382"/>
          </a:xfrm>
        </p:spPr>
        <p:txBody>
          <a:bodyPr/>
          <a:lstStyle/>
          <a:p>
            <a:r>
              <a:rPr lang="en-US" sz="2400" dirty="0" smtClean="0"/>
              <a:t>The Line managers involve bridging the gap between top management and first/second level employees. </a:t>
            </a:r>
            <a:endParaRPr lang="en-US" sz="2400" dirty="0"/>
          </a:p>
        </p:txBody>
      </p:sp>
      <p:sp>
        <p:nvSpPr>
          <p:cNvPr id="4" name="Rectangle 3"/>
          <p:cNvSpPr/>
          <p:nvPr/>
        </p:nvSpPr>
        <p:spPr>
          <a:xfrm>
            <a:off x="2408477" y="2773858"/>
            <a:ext cx="2131137" cy="10365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Top Level Management </a:t>
            </a:r>
            <a:endParaRPr lang="en-US" dirty="0"/>
          </a:p>
        </p:txBody>
      </p:sp>
      <p:sp>
        <p:nvSpPr>
          <p:cNvPr id="5" name="Rectangle 4"/>
          <p:cNvSpPr/>
          <p:nvPr/>
        </p:nvSpPr>
        <p:spPr>
          <a:xfrm>
            <a:off x="2481460" y="5168135"/>
            <a:ext cx="2116541" cy="1489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First level/ Second Level Employees </a:t>
            </a:r>
            <a:endParaRPr lang="en-US" dirty="0"/>
          </a:p>
        </p:txBody>
      </p:sp>
      <p:cxnSp>
        <p:nvCxnSpPr>
          <p:cNvPr id="7" name="Straight Arrow Connector 6"/>
          <p:cNvCxnSpPr/>
          <p:nvPr/>
        </p:nvCxnSpPr>
        <p:spPr>
          <a:xfrm rot="16200000" flipH="1">
            <a:off x="2773291" y="4481971"/>
            <a:ext cx="1284736" cy="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cover dir="u"/>
    <p:sndAc>
      <p:stSnd>
        <p:snd r:embed="rId2" name="arrow.wav"/>
      </p:stSnd>
    </p:sndAc>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3348</TotalTime>
  <Words>1431</Words>
  <Application>Microsoft Macintosh PowerPoint</Application>
  <PresentationFormat>Custom</PresentationFormat>
  <Paragraphs>117</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Facet</vt:lpstr>
      <vt:lpstr>                 by     Md. Al-Amin (Mli)</vt:lpstr>
      <vt:lpstr>What is Employee Engagement?</vt:lpstr>
      <vt:lpstr>Why is Employee Engagement Important? (Cont.)</vt:lpstr>
      <vt:lpstr>Why is Employee Engagement Important? (Cont.)</vt:lpstr>
      <vt:lpstr>Levels of Engagement </vt:lpstr>
      <vt:lpstr>Why are the Engagement Levels Low?</vt:lpstr>
      <vt:lpstr>Drivers for Employee Engagement</vt:lpstr>
      <vt:lpstr>Drivers for Employee Engagement (Cont.)</vt:lpstr>
      <vt:lpstr>Drivers for Employee Engagement (Cont.)</vt:lpstr>
      <vt:lpstr>Drivers for Employee Engagement (Cont.)</vt:lpstr>
      <vt:lpstr>Drivers for Employee Engagement (Cont.)</vt:lpstr>
      <vt:lpstr>Drivers for Employee Engagement (Cont.)</vt:lpstr>
      <vt:lpstr>Barriers to Employee Engagement </vt:lpstr>
      <vt:lpstr>Barriers to Employee Engagement (Cont.) </vt:lpstr>
      <vt:lpstr>Barriers to Employee Engagement (Cont.) </vt:lpstr>
      <vt:lpstr>Barriers to Employee Engagement (Cont.) </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ndu scott</dc:creator>
  <cp:lastModifiedBy>Sandra Pontjowardojo</cp:lastModifiedBy>
  <cp:revision>159</cp:revision>
  <dcterms:created xsi:type="dcterms:W3CDTF">2020-04-12T13:50:28Z</dcterms:created>
  <dcterms:modified xsi:type="dcterms:W3CDTF">2020-04-12T15:49:01Z</dcterms:modified>
</cp:coreProperties>
</file>