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85" r:id="rId2"/>
    <p:sldId id="260" r:id="rId3"/>
    <p:sldId id="259" r:id="rId4"/>
    <p:sldId id="309" r:id="rId5"/>
    <p:sldId id="261" r:id="rId6"/>
    <p:sldId id="262" r:id="rId7"/>
    <p:sldId id="266" r:id="rId8"/>
    <p:sldId id="267" r:id="rId9"/>
    <p:sldId id="268" r:id="rId10"/>
    <p:sldId id="269" r:id="rId11"/>
    <p:sldId id="264" r:id="rId12"/>
    <p:sldId id="281" r:id="rId13"/>
    <p:sldId id="270" r:id="rId14"/>
    <p:sldId id="271" r:id="rId15"/>
    <p:sldId id="265" r:id="rId16"/>
    <p:sldId id="272" r:id="rId17"/>
    <p:sldId id="273" r:id="rId18"/>
    <p:sldId id="274" r:id="rId19"/>
    <p:sldId id="279" r:id="rId20"/>
    <p:sldId id="283" r:id="rId21"/>
    <p:sldId id="286" r:id="rId22"/>
    <p:sldId id="282" r:id="rId23"/>
    <p:sldId id="291" r:id="rId24"/>
    <p:sldId id="277" r:id="rId25"/>
    <p:sldId id="287" r:id="rId26"/>
    <p:sldId id="292" r:id="rId27"/>
    <p:sldId id="293" r:id="rId28"/>
    <p:sldId id="294" r:id="rId29"/>
    <p:sldId id="296" r:id="rId30"/>
    <p:sldId id="297" r:id="rId31"/>
    <p:sldId id="298" r:id="rId32"/>
    <p:sldId id="295" r:id="rId33"/>
    <p:sldId id="299" r:id="rId34"/>
    <p:sldId id="300" r:id="rId35"/>
    <p:sldId id="301" r:id="rId36"/>
    <p:sldId id="302" r:id="rId37"/>
    <p:sldId id="303" r:id="rId38"/>
    <p:sldId id="304" r:id="rId39"/>
    <p:sldId id="305" r:id="rId40"/>
    <p:sldId id="306" r:id="rId41"/>
    <p:sldId id="312" r:id="rId42"/>
    <p:sldId id="310" r:id="rId43"/>
    <p:sldId id="307" r:id="rId44"/>
    <p:sldId id="31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4n2:Download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Sheet1!$C$4</c:f>
              <c:strCache>
                <c:ptCount val="1"/>
                <c:pt idx="0">
                  <c:v>Number of Nurses</c:v>
                </c:pt>
              </c:strCache>
            </c:strRef>
          </c:tx>
          <c:spPr>
            <a:ln w="28575">
              <a:noFill/>
            </a:ln>
          </c:spPr>
          <c:trendline>
            <c:trendlineType val="linear"/>
            <c:dispRSqr val="0"/>
            <c:dispEq val="0"/>
          </c:trendline>
          <c:xVal>
            <c:numRef>
              <c:f>Sheet1!$B$5:$B$12</c:f>
              <c:numCache>
                <c:formatCode>General</c:formatCode>
                <c:ptCount val="8"/>
                <c:pt idx="0">
                  <c:v>200</c:v>
                </c:pt>
                <c:pt idx="1">
                  <c:v>300</c:v>
                </c:pt>
                <c:pt idx="2">
                  <c:v>400</c:v>
                </c:pt>
                <c:pt idx="3">
                  <c:v>500</c:v>
                </c:pt>
                <c:pt idx="4">
                  <c:v>600</c:v>
                </c:pt>
                <c:pt idx="5">
                  <c:v>700</c:v>
                </c:pt>
                <c:pt idx="6">
                  <c:v>800</c:v>
                </c:pt>
                <c:pt idx="7">
                  <c:v>900</c:v>
                </c:pt>
              </c:numCache>
            </c:numRef>
          </c:xVal>
          <c:yVal>
            <c:numRef>
              <c:f>Sheet1!$C$5:$C$12</c:f>
              <c:numCache>
                <c:formatCode>General</c:formatCode>
                <c:ptCount val="8"/>
                <c:pt idx="0">
                  <c:v>240</c:v>
                </c:pt>
                <c:pt idx="1">
                  <c:v>260</c:v>
                </c:pt>
                <c:pt idx="2">
                  <c:v>470</c:v>
                </c:pt>
                <c:pt idx="3">
                  <c:v>500</c:v>
                </c:pt>
                <c:pt idx="4">
                  <c:v>620</c:v>
                </c:pt>
                <c:pt idx="5">
                  <c:v>660</c:v>
                </c:pt>
                <c:pt idx="6">
                  <c:v>820</c:v>
                </c:pt>
                <c:pt idx="7">
                  <c:v>860</c:v>
                </c:pt>
              </c:numCache>
            </c:numRef>
          </c:yVal>
          <c:smooth val="0"/>
          <c:extLst>
            <c:ext xmlns:c16="http://schemas.microsoft.com/office/drawing/2014/chart" uri="{C3380CC4-5D6E-409C-BE32-E72D297353CC}">
              <c16:uniqueId val="{00000001-DAAE-4B4E-AEB2-7B4405949141}"/>
            </c:ext>
          </c:extLst>
        </c:ser>
        <c:dLbls>
          <c:showLegendKey val="0"/>
          <c:showVal val="0"/>
          <c:showCatName val="0"/>
          <c:showSerName val="0"/>
          <c:showPercent val="0"/>
          <c:showBubbleSize val="0"/>
        </c:dLbls>
        <c:axId val="241735576"/>
        <c:axId val="242166376"/>
      </c:scatterChart>
      <c:valAx>
        <c:axId val="241735576"/>
        <c:scaling>
          <c:orientation val="minMax"/>
        </c:scaling>
        <c:delete val="0"/>
        <c:axPos val="b"/>
        <c:majorGridlines/>
        <c:minorGridlines/>
        <c:title>
          <c:tx>
            <c:rich>
              <a:bodyPr/>
              <a:lstStyle/>
              <a:p>
                <a:pPr>
                  <a:defRPr/>
                </a:pPr>
                <a:r>
                  <a:rPr lang="en-US"/>
                  <a:t>Number of beds</a:t>
                </a:r>
              </a:p>
            </c:rich>
          </c:tx>
          <c:layout>
            <c:manualLayout>
              <c:xMode val="edge"/>
              <c:yMode val="edge"/>
              <c:x val="0.33695603674540697"/>
              <c:y val="0.87868037328667303"/>
            </c:manualLayout>
          </c:layout>
          <c:overlay val="0"/>
        </c:title>
        <c:numFmt formatCode="General" sourceLinked="1"/>
        <c:majorTickMark val="out"/>
        <c:minorTickMark val="none"/>
        <c:tickLblPos val="nextTo"/>
        <c:crossAx val="242166376"/>
        <c:crosses val="autoZero"/>
        <c:crossBetween val="midCat"/>
      </c:valAx>
      <c:valAx>
        <c:axId val="242166376"/>
        <c:scaling>
          <c:orientation val="minMax"/>
        </c:scaling>
        <c:delete val="0"/>
        <c:axPos val="l"/>
        <c:majorGridlines/>
        <c:minorGridlines/>
        <c:title>
          <c:tx>
            <c:rich>
              <a:bodyPr/>
              <a:lstStyle/>
              <a:p>
                <a:pPr>
                  <a:defRPr/>
                </a:pPr>
                <a:r>
                  <a:rPr lang="en-US"/>
                  <a:t>Number</a:t>
                </a:r>
                <a:r>
                  <a:rPr lang="en-US" baseline="0"/>
                  <a:t> of Nurses</a:t>
                </a:r>
                <a:endParaRPr lang="en-US"/>
              </a:p>
            </c:rich>
          </c:tx>
          <c:overlay val="0"/>
        </c:title>
        <c:numFmt formatCode="General" sourceLinked="1"/>
        <c:majorTickMark val="out"/>
        <c:minorTickMark val="none"/>
        <c:tickLblPos val="nextTo"/>
        <c:crossAx val="241735576"/>
        <c:crosses val="autoZero"/>
        <c:crossBetween val="midCat"/>
      </c:valAx>
    </c:plotArea>
    <c:legend>
      <c:legendPos val="r"/>
      <c:legendEntry>
        <c:idx val="1"/>
        <c:delete val="1"/>
      </c:legendEntry>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AU"/>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F2E3F647-46F1-7049-A366-FA202B160ED8}" type="datetimeFigureOut">
              <a:rPr lang="en-US" smtClean="0"/>
              <a:pPr/>
              <a:t>3/20/2023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54129D8-781B-FC46-BAFA-E13824BDCE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4" name="Date Placeholder 3"/>
          <p:cNvSpPr>
            <a:spLocks noGrp="1"/>
          </p:cNvSpPr>
          <p:nvPr>
            <p:ph type="dt" sz="half" idx="10"/>
          </p:nvPr>
        </p:nvSpPr>
        <p:spPr/>
        <p:txBody>
          <a:bodyPr/>
          <a:lstStyle/>
          <a:p>
            <a:fld id="{F2E3F647-46F1-7049-A366-FA202B160ED8}"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29D8-781B-FC46-BAFA-E13824BDCE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AU"/>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4" name="Date Placeholder 3"/>
          <p:cNvSpPr>
            <a:spLocks noGrp="1"/>
          </p:cNvSpPr>
          <p:nvPr>
            <p:ph type="dt" sz="half" idx="10"/>
          </p:nvPr>
        </p:nvSpPr>
        <p:spPr/>
        <p:txBody>
          <a:bodyPr/>
          <a:lstStyle/>
          <a:p>
            <a:fld id="{F2E3F647-46F1-7049-A366-FA202B160ED8}"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29D8-781B-FC46-BAFA-E13824BDCE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4" name="Date Placeholder 3"/>
          <p:cNvSpPr>
            <a:spLocks noGrp="1"/>
          </p:cNvSpPr>
          <p:nvPr>
            <p:ph type="dt" sz="half" idx="10"/>
          </p:nvPr>
        </p:nvSpPr>
        <p:spPr/>
        <p:txBody>
          <a:bodyPr/>
          <a:lstStyle/>
          <a:p>
            <a:fld id="{F2E3F647-46F1-7049-A366-FA202B160ED8}"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29D8-781B-FC46-BAFA-E13824BDCEE6}" type="slidenum">
              <a:rPr lang="en-US" smtClean="0"/>
              <a:pPr/>
              <a:t>‹#›</a:t>
            </a:fld>
            <a:endParaRPr lang="en-US"/>
          </a:p>
        </p:txBody>
      </p:sp>
      <p:sp>
        <p:nvSpPr>
          <p:cNvPr id="7" name="Title 6"/>
          <p:cNvSpPr>
            <a:spLocks noGrp="1"/>
          </p:cNvSpPr>
          <p:nvPr>
            <p:ph type="title"/>
          </p:nvPr>
        </p:nvSpPr>
        <p:spPr/>
        <p:txBody>
          <a:bodyPr rtlCol="0"/>
          <a:lstStyle/>
          <a:p>
            <a:r>
              <a:rPr kumimoji="0" lang="en-AU"/>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AU"/>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a:t>Click to edit Master text styles</a:t>
            </a:r>
          </a:p>
        </p:txBody>
      </p:sp>
      <p:sp>
        <p:nvSpPr>
          <p:cNvPr id="4" name="Date Placeholder 3"/>
          <p:cNvSpPr>
            <a:spLocks noGrp="1"/>
          </p:cNvSpPr>
          <p:nvPr>
            <p:ph type="dt" sz="half" idx="10"/>
          </p:nvPr>
        </p:nvSpPr>
        <p:spPr/>
        <p:txBody>
          <a:bodyPr/>
          <a:lstStyle/>
          <a:p>
            <a:fld id="{F2E3F647-46F1-7049-A366-FA202B160ED8}"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129D8-781B-FC46-BAFA-E13824BDCEE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5" name="Date Placeholder 4"/>
          <p:cNvSpPr>
            <a:spLocks noGrp="1"/>
          </p:cNvSpPr>
          <p:nvPr>
            <p:ph type="dt" sz="half" idx="10"/>
          </p:nvPr>
        </p:nvSpPr>
        <p:spPr/>
        <p:txBody>
          <a:bodyPr/>
          <a:lstStyle/>
          <a:p>
            <a:fld id="{F2E3F647-46F1-7049-A366-FA202B160ED8}"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129D8-781B-FC46-BAFA-E13824BDCEE6}" type="slidenum">
              <a:rPr lang="en-US" smtClean="0"/>
              <a:pPr/>
              <a:t>‹#›</a:t>
            </a:fld>
            <a:endParaRPr lang="en-US"/>
          </a:p>
        </p:txBody>
      </p:sp>
      <p:sp>
        <p:nvSpPr>
          <p:cNvPr id="8" name="Title 7"/>
          <p:cNvSpPr>
            <a:spLocks noGrp="1"/>
          </p:cNvSpPr>
          <p:nvPr>
            <p:ph type="title"/>
          </p:nvPr>
        </p:nvSpPr>
        <p:spPr/>
        <p:txBody>
          <a:bodyPr rtlCol="0"/>
          <a:lstStyle/>
          <a:p>
            <a:r>
              <a:rPr kumimoji="0" lang="en-AU"/>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AU"/>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7" name="Date Placeholder 6"/>
          <p:cNvSpPr>
            <a:spLocks noGrp="1"/>
          </p:cNvSpPr>
          <p:nvPr>
            <p:ph type="dt" sz="half" idx="10"/>
          </p:nvPr>
        </p:nvSpPr>
        <p:spPr/>
        <p:txBody>
          <a:bodyPr/>
          <a:lstStyle/>
          <a:p>
            <a:fld id="{F2E3F647-46F1-7049-A366-FA202B160ED8}" type="datetimeFigureOut">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129D8-781B-FC46-BAFA-E13824BDCE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E3F647-46F1-7049-A366-FA202B160ED8}" type="datetimeFigureOut">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129D8-781B-FC46-BAFA-E13824BDCEE6}" type="slidenum">
              <a:rPr lang="en-US" smtClean="0"/>
              <a:pPr/>
              <a:t>‹#›</a:t>
            </a:fld>
            <a:endParaRPr lang="en-US"/>
          </a:p>
        </p:txBody>
      </p:sp>
      <p:sp>
        <p:nvSpPr>
          <p:cNvPr id="6" name="Title 5"/>
          <p:cNvSpPr>
            <a:spLocks noGrp="1"/>
          </p:cNvSpPr>
          <p:nvPr>
            <p:ph type="title"/>
          </p:nvPr>
        </p:nvSpPr>
        <p:spPr/>
        <p:txBody>
          <a:bodyPr rtlCol="0"/>
          <a:lstStyle/>
          <a:p>
            <a:r>
              <a:rPr kumimoji="0" lang="en-AU"/>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3F647-46F1-7049-A366-FA202B160ED8}" type="datetimeFigureOut">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129D8-781B-FC46-BAFA-E13824BDCE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AU"/>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AU"/>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AU"/>
              <a:t>Click to edit Master text styles</a:t>
            </a:r>
          </a:p>
          <a:p>
            <a:pPr lvl="1" eaLnBrk="1" latinLnBrk="0" hangingPunct="1"/>
            <a:r>
              <a:rPr lang="en-AU"/>
              <a:t>Second level</a:t>
            </a:r>
          </a:p>
          <a:p>
            <a:pPr lvl="2" eaLnBrk="1" latinLnBrk="0" hangingPunct="1"/>
            <a:r>
              <a:rPr lang="en-AU"/>
              <a:t>Third level</a:t>
            </a:r>
          </a:p>
          <a:p>
            <a:pPr lvl="3" eaLnBrk="1" latinLnBrk="0" hangingPunct="1"/>
            <a:r>
              <a:rPr lang="en-AU"/>
              <a:t>Fourth level</a:t>
            </a:r>
          </a:p>
          <a:p>
            <a:pPr lvl="4" eaLnBrk="1" latinLnBrk="0" hangingPunct="1"/>
            <a:r>
              <a:rPr lang="en-AU"/>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2E3F647-46F1-7049-A366-FA202B160ED8}"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129D8-781B-FC46-BAFA-E13824BDCE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AU"/>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AU"/>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F2E3F647-46F1-7049-A366-FA202B160ED8}" type="datetimeFigureOut">
              <a:rPr lang="en-US" smtClean="0"/>
              <a:pPr/>
              <a:t>3/20/2023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54129D8-781B-FC46-BAFA-E13824BDCEE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AU"/>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AU"/>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AU"/>
              <a:t>Click to edit Master text styles</a:t>
            </a:r>
          </a:p>
          <a:p>
            <a:pPr lvl="1" eaLnBrk="1" latinLnBrk="0" hangingPunct="1"/>
            <a:r>
              <a:rPr kumimoji="0" lang="en-AU"/>
              <a:t>Second level</a:t>
            </a:r>
          </a:p>
          <a:p>
            <a:pPr lvl="2" eaLnBrk="1" latinLnBrk="0" hangingPunct="1"/>
            <a:r>
              <a:rPr kumimoji="0" lang="en-AU"/>
              <a:t>Third level</a:t>
            </a:r>
          </a:p>
          <a:p>
            <a:pPr lvl="3" eaLnBrk="1" latinLnBrk="0" hangingPunct="1"/>
            <a:r>
              <a:rPr kumimoji="0" lang="en-AU"/>
              <a:t>Fourth level</a:t>
            </a:r>
          </a:p>
          <a:p>
            <a:pPr lvl="4" eaLnBrk="1" latinLnBrk="0" hangingPunct="1"/>
            <a:r>
              <a:rPr kumimoji="0" lang="en-AU"/>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F2E3F647-46F1-7049-A366-FA202B160ED8}" type="datetimeFigureOut">
              <a:rPr lang="en-US" smtClean="0"/>
              <a:pPr/>
              <a:t>3/20/2023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A54129D8-781B-FC46-BAFA-E13824BDCE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400" y="1778000"/>
            <a:ext cx="6540500" cy="1358900"/>
          </a:xfrm>
        </p:spPr>
        <p:txBody>
          <a:bodyPr>
            <a:normAutofit lnSpcReduction="10000"/>
          </a:bodyPr>
          <a:lstStyle/>
          <a:p>
            <a:pPr>
              <a:buNone/>
            </a:pPr>
            <a:endParaRPr lang="en-US" b="1" dirty="0"/>
          </a:p>
          <a:p>
            <a:pPr>
              <a:buNone/>
            </a:pPr>
            <a:endParaRPr lang="en-US" b="1" dirty="0"/>
          </a:p>
          <a:p>
            <a:pPr>
              <a:buNone/>
            </a:pPr>
            <a:r>
              <a:rPr lang="en-US" b="1" dirty="0"/>
              <a:t>Personnel Planning and Recruiting </a:t>
            </a:r>
          </a:p>
        </p:txBody>
      </p:sp>
      <p:sp>
        <p:nvSpPr>
          <p:cNvPr id="2" name="Title 1"/>
          <p:cNvSpPr>
            <a:spLocks noGrp="1"/>
          </p:cNvSpPr>
          <p:nvPr>
            <p:ph type="title"/>
          </p:nvPr>
        </p:nvSpPr>
        <p:spPr/>
        <p:txBody>
          <a:bodyPr/>
          <a:lstStyle/>
          <a:p>
            <a:endParaRPr lang="en-US"/>
          </a:p>
        </p:txBody>
      </p:sp>
      <p:pic>
        <p:nvPicPr>
          <p:cNvPr id="4" name="Picture 3" descr="images.jpg"/>
          <p:cNvPicPr>
            <a:picLocks noChangeAspect="1"/>
          </p:cNvPicPr>
          <p:nvPr/>
        </p:nvPicPr>
        <p:blipFill>
          <a:blip r:embed="rId2"/>
          <a:stretch>
            <a:fillRect/>
          </a:stretch>
        </p:blipFill>
        <p:spPr>
          <a:xfrm>
            <a:off x="3365500" y="3384550"/>
            <a:ext cx="4940300" cy="2044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You have the following information </a:t>
            </a:r>
          </a:p>
          <a:p>
            <a:pPr>
              <a:buNone/>
            </a:pPr>
            <a:endParaRPr lang="en-US" dirty="0"/>
          </a:p>
        </p:txBody>
      </p:sp>
      <p:sp>
        <p:nvSpPr>
          <p:cNvPr id="3" name="Title 2"/>
          <p:cNvSpPr>
            <a:spLocks noGrp="1"/>
          </p:cNvSpPr>
          <p:nvPr>
            <p:ph type="title"/>
          </p:nvPr>
        </p:nvSpPr>
        <p:spPr/>
        <p:txBody>
          <a:bodyPr/>
          <a:lstStyle/>
          <a:p>
            <a:r>
              <a:rPr lang="en-US" dirty="0"/>
              <a:t>The Scatter Plot (Cont.)</a:t>
            </a:r>
          </a:p>
        </p:txBody>
      </p:sp>
      <p:graphicFrame>
        <p:nvGraphicFramePr>
          <p:cNvPr id="4" name="Table 3"/>
          <p:cNvGraphicFramePr>
            <a:graphicFrameLocks noGrp="1"/>
          </p:cNvGraphicFramePr>
          <p:nvPr/>
        </p:nvGraphicFramePr>
        <p:xfrm>
          <a:off x="1524000" y="2277484"/>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solidFill>
                            <a:srgbClr val="000000"/>
                          </a:solidFill>
                        </a:rPr>
                        <a:t>Number</a:t>
                      </a:r>
                      <a:r>
                        <a:rPr lang="en-US" baseline="0" dirty="0">
                          <a:solidFill>
                            <a:srgbClr val="000000"/>
                          </a:solidFill>
                        </a:rPr>
                        <a:t> of beds </a:t>
                      </a:r>
                      <a:endParaRPr lang="en-US" dirty="0">
                        <a:solidFill>
                          <a:srgbClr val="000000"/>
                        </a:solidFill>
                      </a:endParaRPr>
                    </a:p>
                  </a:txBody>
                  <a:tcPr/>
                </a:tc>
                <a:tc>
                  <a:txBody>
                    <a:bodyPr/>
                    <a:lstStyle/>
                    <a:p>
                      <a:r>
                        <a:rPr lang="en-US" dirty="0">
                          <a:solidFill>
                            <a:srgbClr val="000000"/>
                          </a:solidFill>
                        </a:rPr>
                        <a:t>Number</a:t>
                      </a:r>
                      <a:r>
                        <a:rPr lang="en-US" baseline="0" dirty="0">
                          <a:solidFill>
                            <a:srgbClr val="000000"/>
                          </a:solidFill>
                        </a:rPr>
                        <a:t> of nurses </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200</a:t>
                      </a:r>
                    </a:p>
                  </a:txBody>
                  <a:tcPr/>
                </a:tc>
                <a:tc>
                  <a:txBody>
                    <a:bodyPr/>
                    <a:lstStyle/>
                    <a:p>
                      <a:r>
                        <a:rPr lang="en-US" dirty="0">
                          <a:solidFill>
                            <a:srgbClr val="000000"/>
                          </a:solidFill>
                        </a:rPr>
                        <a:t>240</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300</a:t>
                      </a:r>
                    </a:p>
                  </a:txBody>
                  <a:tcPr/>
                </a:tc>
                <a:tc>
                  <a:txBody>
                    <a:bodyPr/>
                    <a:lstStyle/>
                    <a:p>
                      <a:r>
                        <a:rPr lang="en-US" dirty="0">
                          <a:solidFill>
                            <a:srgbClr val="000000"/>
                          </a:solidFill>
                        </a:rPr>
                        <a:t>260</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400</a:t>
                      </a:r>
                    </a:p>
                  </a:txBody>
                  <a:tcPr/>
                </a:tc>
                <a:tc>
                  <a:txBody>
                    <a:bodyPr/>
                    <a:lstStyle/>
                    <a:p>
                      <a:r>
                        <a:rPr lang="en-US" dirty="0">
                          <a:solidFill>
                            <a:srgbClr val="000000"/>
                          </a:solidFill>
                        </a:rPr>
                        <a:t>470</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500</a:t>
                      </a:r>
                    </a:p>
                  </a:txBody>
                  <a:tcPr/>
                </a:tc>
                <a:tc>
                  <a:txBody>
                    <a:bodyPr/>
                    <a:lstStyle/>
                    <a:p>
                      <a:r>
                        <a:rPr lang="en-US" dirty="0">
                          <a:solidFill>
                            <a:srgbClr val="000000"/>
                          </a:solidFill>
                        </a:rPr>
                        <a:t>500</a:t>
                      </a:r>
                    </a:p>
                  </a:txBody>
                  <a:tcPr/>
                </a:tc>
                <a:extLst>
                  <a:ext uri="{0D108BD9-81ED-4DB2-BD59-A6C34878D82A}">
                    <a16:rowId xmlns:a16="http://schemas.microsoft.com/office/drawing/2014/main" val="10004"/>
                  </a:ext>
                </a:extLst>
              </a:tr>
              <a:tr h="370840">
                <a:tc>
                  <a:txBody>
                    <a:bodyPr/>
                    <a:lstStyle/>
                    <a:p>
                      <a:r>
                        <a:rPr lang="en-US" dirty="0">
                          <a:solidFill>
                            <a:srgbClr val="000000"/>
                          </a:solidFill>
                        </a:rPr>
                        <a:t>900</a:t>
                      </a:r>
                    </a:p>
                  </a:txBody>
                  <a:tcPr/>
                </a:tc>
                <a:tc>
                  <a:txBody>
                    <a:bodyPr/>
                    <a:lstStyle/>
                    <a:p>
                      <a:r>
                        <a:rPr lang="en-US" dirty="0">
                          <a:solidFill>
                            <a:srgbClr val="000000"/>
                          </a:solidFill>
                        </a:rPr>
                        <a:t>???</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Scatter Plot (Cont.) </a:t>
            </a:r>
          </a:p>
        </p:txBody>
      </p:sp>
      <p:graphicFrame>
        <p:nvGraphicFramePr>
          <p:cNvPr id="4" name="C 1"/>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Which tool is most useful in forecasting HR needs? Include 4 reasons to justify the answer.  </a:t>
            </a:r>
          </a:p>
          <a:p>
            <a:pPr>
              <a:buNone/>
            </a:pPr>
            <a:endParaRPr lang="en-US" dirty="0"/>
          </a:p>
        </p:txBody>
      </p:sp>
      <p:sp>
        <p:nvSpPr>
          <p:cNvPr id="3" name="Title 2"/>
          <p:cNvSpPr>
            <a:spLocks noGrp="1"/>
          </p:cNvSpPr>
          <p:nvPr>
            <p:ph type="title"/>
          </p:nvPr>
        </p:nvSpPr>
        <p:spPr/>
        <p:txBody>
          <a:bodyPr/>
          <a:lstStyle/>
          <a:p>
            <a:r>
              <a:rPr lang="en-US" dirty="0"/>
              <a:t>Group Discussion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r>
              <a:rPr lang="en-US" dirty="0"/>
              <a:t>Forecast the supply of internal candidates </a:t>
            </a:r>
          </a:p>
          <a:p>
            <a:endParaRPr lang="en-US" dirty="0"/>
          </a:p>
          <a:p>
            <a:r>
              <a:rPr lang="en-US" dirty="0"/>
              <a:t>Forecast the supply of external candidates </a:t>
            </a:r>
          </a:p>
          <a:p>
            <a:endParaRPr lang="en-US" dirty="0"/>
          </a:p>
        </p:txBody>
      </p:sp>
      <p:sp>
        <p:nvSpPr>
          <p:cNvPr id="3" name="Title 2"/>
          <p:cNvSpPr>
            <a:spLocks noGrp="1"/>
          </p:cNvSpPr>
          <p:nvPr>
            <p:ph type="title"/>
          </p:nvPr>
        </p:nvSpPr>
        <p:spPr/>
        <p:txBody>
          <a:bodyPr>
            <a:normAutofit fontScale="90000"/>
          </a:bodyPr>
          <a:lstStyle/>
          <a:p>
            <a:r>
              <a:rPr lang="en-US" dirty="0"/>
              <a:t>Forecast the supply of the candidates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9753"/>
            <a:ext cx="8229600" cy="5087539"/>
          </a:xfrm>
        </p:spPr>
        <p:txBody>
          <a:bodyPr>
            <a:normAutofit lnSpcReduction="10000"/>
          </a:bodyPr>
          <a:lstStyle/>
          <a:p>
            <a:pPr>
              <a:buNone/>
            </a:pPr>
            <a:endParaRPr lang="en-US" dirty="0"/>
          </a:p>
          <a:p>
            <a:r>
              <a:rPr lang="en-US" dirty="0"/>
              <a:t>You need information regarding performance, educational background and </a:t>
            </a:r>
            <a:r>
              <a:rPr lang="en-US" dirty="0" err="1"/>
              <a:t>promotability</a:t>
            </a:r>
            <a:endParaRPr lang="en-US" dirty="0"/>
          </a:p>
          <a:p>
            <a:pPr>
              <a:buNone/>
            </a:pPr>
            <a:endParaRPr lang="en-US" dirty="0"/>
          </a:p>
          <a:p>
            <a:r>
              <a:rPr lang="en-US" dirty="0"/>
              <a:t>Useful Sources for information :</a:t>
            </a:r>
          </a:p>
          <a:p>
            <a:endParaRPr lang="en-US" dirty="0"/>
          </a:p>
          <a:p>
            <a:pPr marL="624078" indent="-514350">
              <a:buAutoNum type="arabicPeriod"/>
            </a:pPr>
            <a:r>
              <a:rPr lang="en-US" dirty="0"/>
              <a:t>Manual System- Small firms use manual devices to track employee qualification </a:t>
            </a:r>
          </a:p>
          <a:p>
            <a:pPr marL="624078" indent="-514350">
              <a:buAutoNum type="arabicPeriod"/>
            </a:pPr>
            <a:endParaRPr lang="en-US" dirty="0"/>
          </a:p>
          <a:p>
            <a:pPr marL="624078" indent="-514350">
              <a:buAutoNum type="arabicPeriod"/>
            </a:pPr>
            <a:r>
              <a:rPr lang="en-US" dirty="0"/>
              <a:t>Personnel replacement chart- shows the present performance and </a:t>
            </a:r>
            <a:r>
              <a:rPr lang="en-US" dirty="0" err="1"/>
              <a:t>promotability</a:t>
            </a:r>
            <a:r>
              <a:rPr lang="en-US" dirty="0"/>
              <a:t> of the top managers </a:t>
            </a:r>
          </a:p>
          <a:p>
            <a:endParaRPr lang="en-US" dirty="0"/>
          </a:p>
        </p:txBody>
      </p:sp>
      <p:sp>
        <p:nvSpPr>
          <p:cNvPr id="3" name="Title 2"/>
          <p:cNvSpPr>
            <a:spLocks noGrp="1"/>
          </p:cNvSpPr>
          <p:nvPr>
            <p:ph type="title"/>
          </p:nvPr>
        </p:nvSpPr>
        <p:spPr>
          <a:xfrm>
            <a:off x="457200" y="274638"/>
            <a:ext cx="8229600" cy="864104"/>
          </a:xfrm>
        </p:spPr>
        <p:txBody>
          <a:bodyPr>
            <a:normAutofit fontScale="90000"/>
          </a:bodyPr>
          <a:lstStyle/>
          <a:p>
            <a:r>
              <a:rPr lang="en-US" dirty="0"/>
              <a:t>Forecast the supply of internal candidates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sler-ch-05personnel-planning-and-recruiting-16-638.jpg"/>
          <p:cNvPicPr>
            <a:picLocks noGrp="1" noChangeAspect="1"/>
          </p:cNvPicPr>
          <p:nvPr>
            <p:ph idx="1"/>
          </p:nvPr>
        </p:nvPicPr>
        <p:blipFill>
          <a:blip r:embed="rId2"/>
          <a:srcRect l="-18258" r="-18258"/>
          <a:stretch>
            <a:fillRect/>
          </a:stretch>
        </p:blipFill>
        <p:spPr>
          <a:xfrm>
            <a:off x="-1386837" y="978150"/>
            <a:ext cx="11620489" cy="5879850"/>
          </a:xfrm>
        </p:spPr>
      </p:pic>
      <p:sp>
        <p:nvSpPr>
          <p:cNvPr id="3" name="Title 2"/>
          <p:cNvSpPr>
            <a:spLocks noGrp="1"/>
          </p:cNvSpPr>
          <p:nvPr>
            <p:ph type="title"/>
          </p:nvPr>
        </p:nvSpPr>
        <p:spPr/>
        <p:txBody>
          <a:bodyPr>
            <a:noAutofit/>
          </a:bodyPr>
          <a:lstStyle/>
          <a:p>
            <a:r>
              <a:rPr lang="en-US" sz="3200" dirty="0"/>
              <a:t>Forecast the supply of internal candidates: Personnel replacement chart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Position replacement card- establish a card for individual positions showing the replacement and the performance, promotion potential, and training of the candidates </a:t>
            </a:r>
          </a:p>
          <a:p>
            <a:pPr>
              <a:buNone/>
            </a:pPr>
            <a:endParaRPr lang="en-US" dirty="0"/>
          </a:p>
        </p:txBody>
      </p:sp>
      <p:sp>
        <p:nvSpPr>
          <p:cNvPr id="3" name="Title 2"/>
          <p:cNvSpPr>
            <a:spLocks noGrp="1"/>
          </p:cNvSpPr>
          <p:nvPr>
            <p:ph type="title"/>
          </p:nvPr>
        </p:nvSpPr>
        <p:spPr/>
        <p:txBody>
          <a:bodyPr>
            <a:normAutofit fontScale="90000"/>
          </a:bodyPr>
          <a:lstStyle/>
          <a:p>
            <a:r>
              <a:rPr lang="en-US" dirty="0"/>
              <a:t>Forecast the supply of internal candidates: info sources (cont.)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57200" y="1481328"/>
            <a:ext cx="8229600" cy="60372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Computerized skills inventories </a:t>
            </a:r>
          </a:p>
          <a:p>
            <a:endParaRPr lang="en-US" dirty="0"/>
          </a:p>
          <a:p>
            <a:pPr>
              <a:buFontTx/>
              <a:buChar char="-"/>
            </a:pPr>
            <a:r>
              <a:rPr lang="en-US" sz="2400" dirty="0"/>
              <a:t>Large firms cannot depend on manual devices</a:t>
            </a:r>
          </a:p>
          <a:p>
            <a:pPr>
              <a:buFontTx/>
              <a:buChar char="-"/>
            </a:pPr>
            <a:r>
              <a:rPr lang="en-US" sz="2400" dirty="0"/>
              <a:t>They computerize information using software systems </a:t>
            </a:r>
          </a:p>
          <a:p>
            <a:pPr>
              <a:buFontTx/>
              <a:buChar char="-"/>
            </a:pPr>
            <a:r>
              <a:rPr lang="en-US" sz="2400" dirty="0"/>
              <a:t>Search on the system by using keywords </a:t>
            </a:r>
          </a:p>
        </p:txBody>
      </p:sp>
      <p:sp>
        <p:nvSpPr>
          <p:cNvPr id="3" name="Title 2"/>
          <p:cNvSpPr>
            <a:spLocks noGrp="1"/>
          </p:cNvSpPr>
          <p:nvPr>
            <p:ph type="title"/>
          </p:nvPr>
        </p:nvSpPr>
        <p:spPr/>
        <p:txBody>
          <a:bodyPr>
            <a:normAutofit fontScale="90000"/>
          </a:bodyPr>
          <a:lstStyle/>
          <a:p>
            <a:r>
              <a:rPr lang="en-US" dirty="0"/>
              <a:t>Forecast the supply of internal candidates: info sources (cont.)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3700"/>
            <a:ext cx="8229600" cy="4343591"/>
          </a:xfrm>
        </p:spPr>
        <p:txBody>
          <a:bodyPr>
            <a:normAutofit fontScale="92500" lnSpcReduction="20000"/>
          </a:bodyPr>
          <a:lstStyle/>
          <a:p>
            <a:r>
              <a:rPr lang="en-US" sz="2400" dirty="0"/>
              <a:t>First, find out how easy or difficult it will be to find good outside candidates </a:t>
            </a:r>
          </a:p>
          <a:p>
            <a:endParaRPr lang="en-US" sz="2400" dirty="0"/>
          </a:p>
          <a:p>
            <a:r>
              <a:rPr lang="en-US" sz="2400" dirty="0"/>
              <a:t>Look at the unemployment rate </a:t>
            </a:r>
          </a:p>
          <a:p>
            <a:endParaRPr lang="en-US" sz="2400" dirty="0"/>
          </a:p>
          <a:p>
            <a:r>
              <a:rPr lang="en-US" sz="2400" dirty="0"/>
              <a:t>In Bangladesh, graduate unemployment rate is 47%. It signals that finding good candidates would be easier (Daily Star, 2014)</a:t>
            </a:r>
          </a:p>
          <a:p>
            <a:endParaRPr lang="en-US" sz="2400" dirty="0"/>
          </a:p>
          <a:p>
            <a:r>
              <a:rPr lang="en-US" sz="2400" dirty="0"/>
              <a:t>Focus on the supply of different experts </a:t>
            </a:r>
          </a:p>
          <a:p>
            <a:endParaRPr lang="en-US" sz="2400" dirty="0"/>
          </a:p>
          <a:p>
            <a:r>
              <a:rPr lang="en-US" sz="2400" dirty="0"/>
              <a:t>Monthly labor review, Bureau of labor statistics publishes occupational projection </a:t>
            </a:r>
          </a:p>
          <a:p>
            <a:endParaRPr lang="en-US" dirty="0"/>
          </a:p>
        </p:txBody>
      </p:sp>
      <p:sp>
        <p:nvSpPr>
          <p:cNvPr id="3" name="Title 2"/>
          <p:cNvSpPr>
            <a:spLocks noGrp="1"/>
          </p:cNvSpPr>
          <p:nvPr>
            <p:ph type="title"/>
          </p:nvPr>
        </p:nvSpPr>
        <p:spPr/>
        <p:txBody>
          <a:bodyPr>
            <a:normAutofit fontScale="90000"/>
          </a:bodyPr>
          <a:lstStyle/>
          <a:p>
            <a:r>
              <a:rPr lang="en-US" dirty="0"/>
              <a:t>Forecasting the supply of external candidates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t>Session 1:</a:t>
            </a:r>
          </a:p>
          <a:p>
            <a:r>
              <a:rPr lang="en-US" dirty="0"/>
              <a:t>Definition of personnel planning </a:t>
            </a:r>
          </a:p>
          <a:p>
            <a:r>
              <a:rPr lang="en-US" dirty="0"/>
              <a:t>Aims of personnel planning </a:t>
            </a:r>
          </a:p>
          <a:p>
            <a:r>
              <a:rPr lang="en-US" dirty="0"/>
              <a:t>Main techniques used in employment planning and forecasting </a:t>
            </a:r>
          </a:p>
          <a:p>
            <a:endParaRPr lang="en-US" dirty="0"/>
          </a:p>
          <a:p>
            <a:pPr>
              <a:buNone/>
            </a:pPr>
            <a:r>
              <a:rPr lang="en-US" dirty="0"/>
              <a:t>Session 2:</a:t>
            </a:r>
          </a:p>
          <a:p>
            <a:r>
              <a:rPr lang="en-US" dirty="0"/>
              <a:t>Organizing the recruitment process or steps </a:t>
            </a:r>
          </a:p>
          <a:p>
            <a:r>
              <a:rPr lang="en-US" dirty="0"/>
              <a:t>Internal and external sources of candidates </a:t>
            </a:r>
          </a:p>
          <a:p>
            <a:pPr>
              <a:buNone/>
            </a:pPr>
            <a:r>
              <a:rPr lang="en-US" dirty="0"/>
              <a:t> </a:t>
            </a:r>
          </a:p>
          <a:p>
            <a:endParaRPr lang="en-US" dirty="0"/>
          </a:p>
          <a:p>
            <a:endParaRPr lang="en-US" dirty="0"/>
          </a:p>
        </p:txBody>
      </p:sp>
      <p:sp>
        <p:nvSpPr>
          <p:cNvPr id="2" name="Title 1"/>
          <p:cNvSpPr>
            <a:spLocks noGrp="1"/>
          </p:cNvSpPr>
          <p:nvPr>
            <p:ph type="title"/>
          </p:nvPr>
        </p:nvSpPr>
        <p:spPr/>
        <p:txBody>
          <a:bodyPr/>
          <a:lstStyle/>
          <a:p>
            <a:r>
              <a:rPr lang="en-US" dirty="0"/>
              <a:t>Learning Outcomes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most useful tool to collect information concerning the supply of internal candidates? Please include at least 4 authentic reasons to illustrate the answer. </a:t>
            </a:r>
          </a:p>
        </p:txBody>
      </p:sp>
      <p:sp>
        <p:nvSpPr>
          <p:cNvPr id="3" name="Title 2"/>
          <p:cNvSpPr>
            <a:spLocks noGrp="1"/>
          </p:cNvSpPr>
          <p:nvPr>
            <p:ph type="title"/>
          </p:nvPr>
        </p:nvSpPr>
        <p:spPr/>
        <p:txBody>
          <a:bodyPr/>
          <a:lstStyle/>
          <a:p>
            <a:r>
              <a:rPr lang="en-US" dirty="0"/>
              <a:t>Group discussion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Should you centralize your firm’s recruitment efforts or let each plant or office do their own recruitment? </a:t>
            </a:r>
          </a:p>
          <a:p>
            <a:pPr>
              <a:buNone/>
            </a:pPr>
            <a:endParaRPr lang="en-US" sz="2400" dirty="0"/>
          </a:p>
          <a:p>
            <a:r>
              <a:rPr lang="en-US" sz="2400" dirty="0"/>
              <a:t>Internal or external recruitment </a:t>
            </a:r>
          </a:p>
          <a:p>
            <a:endParaRPr lang="en-US" sz="2400" dirty="0"/>
          </a:p>
          <a:p>
            <a:r>
              <a:rPr lang="en-US" sz="2400" dirty="0"/>
              <a:t>Consider internal and external sources of candidates </a:t>
            </a:r>
          </a:p>
        </p:txBody>
      </p:sp>
      <p:sp>
        <p:nvSpPr>
          <p:cNvPr id="3" name="Title 2"/>
          <p:cNvSpPr>
            <a:spLocks noGrp="1"/>
          </p:cNvSpPr>
          <p:nvPr>
            <p:ph type="title"/>
          </p:nvPr>
        </p:nvSpPr>
        <p:spPr/>
        <p:txBody>
          <a:bodyPr/>
          <a:lstStyle/>
          <a:p>
            <a:r>
              <a:rPr lang="en-US" dirty="0"/>
              <a:t>Organizing how you recruit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Most of the firms rely on centralize recruitment for the following benefits </a:t>
            </a:r>
          </a:p>
          <a:p>
            <a:endParaRPr lang="en-US" dirty="0"/>
          </a:p>
          <a:p>
            <a:pPr marL="624078" indent="-514350">
              <a:buAutoNum type="arabicPeriod"/>
            </a:pPr>
            <a:r>
              <a:rPr lang="en-US" sz="2400" dirty="0"/>
              <a:t>Centralize recruitment makes its easier to apply company’s strategic priorities company-wide</a:t>
            </a:r>
          </a:p>
          <a:p>
            <a:pPr marL="624078" indent="-514350">
              <a:buAutoNum type="arabicPeriod"/>
            </a:pPr>
            <a:endParaRPr lang="en-US" sz="2400" dirty="0"/>
          </a:p>
          <a:p>
            <a:pPr marL="624078" indent="-514350">
              <a:buAutoNum type="arabicPeriod"/>
            </a:pPr>
            <a:r>
              <a:rPr lang="en-US" sz="2400" dirty="0"/>
              <a:t>Recruiting centrally removes duplication </a:t>
            </a:r>
          </a:p>
          <a:p>
            <a:pPr marL="624078" indent="-514350">
              <a:buAutoNum type="arabicPeriod"/>
            </a:pPr>
            <a:endParaRPr lang="en-US" sz="2400" dirty="0"/>
          </a:p>
          <a:p>
            <a:pPr marL="624078" indent="-514350">
              <a:buAutoNum type="arabicPeriod"/>
            </a:pPr>
            <a:r>
              <a:rPr lang="en-US" sz="2400" dirty="0"/>
              <a:t>Job specialization and cost reduction</a:t>
            </a:r>
          </a:p>
          <a:p>
            <a:pPr marL="624078" indent="-514350">
              <a:buAutoNum type="arabicPeriod"/>
            </a:pPr>
            <a:endParaRPr lang="en-US" dirty="0"/>
          </a:p>
          <a:p>
            <a:pPr>
              <a:buNone/>
            </a:pPr>
            <a:r>
              <a:rPr lang="en-US" dirty="0"/>
              <a:t> </a:t>
            </a:r>
          </a:p>
        </p:txBody>
      </p:sp>
      <p:sp>
        <p:nvSpPr>
          <p:cNvPr id="3" name="Title 2"/>
          <p:cNvSpPr>
            <a:spLocks noGrp="1"/>
          </p:cNvSpPr>
          <p:nvPr>
            <p:ph type="title"/>
          </p:nvPr>
        </p:nvSpPr>
        <p:spPr/>
        <p:txBody>
          <a:bodyPr>
            <a:normAutofit fontScale="90000"/>
          </a:bodyPr>
          <a:lstStyle/>
          <a:p>
            <a:r>
              <a:rPr lang="en-US" dirty="0"/>
              <a:t>Centralize or decentralize recruitment?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Pros and Cons???</a:t>
            </a:r>
          </a:p>
          <a:p>
            <a:pPr>
              <a:buNone/>
            </a:pPr>
            <a:r>
              <a:rPr lang="en-US" dirty="0"/>
              <a:t> </a:t>
            </a:r>
          </a:p>
        </p:txBody>
      </p:sp>
      <p:sp>
        <p:nvSpPr>
          <p:cNvPr id="3" name="Title 2"/>
          <p:cNvSpPr>
            <a:spLocks noGrp="1"/>
          </p:cNvSpPr>
          <p:nvPr>
            <p:ph type="title"/>
          </p:nvPr>
        </p:nvSpPr>
        <p:spPr/>
        <p:txBody>
          <a:bodyPr/>
          <a:lstStyle/>
          <a:p>
            <a:r>
              <a:rPr lang="en-US" dirty="0"/>
              <a:t>Internal Recruitment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Pros</a:t>
            </a:r>
          </a:p>
          <a:p>
            <a:pPr>
              <a:buFontTx/>
              <a:buChar char="-"/>
            </a:pPr>
            <a:r>
              <a:rPr lang="en-US" sz="2000" dirty="0"/>
              <a:t>You know the strengths and weaknesses of the candidates </a:t>
            </a:r>
          </a:p>
          <a:p>
            <a:pPr>
              <a:buFontTx/>
              <a:buChar char="-"/>
            </a:pPr>
            <a:r>
              <a:rPr lang="en-US" sz="2000" dirty="0"/>
              <a:t>More commitment towards the organizational goals </a:t>
            </a:r>
          </a:p>
          <a:p>
            <a:pPr>
              <a:buFontTx/>
              <a:buChar char="-"/>
            </a:pPr>
            <a:r>
              <a:rPr lang="en-US" sz="2000" dirty="0"/>
              <a:t>Moral of the employees may rise if they are hired to fill the senior position </a:t>
            </a:r>
          </a:p>
          <a:p>
            <a:pPr>
              <a:buFontTx/>
              <a:buChar char="-"/>
            </a:pPr>
            <a:r>
              <a:rPr lang="en-US" sz="2000" dirty="0"/>
              <a:t>Cost reduction as internal people need less orientation and training </a:t>
            </a:r>
          </a:p>
          <a:p>
            <a:pPr>
              <a:buFontTx/>
              <a:buChar char="-"/>
            </a:pPr>
            <a:r>
              <a:rPr lang="en-US" sz="2000" dirty="0"/>
              <a:t>Cost of recruitment and selection process </a:t>
            </a:r>
          </a:p>
        </p:txBody>
      </p:sp>
      <p:sp>
        <p:nvSpPr>
          <p:cNvPr id="3" name="Title 2"/>
          <p:cNvSpPr>
            <a:spLocks noGrp="1"/>
          </p:cNvSpPr>
          <p:nvPr>
            <p:ph type="title"/>
          </p:nvPr>
        </p:nvSpPr>
        <p:spPr/>
        <p:txBody>
          <a:bodyPr/>
          <a:lstStyle/>
          <a:p>
            <a:r>
              <a:rPr lang="en-US" dirty="0"/>
              <a:t>Internal Recruitment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Cons-</a:t>
            </a:r>
          </a:p>
          <a:p>
            <a:pPr>
              <a:buNone/>
            </a:pPr>
            <a:r>
              <a:rPr lang="en-US" sz="2000" dirty="0"/>
              <a:t>-</a:t>
            </a:r>
            <a:r>
              <a:rPr lang="en-US" dirty="0"/>
              <a:t> </a:t>
            </a:r>
            <a:r>
              <a:rPr lang="en-US" sz="2000" dirty="0"/>
              <a:t>Limits the number of potential candidates </a:t>
            </a:r>
          </a:p>
          <a:p>
            <a:pPr>
              <a:buFontTx/>
              <a:buChar char="-"/>
            </a:pPr>
            <a:r>
              <a:rPr lang="en-US" sz="2000" dirty="0"/>
              <a:t>Employees might become discontented or disengaged at work if they are not hired</a:t>
            </a:r>
          </a:p>
          <a:p>
            <a:pPr>
              <a:buFontTx/>
              <a:buChar char="-"/>
            </a:pPr>
            <a:r>
              <a:rPr lang="en-US" sz="2000" dirty="0"/>
              <a:t>Internal recruitment is often considered as waste of time </a:t>
            </a:r>
          </a:p>
          <a:p>
            <a:pPr>
              <a:buFontTx/>
              <a:buChar char="-"/>
            </a:pPr>
            <a:r>
              <a:rPr lang="en-US" sz="2000" dirty="0"/>
              <a:t> Creates another vacancy which needs to be filled </a:t>
            </a:r>
          </a:p>
          <a:p>
            <a:pPr>
              <a:buFontTx/>
              <a:buChar char="-"/>
            </a:pPr>
            <a:r>
              <a:rPr lang="en-US" sz="2000" dirty="0"/>
              <a:t>Internal conflict and competition leading to poor relationship </a:t>
            </a:r>
          </a:p>
          <a:p>
            <a:pPr>
              <a:buFontTx/>
              <a:buChar char="-"/>
            </a:pPr>
            <a:endParaRPr lang="en-US" dirty="0"/>
          </a:p>
          <a:p>
            <a:endParaRPr lang="en-US" dirty="0"/>
          </a:p>
        </p:txBody>
      </p:sp>
      <p:sp>
        <p:nvSpPr>
          <p:cNvPr id="3" name="Title 2"/>
          <p:cNvSpPr>
            <a:spLocks noGrp="1"/>
          </p:cNvSpPr>
          <p:nvPr>
            <p:ph type="title"/>
          </p:nvPr>
        </p:nvSpPr>
        <p:spPr/>
        <p:txBody>
          <a:bodyPr/>
          <a:lstStyle/>
          <a:p>
            <a:r>
              <a:rPr lang="en-US" dirty="0"/>
              <a:t>Internal Recruitment (cont.)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Job posting</a:t>
            </a:r>
          </a:p>
          <a:p>
            <a:pPr>
              <a:buFontTx/>
              <a:buChar char="-"/>
            </a:pPr>
            <a:r>
              <a:rPr lang="en-US" sz="2000" dirty="0"/>
              <a:t>posting the job on company intranets or bulletin boards</a:t>
            </a:r>
          </a:p>
          <a:p>
            <a:pPr>
              <a:buFontTx/>
              <a:buChar char="-"/>
            </a:pPr>
            <a:r>
              <a:rPr lang="en-US" sz="2000" dirty="0"/>
              <a:t>Includes relevant information (e.g. qualifications, pay rates, attributes)</a:t>
            </a:r>
          </a:p>
          <a:p>
            <a:pPr>
              <a:buFontTx/>
              <a:buChar char="-"/>
            </a:pPr>
            <a:endParaRPr lang="en-US" sz="2000" dirty="0"/>
          </a:p>
          <a:p>
            <a:r>
              <a:rPr lang="en-US" dirty="0"/>
              <a:t>Rehiring- </a:t>
            </a:r>
            <a:r>
              <a:rPr lang="en-US" sz="2000" dirty="0"/>
              <a:t>Do you want to rehire a person who left your employ?</a:t>
            </a:r>
          </a:p>
          <a:p>
            <a:pPr>
              <a:buNone/>
            </a:pPr>
            <a:r>
              <a:rPr lang="en-US" sz="2000" dirty="0"/>
              <a:t>- Rehiring involves giving better position to the candidates </a:t>
            </a:r>
          </a:p>
          <a:p>
            <a:pPr>
              <a:buNone/>
            </a:pPr>
            <a:r>
              <a:rPr lang="en-US" sz="2000" dirty="0"/>
              <a:t>- Rehiring allows to hire the person who is already familiar with the job </a:t>
            </a:r>
          </a:p>
          <a:p>
            <a:pPr>
              <a:buNone/>
            </a:pPr>
            <a:r>
              <a:rPr lang="en-US" sz="2000" dirty="0"/>
              <a:t>- However, existing employees might think that the best way to get promotion is to leave </a:t>
            </a:r>
          </a:p>
        </p:txBody>
      </p:sp>
      <p:sp>
        <p:nvSpPr>
          <p:cNvPr id="3" name="Title 2"/>
          <p:cNvSpPr>
            <a:spLocks noGrp="1"/>
          </p:cNvSpPr>
          <p:nvPr>
            <p:ph type="title"/>
          </p:nvPr>
        </p:nvSpPr>
        <p:spPr/>
        <p:txBody>
          <a:bodyPr/>
          <a:lstStyle/>
          <a:p>
            <a:r>
              <a:rPr lang="en-US" dirty="0"/>
              <a:t>Finding internal candidates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Succession Planning </a:t>
            </a:r>
          </a:p>
          <a:p>
            <a:pPr>
              <a:buFontTx/>
              <a:buChar char="-"/>
            </a:pPr>
            <a:r>
              <a:rPr lang="en-US" sz="2000" dirty="0"/>
              <a:t>Succession planning is crucial when it comes to filling a top position </a:t>
            </a:r>
          </a:p>
          <a:p>
            <a:pPr>
              <a:buFontTx/>
              <a:buChar char="-"/>
            </a:pPr>
            <a:r>
              <a:rPr lang="en-US" sz="2000" dirty="0"/>
              <a:t>Generally top positions are filled by the internal people </a:t>
            </a:r>
          </a:p>
          <a:p>
            <a:pPr>
              <a:buFontTx/>
              <a:buChar char="-"/>
            </a:pPr>
            <a:r>
              <a:rPr lang="en-US" sz="2000" dirty="0"/>
              <a:t>Succession planning includes 3 steps-</a:t>
            </a:r>
          </a:p>
          <a:p>
            <a:pPr marL="566928" indent="-457200">
              <a:buAutoNum type="arabicPeriod"/>
            </a:pPr>
            <a:r>
              <a:rPr lang="en-US" sz="2000" dirty="0"/>
              <a:t> Identify key needs </a:t>
            </a:r>
          </a:p>
          <a:p>
            <a:pPr marL="624078" indent="-514350">
              <a:buAutoNum type="arabicPeriod"/>
            </a:pPr>
            <a:r>
              <a:rPr lang="en-US" sz="2000" dirty="0"/>
              <a:t>Develop inside candidates </a:t>
            </a:r>
          </a:p>
          <a:p>
            <a:pPr marL="624078" indent="-514350">
              <a:buAutoNum type="arabicPeriod"/>
            </a:pPr>
            <a:r>
              <a:rPr lang="en-US" sz="2000" dirty="0"/>
              <a:t>Assess and choose </a:t>
            </a:r>
            <a:endParaRPr lang="en-US" dirty="0"/>
          </a:p>
        </p:txBody>
      </p:sp>
      <p:sp>
        <p:nvSpPr>
          <p:cNvPr id="3" name="Title 2"/>
          <p:cNvSpPr>
            <a:spLocks noGrp="1"/>
          </p:cNvSpPr>
          <p:nvPr>
            <p:ph type="title"/>
          </p:nvPr>
        </p:nvSpPr>
        <p:spPr/>
        <p:txBody>
          <a:bodyPr>
            <a:normAutofit fontScale="90000"/>
          </a:bodyPr>
          <a:lstStyle/>
          <a:p>
            <a:r>
              <a:rPr lang="en-US" dirty="0"/>
              <a:t>Finding internal candidates (cont.)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silent-crisis-apple-the-death-of-steve-jobs-14-638.jpg"/>
          <p:cNvPicPr>
            <a:picLocks noGrp="1" noChangeAspect="1"/>
          </p:cNvPicPr>
          <p:nvPr>
            <p:ph idx="1"/>
          </p:nvPr>
        </p:nvPicPr>
        <p:blipFill>
          <a:blip r:embed="rId2"/>
          <a:srcRect l="-1158" r="-1158"/>
          <a:stretch>
            <a:fillRect/>
          </a:stretch>
        </p:blipFill>
        <p:spPr>
          <a:xfrm>
            <a:off x="457200" y="1481328"/>
            <a:ext cx="8229600" cy="5376672"/>
          </a:xfrm>
        </p:spPr>
      </p:pic>
      <p:sp>
        <p:nvSpPr>
          <p:cNvPr id="3" name="Title 2"/>
          <p:cNvSpPr>
            <a:spLocks noGrp="1"/>
          </p:cNvSpPr>
          <p:nvPr>
            <p:ph type="title"/>
          </p:nvPr>
        </p:nvSpPr>
        <p:spPr/>
        <p:txBody>
          <a:bodyPr/>
          <a:lstStyle/>
          <a:p>
            <a:r>
              <a:rPr lang="en-US" dirty="0"/>
              <a:t>Succession planning of Apple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leu.jpg"/>
          <p:cNvPicPr>
            <a:picLocks noGrp="1" noChangeAspect="1"/>
          </p:cNvPicPr>
          <p:nvPr>
            <p:ph idx="1"/>
          </p:nvPr>
        </p:nvPicPr>
        <p:blipFill>
          <a:blip r:embed="rId2"/>
          <a:srcRect t="-2040" b="-2040"/>
          <a:stretch>
            <a:fillRect/>
          </a:stretch>
        </p:blipFill>
        <p:spPr/>
      </p:pic>
      <p:sp>
        <p:nvSpPr>
          <p:cNvPr id="3" name="Title 2"/>
          <p:cNvSpPr>
            <a:spLocks noGrp="1"/>
          </p:cNvSpPr>
          <p:nvPr>
            <p:ph type="title"/>
          </p:nvPr>
        </p:nvSpPr>
        <p:spPr/>
        <p:txBody>
          <a:bodyPr>
            <a:normAutofit fontScale="90000"/>
          </a:bodyPr>
          <a:lstStyle/>
          <a:p>
            <a:r>
              <a:rPr lang="en-US" dirty="0"/>
              <a:t>Succession planning of Apple (cont.)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Recruitment and Selection process ideally starts with personnel planning </a:t>
            </a:r>
          </a:p>
          <a:p>
            <a:pPr>
              <a:buNone/>
            </a:pPr>
            <a:endParaRPr lang="en-US" dirty="0"/>
          </a:p>
          <a:p>
            <a:r>
              <a:rPr lang="en-US" dirty="0"/>
              <a:t> Personnel planning involves deciding what positions the firms will have to fill, and how to fill them</a:t>
            </a:r>
          </a:p>
        </p:txBody>
      </p:sp>
      <p:sp>
        <p:nvSpPr>
          <p:cNvPr id="2" name="Title 1"/>
          <p:cNvSpPr>
            <a:spLocks noGrp="1"/>
          </p:cNvSpPr>
          <p:nvPr>
            <p:ph type="title"/>
          </p:nvPr>
        </p:nvSpPr>
        <p:spPr/>
        <p:txBody>
          <a:bodyPr/>
          <a:lstStyle/>
          <a:p>
            <a:r>
              <a:rPr lang="en-US" dirty="0"/>
              <a:t>Planning and Forecasting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600" b="1" dirty="0">
                <a:latin typeface="Times"/>
                <a:cs typeface="Times"/>
              </a:rPr>
              <a:t>To the Apple Board of Directors and the Apple Community:</a:t>
            </a:r>
          </a:p>
          <a:p>
            <a:pPr>
              <a:buNone/>
            </a:pPr>
            <a:r>
              <a:rPr lang="en-US" sz="1800" dirty="0">
                <a:latin typeface="Times"/>
                <a:cs typeface="Times"/>
              </a:rPr>
              <a:t>  “I have always said if there ever came a day when I could no longer meet my</a:t>
            </a:r>
          </a:p>
          <a:p>
            <a:pPr>
              <a:buNone/>
            </a:pPr>
            <a:r>
              <a:rPr lang="en-US" sz="1800" dirty="0">
                <a:latin typeface="Times"/>
                <a:cs typeface="Times"/>
              </a:rPr>
              <a:t>     duties and expectations as Apple’s CEO, I would be the first to let you know.</a:t>
            </a:r>
          </a:p>
          <a:p>
            <a:pPr>
              <a:buNone/>
            </a:pPr>
            <a:r>
              <a:rPr lang="en-US" sz="1800" dirty="0">
                <a:latin typeface="Times"/>
                <a:cs typeface="Times"/>
              </a:rPr>
              <a:t>     Unfortunately, that day has come. I hereby resign as CEO of Apple. I would like to</a:t>
            </a:r>
          </a:p>
          <a:p>
            <a:pPr>
              <a:buNone/>
            </a:pPr>
            <a:r>
              <a:rPr lang="en-US" sz="1800" dirty="0">
                <a:latin typeface="Times"/>
                <a:cs typeface="Times"/>
              </a:rPr>
              <a:t>     serve, if the Board sees fit, as Chairman of the Board, director and Apple</a:t>
            </a:r>
          </a:p>
          <a:p>
            <a:pPr>
              <a:buNone/>
            </a:pPr>
            <a:r>
              <a:rPr lang="en-US" sz="1800" dirty="0">
                <a:latin typeface="Times"/>
                <a:cs typeface="Times"/>
              </a:rPr>
              <a:t>     employee. As far as my successor goes, I strongly recommend that we execute our</a:t>
            </a:r>
          </a:p>
          <a:p>
            <a:pPr>
              <a:buNone/>
            </a:pPr>
            <a:r>
              <a:rPr lang="en-US" sz="1800" dirty="0">
                <a:latin typeface="Times"/>
                <a:cs typeface="Times"/>
              </a:rPr>
              <a:t>      succession plan and name Tim Cook as CEO of Apple. I believe Apple’s brightest</a:t>
            </a:r>
          </a:p>
          <a:p>
            <a:pPr>
              <a:buNone/>
            </a:pPr>
            <a:r>
              <a:rPr lang="en-US" sz="1800" dirty="0">
                <a:latin typeface="Times"/>
                <a:cs typeface="Times"/>
              </a:rPr>
              <a:t>      and most innovative days are ahead of it. And I look forward to watching and</a:t>
            </a:r>
          </a:p>
          <a:p>
            <a:pPr>
              <a:buNone/>
            </a:pPr>
            <a:r>
              <a:rPr lang="en-US" sz="1800" dirty="0">
                <a:latin typeface="Times"/>
                <a:cs typeface="Times"/>
              </a:rPr>
              <a:t>      contributing to its success in a new role. I have made some of the best friends of</a:t>
            </a:r>
          </a:p>
          <a:p>
            <a:pPr>
              <a:buNone/>
            </a:pPr>
            <a:r>
              <a:rPr lang="en-US" sz="1800" dirty="0">
                <a:latin typeface="Times"/>
                <a:cs typeface="Times"/>
              </a:rPr>
              <a:t>      my life at Apple, and I thank you all for the many years of being able to work</a:t>
            </a:r>
          </a:p>
          <a:p>
            <a:pPr>
              <a:buNone/>
            </a:pPr>
            <a:r>
              <a:rPr lang="en-US" sz="1800" dirty="0">
                <a:latin typeface="Times"/>
                <a:cs typeface="Times"/>
              </a:rPr>
              <a:t>      alongside you.”  Steve</a:t>
            </a:r>
          </a:p>
        </p:txBody>
      </p:sp>
      <p:sp>
        <p:nvSpPr>
          <p:cNvPr id="3" name="Title 2"/>
          <p:cNvSpPr>
            <a:spLocks noGrp="1"/>
          </p:cNvSpPr>
          <p:nvPr>
            <p:ph type="title"/>
          </p:nvPr>
        </p:nvSpPr>
        <p:spPr/>
        <p:txBody>
          <a:bodyPr>
            <a:normAutofit fontScale="90000"/>
          </a:bodyPr>
          <a:lstStyle/>
          <a:p>
            <a:r>
              <a:rPr lang="en-US" dirty="0"/>
              <a:t>Succession planning of Apple (cont.)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hm_jobs-cook.jpg"/>
          <p:cNvPicPr>
            <a:picLocks noGrp="1" noChangeAspect="1"/>
          </p:cNvPicPr>
          <p:nvPr>
            <p:ph idx="1"/>
          </p:nvPr>
        </p:nvPicPr>
        <p:blipFill>
          <a:blip r:embed="rId2"/>
          <a:srcRect l="-44008" r="-44008"/>
          <a:stretch>
            <a:fillRect/>
          </a:stretch>
        </p:blipFill>
        <p:spPr>
          <a:xfrm>
            <a:off x="-612745" y="1417638"/>
            <a:ext cx="9299545" cy="5186362"/>
          </a:xfrm>
        </p:spPr>
      </p:pic>
      <p:sp>
        <p:nvSpPr>
          <p:cNvPr id="3" name="Title 2"/>
          <p:cNvSpPr>
            <a:spLocks noGrp="1"/>
          </p:cNvSpPr>
          <p:nvPr>
            <p:ph type="title"/>
          </p:nvPr>
        </p:nvSpPr>
        <p:spPr/>
        <p:txBody>
          <a:bodyPr>
            <a:normAutofit fontScale="90000"/>
          </a:bodyPr>
          <a:lstStyle/>
          <a:p>
            <a:r>
              <a:rPr lang="en-US" dirty="0"/>
              <a:t>Succession planning of Apple (cont.)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Recruitment via internet </a:t>
            </a:r>
          </a:p>
          <a:p>
            <a:pPr>
              <a:buNone/>
            </a:pPr>
            <a:endParaRPr lang="en-US" dirty="0"/>
          </a:p>
          <a:p>
            <a:r>
              <a:rPr lang="en-US" dirty="0"/>
              <a:t>Today, most of the people go online to look for jobs </a:t>
            </a:r>
          </a:p>
          <a:p>
            <a:pPr>
              <a:buNone/>
            </a:pPr>
            <a:endParaRPr lang="en-US" dirty="0"/>
          </a:p>
          <a:p>
            <a:r>
              <a:rPr lang="en-US" dirty="0"/>
              <a:t>Internet is lot more feasible for some companies </a:t>
            </a:r>
          </a:p>
        </p:txBody>
      </p:sp>
      <p:sp>
        <p:nvSpPr>
          <p:cNvPr id="3" name="Title 2"/>
          <p:cNvSpPr>
            <a:spLocks noGrp="1"/>
          </p:cNvSpPr>
          <p:nvPr>
            <p:ph type="title"/>
          </p:nvPr>
        </p:nvSpPr>
        <p:spPr/>
        <p:txBody>
          <a:bodyPr/>
          <a:lstStyle/>
          <a:p>
            <a:r>
              <a:rPr lang="en-US" dirty="0"/>
              <a:t>External Sources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p>
        </p:txBody>
      </p:sp>
      <p:sp>
        <p:nvSpPr>
          <p:cNvPr id="3" name="Title 2"/>
          <p:cNvSpPr>
            <a:spLocks noGrp="1"/>
          </p:cNvSpPr>
          <p:nvPr>
            <p:ph type="title"/>
          </p:nvPr>
        </p:nvSpPr>
        <p:spPr/>
        <p:txBody>
          <a:bodyPr>
            <a:normAutofit fontScale="90000"/>
          </a:bodyPr>
          <a:lstStyle/>
          <a:p>
            <a:r>
              <a:rPr lang="en-US" dirty="0"/>
              <a:t>Internet based recruitment (professional network) </a:t>
            </a:r>
          </a:p>
        </p:txBody>
      </p:sp>
      <p:pic>
        <p:nvPicPr>
          <p:cNvPr id="4" name="Picture 3" descr="Screen Shot 2015-06-05 at 2.17.41 pm.png"/>
          <p:cNvPicPr>
            <a:picLocks noChangeAspect="1"/>
          </p:cNvPicPr>
          <p:nvPr/>
        </p:nvPicPr>
        <p:blipFill>
          <a:blip r:embed="rId2"/>
          <a:stretch>
            <a:fillRect/>
          </a:stretch>
        </p:blipFill>
        <p:spPr>
          <a:xfrm>
            <a:off x="457200" y="1727200"/>
            <a:ext cx="8107680" cy="47577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rgen-Sundberg-LinkedIn-Profile.png"/>
          <p:cNvPicPr>
            <a:picLocks noGrp="1" noChangeAspect="1"/>
          </p:cNvPicPr>
          <p:nvPr>
            <p:ph idx="1"/>
          </p:nvPr>
        </p:nvPicPr>
        <p:blipFill>
          <a:blip r:embed="rId2"/>
          <a:srcRect l="-6682" r="-6682"/>
          <a:stretch>
            <a:fillRect/>
          </a:stretch>
        </p:blipFill>
        <p:spPr/>
      </p:pic>
      <p:sp>
        <p:nvSpPr>
          <p:cNvPr id="3" name="Title 2"/>
          <p:cNvSpPr>
            <a:spLocks noGrp="1"/>
          </p:cNvSpPr>
          <p:nvPr>
            <p:ph type="title"/>
          </p:nvPr>
        </p:nvSpPr>
        <p:spPr/>
        <p:txBody>
          <a:bodyPr/>
          <a:lstStyle/>
          <a:p>
            <a:r>
              <a:rPr lang="en-US" dirty="0"/>
              <a:t>Linked 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Internet based recruitment (website) </a:t>
            </a:r>
          </a:p>
        </p:txBody>
      </p:sp>
      <p:pic>
        <p:nvPicPr>
          <p:cNvPr id="6" name="Content Placeholder 5" descr="Screen Shot 2015-06-05 at 2.32.51 pm.png"/>
          <p:cNvPicPr>
            <a:picLocks noGrp="1" noChangeAspect="1"/>
          </p:cNvPicPr>
          <p:nvPr>
            <p:ph idx="1"/>
          </p:nvPr>
        </p:nvPicPr>
        <p:blipFill>
          <a:blip r:embed="rId2"/>
          <a:srcRect l="-6822" r="-6822"/>
          <a:stretch>
            <a:fillRect/>
          </a:stretch>
        </p:blipFill>
        <p:spPr>
          <a:xfrm>
            <a:off x="0" y="1163085"/>
            <a:ext cx="9817986" cy="546631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6-05 at 2.35.41 pm.png"/>
          <p:cNvPicPr>
            <a:picLocks noGrp="1" noChangeAspect="1"/>
          </p:cNvPicPr>
          <p:nvPr>
            <p:ph idx="1"/>
          </p:nvPr>
        </p:nvPicPr>
        <p:blipFill>
          <a:blip r:embed="rId2"/>
          <a:srcRect l="-6822" r="-6822"/>
          <a:stretch>
            <a:fillRect/>
          </a:stretch>
        </p:blipFill>
        <p:spPr>
          <a:xfrm>
            <a:off x="266700" y="1193800"/>
            <a:ext cx="9038926" cy="4813491"/>
          </a:xfrm>
        </p:spPr>
      </p:pic>
      <p:sp>
        <p:nvSpPr>
          <p:cNvPr id="3" name="Title 2"/>
          <p:cNvSpPr>
            <a:spLocks noGrp="1"/>
          </p:cNvSpPr>
          <p:nvPr>
            <p:ph type="title"/>
          </p:nvPr>
        </p:nvSpPr>
        <p:spPr/>
        <p:txBody>
          <a:bodyPr/>
          <a:lstStyle/>
          <a:p>
            <a:r>
              <a:rPr lang="en-US" dirty="0"/>
              <a:t>Posting ad on job sites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6-05 at 2.38.33 pm.png"/>
          <p:cNvPicPr>
            <a:picLocks noGrp="1" noChangeAspect="1"/>
          </p:cNvPicPr>
          <p:nvPr>
            <p:ph idx="1"/>
          </p:nvPr>
        </p:nvPicPr>
        <p:blipFill>
          <a:blip r:embed="rId2"/>
          <a:srcRect l="-6822" r="-6822"/>
          <a:stretch>
            <a:fillRect/>
          </a:stretch>
        </p:blipFill>
        <p:spPr>
          <a:xfrm>
            <a:off x="457200" y="1481328"/>
            <a:ext cx="8229600" cy="5376672"/>
          </a:xfrm>
        </p:spPr>
      </p:pic>
      <p:sp>
        <p:nvSpPr>
          <p:cNvPr id="3" name="Title 2"/>
          <p:cNvSpPr>
            <a:spLocks noGrp="1"/>
          </p:cNvSpPr>
          <p:nvPr>
            <p:ph type="title"/>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Pros-</a:t>
            </a:r>
          </a:p>
          <a:p>
            <a:pPr>
              <a:buFontTx/>
              <a:buChar char="-"/>
            </a:pPr>
            <a:r>
              <a:rPr lang="en-US" sz="2000" dirty="0"/>
              <a:t>Cost effective </a:t>
            </a:r>
          </a:p>
          <a:p>
            <a:pPr>
              <a:buFontTx/>
              <a:buChar char="-"/>
            </a:pPr>
            <a:r>
              <a:rPr lang="en-US" sz="2000" dirty="0"/>
              <a:t>Brand promotion</a:t>
            </a:r>
          </a:p>
          <a:p>
            <a:pPr>
              <a:buFontTx/>
              <a:buChar char="-"/>
            </a:pPr>
            <a:r>
              <a:rPr lang="en-US" sz="2000" dirty="0"/>
              <a:t>Generates responses quickly </a:t>
            </a:r>
          </a:p>
          <a:p>
            <a:pPr>
              <a:buFontTx/>
              <a:buChar char="-"/>
            </a:pPr>
            <a:endParaRPr lang="en-US" dirty="0"/>
          </a:p>
          <a:p>
            <a:r>
              <a:rPr lang="en-US" dirty="0"/>
              <a:t>Cons-</a:t>
            </a:r>
          </a:p>
          <a:p>
            <a:pPr>
              <a:buFontTx/>
              <a:buChar char="-"/>
            </a:pPr>
            <a:r>
              <a:rPr lang="en-US" sz="2000" dirty="0"/>
              <a:t>Older candidates might be missed out</a:t>
            </a:r>
          </a:p>
          <a:p>
            <a:pPr>
              <a:buFontTx/>
              <a:buChar char="-"/>
            </a:pPr>
            <a:r>
              <a:rPr lang="en-US" sz="2000" dirty="0"/>
              <a:t>Internet overload </a:t>
            </a:r>
          </a:p>
          <a:p>
            <a:pPr>
              <a:buFontTx/>
              <a:buChar char="-"/>
            </a:pPr>
            <a:r>
              <a:rPr lang="en-US" sz="2000" dirty="0"/>
              <a:t>Thousands of CVs</a:t>
            </a:r>
          </a:p>
          <a:p>
            <a:pPr>
              <a:buFontTx/>
              <a:buChar char="-"/>
            </a:pPr>
            <a:endParaRPr lang="en-US" dirty="0"/>
          </a:p>
          <a:p>
            <a:pPr>
              <a:buFontTx/>
              <a:buChar char="-"/>
            </a:pPr>
            <a:endParaRPr lang="en-US" dirty="0"/>
          </a:p>
        </p:txBody>
      </p:sp>
      <p:sp>
        <p:nvSpPr>
          <p:cNvPr id="3" name="Title 2"/>
          <p:cNvSpPr>
            <a:spLocks noGrp="1"/>
          </p:cNvSpPr>
          <p:nvPr>
            <p:ph type="title"/>
          </p:nvPr>
        </p:nvSpPr>
        <p:spPr/>
        <p:txBody>
          <a:bodyPr>
            <a:normAutofit fontScale="90000"/>
          </a:bodyPr>
          <a:lstStyle/>
          <a:p>
            <a:r>
              <a:rPr lang="en-US" dirty="0"/>
              <a:t>Pros and cons of internet recruitment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Pint ads on local newspaper (suitable for blue-collar jobs)</a:t>
            </a:r>
          </a:p>
          <a:p>
            <a:pPr>
              <a:buNone/>
            </a:pPr>
            <a:endParaRPr lang="en-US" sz="2400" dirty="0"/>
          </a:p>
          <a:p>
            <a:r>
              <a:rPr lang="en-US" sz="2400" dirty="0"/>
              <a:t>Print ads on professional journals (suitable for specialized employees or white-collar jobs)</a:t>
            </a:r>
          </a:p>
          <a:p>
            <a:endParaRPr lang="en-US" dirty="0"/>
          </a:p>
        </p:txBody>
      </p:sp>
      <p:sp>
        <p:nvSpPr>
          <p:cNvPr id="3" name="Title 2"/>
          <p:cNvSpPr>
            <a:spLocks noGrp="1"/>
          </p:cNvSpPr>
          <p:nvPr>
            <p:ph type="title"/>
          </p:nvPr>
        </p:nvSpPr>
        <p:spPr/>
        <p:txBody>
          <a:bodyPr>
            <a:normAutofit/>
          </a:bodyPr>
          <a:lstStyle/>
          <a:p>
            <a:r>
              <a:rPr lang="en-US" sz="2800" dirty="0"/>
              <a:t>External sources: traditional advertisements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Personnel planning aims to forecast:</a:t>
            </a:r>
          </a:p>
          <a:p>
            <a:pPr>
              <a:buNone/>
            </a:pPr>
            <a:endParaRPr lang="en-US" dirty="0"/>
          </a:p>
          <a:p>
            <a:pPr>
              <a:buFontTx/>
              <a:buChar char="-"/>
            </a:pPr>
            <a:r>
              <a:rPr lang="en-US" dirty="0"/>
              <a:t>HR needs or HR demand</a:t>
            </a:r>
          </a:p>
          <a:p>
            <a:pPr>
              <a:buNone/>
            </a:pPr>
            <a:r>
              <a:rPr lang="en-US" dirty="0"/>
              <a:t>        and</a:t>
            </a:r>
          </a:p>
          <a:p>
            <a:pPr>
              <a:buFontTx/>
              <a:buChar char="-"/>
            </a:pPr>
            <a:r>
              <a:rPr lang="en-US" dirty="0"/>
              <a:t>Supply of internal candidates </a:t>
            </a:r>
          </a:p>
          <a:p>
            <a:pPr>
              <a:buFontTx/>
              <a:buChar char="-"/>
            </a:pPr>
            <a:r>
              <a:rPr lang="en-US" dirty="0"/>
              <a:t>Supply of external candidates </a:t>
            </a:r>
          </a:p>
          <a:p>
            <a:endParaRPr lang="en-US" dirty="0"/>
          </a:p>
        </p:txBody>
      </p:sp>
      <p:sp>
        <p:nvSpPr>
          <p:cNvPr id="3" name="Title 2"/>
          <p:cNvSpPr>
            <a:spLocks noGrp="1"/>
          </p:cNvSpPr>
          <p:nvPr>
            <p:ph type="title"/>
          </p:nvPr>
        </p:nvSpPr>
        <p:spPr/>
        <p:txBody>
          <a:bodyPr/>
          <a:lstStyle/>
          <a:p>
            <a:r>
              <a:rPr lang="en-US" dirty="0"/>
              <a:t>Aims of HR planning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7529"/>
            <a:ext cx="8229600" cy="1553972"/>
          </a:xfrm>
        </p:spPr>
        <p:txBody>
          <a:bodyPr/>
          <a:lstStyle/>
          <a:p>
            <a:r>
              <a:rPr lang="en-US" dirty="0"/>
              <a:t>Public agencies </a:t>
            </a:r>
          </a:p>
          <a:p>
            <a:pPr>
              <a:buFontTx/>
              <a:buChar char="-"/>
            </a:pPr>
            <a:r>
              <a:rPr lang="en-US" sz="2000" dirty="0"/>
              <a:t>Most of the states have public, state-run employment service agency (e.g. job centre plus in the UK)</a:t>
            </a:r>
          </a:p>
          <a:p>
            <a:pPr>
              <a:buFontTx/>
              <a:buChar char="-"/>
            </a:pPr>
            <a:r>
              <a:rPr lang="en-US" sz="2000" dirty="0"/>
              <a:t>They don’t charge for the service they provide </a:t>
            </a:r>
          </a:p>
          <a:p>
            <a:pPr>
              <a:buNone/>
            </a:pPr>
            <a:endParaRPr lang="en-US" sz="2000" dirty="0"/>
          </a:p>
          <a:p>
            <a:pPr>
              <a:buNone/>
            </a:pPr>
            <a:endParaRPr lang="en-US" sz="2000" dirty="0"/>
          </a:p>
          <a:p>
            <a:endParaRPr lang="en-US" dirty="0"/>
          </a:p>
        </p:txBody>
      </p:sp>
      <p:sp>
        <p:nvSpPr>
          <p:cNvPr id="3" name="Title 2"/>
          <p:cNvSpPr>
            <a:spLocks noGrp="1"/>
          </p:cNvSpPr>
          <p:nvPr>
            <p:ph type="title"/>
          </p:nvPr>
        </p:nvSpPr>
        <p:spPr/>
        <p:txBody>
          <a:bodyPr>
            <a:normAutofit fontScale="90000"/>
          </a:bodyPr>
          <a:lstStyle/>
          <a:p>
            <a:r>
              <a:rPr lang="en-US" dirty="0"/>
              <a:t>External sources: employment agencies </a:t>
            </a:r>
          </a:p>
        </p:txBody>
      </p:sp>
      <p:pic>
        <p:nvPicPr>
          <p:cNvPr id="4" name="Picture 3" descr="jobcentre-plus.jpg"/>
          <p:cNvPicPr>
            <a:picLocks noChangeAspect="1"/>
          </p:cNvPicPr>
          <p:nvPr/>
        </p:nvPicPr>
        <p:blipFill>
          <a:blip r:embed="rId2"/>
          <a:stretch>
            <a:fillRect/>
          </a:stretch>
        </p:blipFill>
        <p:spPr>
          <a:xfrm>
            <a:off x="723900" y="3289300"/>
            <a:ext cx="7962900" cy="316230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9900"/>
            <a:ext cx="8229600" cy="4267391"/>
          </a:xfrm>
        </p:spPr>
        <p:txBody>
          <a:bodyPr/>
          <a:lstStyle/>
          <a:p>
            <a:r>
              <a:rPr lang="en-US" dirty="0"/>
              <a:t> Private agencies</a:t>
            </a:r>
          </a:p>
          <a:p>
            <a:pPr>
              <a:buFontTx/>
              <a:buChar char="-"/>
            </a:pPr>
            <a:r>
              <a:rPr lang="en-US" sz="2000" dirty="0"/>
              <a:t>Private agencies are important sources of clerical, white-collar, and managerial personnel</a:t>
            </a:r>
          </a:p>
          <a:p>
            <a:pPr>
              <a:buFontTx/>
              <a:buChar char="-"/>
            </a:pPr>
            <a:r>
              <a:rPr lang="en-US" sz="2000" dirty="0"/>
              <a:t>They charge fees </a:t>
            </a:r>
          </a:p>
          <a:p>
            <a:pPr>
              <a:buFontTx/>
              <a:buChar char="-"/>
            </a:pPr>
            <a:r>
              <a:rPr lang="en-US" sz="2000" dirty="0"/>
              <a:t>Suitable for the firms that do not have HR department </a:t>
            </a:r>
          </a:p>
        </p:txBody>
      </p:sp>
      <p:sp>
        <p:nvSpPr>
          <p:cNvPr id="3" name="Title 2"/>
          <p:cNvSpPr>
            <a:spLocks noGrp="1"/>
          </p:cNvSpPr>
          <p:nvPr>
            <p:ph type="title"/>
          </p:nvPr>
        </p:nvSpPr>
        <p:spPr/>
        <p:txBody>
          <a:bodyPr>
            <a:normAutofit fontScale="90000"/>
          </a:bodyPr>
          <a:lstStyle/>
          <a:p>
            <a:r>
              <a:rPr lang="en-US" dirty="0"/>
              <a:t>External sources: employment agencies (cont.)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Executive Agencies </a:t>
            </a:r>
          </a:p>
          <a:p>
            <a:pPr>
              <a:buNone/>
            </a:pPr>
            <a:endParaRPr lang="en-US" dirty="0"/>
          </a:p>
          <a:p>
            <a:pPr>
              <a:buFontTx/>
              <a:buChar char="-"/>
            </a:pPr>
            <a:r>
              <a:rPr lang="en-US" sz="2000" dirty="0"/>
              <a:t>They are special employment agencies retained by employers to seek-out top management talent for their clients </a:t>
            </a:r>
          </a:p>
          <a:p>
            <a:pPr>
              <a:buFontTx/>
              <a:buChar char="-"/>
            </a:pPr>
            <a:endParaRPr lang="en-US" sz="2000" dirty="0"/>
          </a:p>
          <a:p>
            <a:r>
              <a:rPr lang="en-US" sz="2000" dirty="0"/>
              <a:t>The employers always pay the fee</a:t>
            </a:r>
          </a:p>
          <a:p>
            <a:endParaRPr lang="en-US" sz="2000" dirty="0"/>
          </a:p>
          <a:p>
            <a:r>
              <a:rPr lang="en-US" sz="2400" dirty="0"/>
              <a:t>Temp Agencies </a:t>
            </a:r>
          </a:p>
          <a:p>
            <a:pPr>
              <a:buNone/>
            </a:pPr>
            <a:endParaRPr lang="en-US" sz="2000" dirty="0"/>
          </a:p>
          <a:p>
            <a:pPr>
              <a:buFontTx/>
              <a:buChar char="-"/>
            </a:pPr>
            <a:r>
              <a:rPr lang="en-US" sz="2000" dirty="0"/>
              <a:t>Employers increasingly supplement their permanent workforce by hiring temporary workers</a:t>
            </a:r>
          </a:p>
          <a:p>
            <a:pPr>
              <a:buFontTx/>
              <a:buChar char="-"/>
            </a:pPr>
            <a:endParaRPr lang="en-US" sz="2000" dirty="0"/>
          </a:p>
          <a:p>
            <a:pPr>
              <a:buFontTx/>
              <a:buChar char="-"/>
            </a:pPr>
            <a:r>
              <a:rPr lang="en-US" sz="2000" dirty="0"/>
              <a:t>Temp agencies involve hiring the temporary workers for the organization </a:t>
            </a:r>
          </a:p>
          <a:p>
            <a:pPr>
              <a:buNone/>
            </a:pPr>
            <a:endParaRPr lang="en-US" sz="2000" dirty="0"/>
          </a:p>
        </p:txBody>
      </p:sp>
      <p:sp>
        <p:nvSpPr>
          <p:cNvPr id="3" name="Title 2"/>
          <p:cNvSpPr>
            <a:spLocks noGrp="1"/>
          </p:cNvSpPr>
          <p:nvPr>
            <p:ph type="title"/>
          </p:nvPr>
        </p:nvSpPr>
        <p:spPr/>
        <p:txBody>
          <a:bodyPr>
            <a:normAutofit fontScale="90000"/>
          </a:bodyPr>
          <a:lstStyle/>
          <a:p>
            <a:r>
              <a:rPr lang="en-US" dirty="0"/>
              <a:t>External sources: employment agencies (cont.)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College recruiting- </a:t>
            </a:r>
            <a:r>
              <a:rPr lang="en-US" sz="2400" dirty="0"/>
              <a:t>It involves visiting the college campus to prescreen applicants and creating an applicant pool from the gradates </a:t>
            </a:r>
          </a:p>
          <a:p>
            <a:endParaRPr lang="en-US" sz="2400" dirty="0"/>
          </a:p>
          <a:p>
            <a:r>
              <a:rPr lang="en-US" sz="2400" b="1" dirty="0"/>
              <a:t>Referrals- </a:t>
            </a:r>
            <a:r>
              <a:rPr lang="en-US" sz="2400" dirty="0"/>
              <a:t>The firms posts announcement of openings and requests for referrals. You can refer your friends and bring them in</a:t>
            </a:r>
          </a:p>
          <a:p>
            <a:endParaRPr lang="en-US" sz="2400" dirty="0"/>
          </a:p>
          <a:p>
            <a:r>
              <a:rPr lang="en-US" sz="2400" b="1" dirty="0"/>
              <a:t>Walk-ins- </a:t>
            </a:r>
            <a:r>
              <a:rPr lang="en-US" sz="2400" dirty="0"/>
              <a:t>applies to hourly workers. You get direct applications at your office</a:t>
            </a:r>
          </a:p>
          <a:p>
            <a:endParaRPr lang="en-US" sz="2400" dirty="0"/>
          </a:p>
        </p:txBody>
      </p:sp>
      <p:sp>
        <p:nvSpPr>
          <p:cNvPr id="3" name="Title 2"/>
          <p:cNvSpPr>
            <a:spLocks noGrp="1"/>
          </p:cNvSpPr>
          <p:nvPr>
            <p:ph type="title"/>
          </p:nvPr>
        </p:nvSpPr>
        <p:spPr/>
        <p:txBody>
          <a:bodyPr>
            <a:normAutofit/>
          </a:bodyPr>
          <a:lstStyle/>
          <a:p>
            <a:r>
              <a:rPr lang="en-US" dirty="0"/>
              <a:t>External sources: other sources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 “You can have the best strategy and the best building in the world, but if you don’t have the hearts and minds of the people who work with you, none of it comes to life.”– Renee West.</a:t>
            </a:r>
          </a:p>
          <a:p>
            <a:pPr>
              <a:buNone/>
            </a:pPr>
            <a:endParaRPr lang="en-US" dirty="0"/>
          </a:p>
          <a:p>
            <a:pPr>
              <a:buNone/>
            </a:pPr>
            <a:r>
              <a:rPr lang="en-US"/>
              <a:t>“Do not hire a man who does your work for money, but him who does it for the love of it.”– Henry David Thoreau</a:t>
            </a: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many people do you need to achieve your strategic goals? </a:t>
            </a:r>
          </a:p>
          <a:p>
            <a:pPr>
              <a:buNone/>
            </a:pPr>
            <a:endParaRPr lang="en-US" dirty="0"/>
          </a:p>
          <a:p>
            <a:r>
              <a:rPr lang="en-US" dirty="0"/>
              <a:t> You can employ the following tools to sort this out</a:t>
            </a:r>
          </a:p>
          <a:p>
            <a:pPr>
              <a:buFontTx/>
              <a:buChar char="-"/>
            </a:pPr>
            <a:r>
              <a:rPr lang="en-US" dirty="0"/>
              <a:t>Trend Analysis </a:t>
            </a:r>
          </a:p>
          <a:p>
            <a:pPr>
              <a:buFontTx/>
              <a:buChar char="-"/>
            </a:pPr>
            <a:r>
              <a:rPr lang="en-US" dirty="0"/>
              <a:t>Ratio Analysis </a:t>
            </a:r>
          </a:p>
          <a:p>
            <a:pPr>
              <a:buFontTx/>
              <a:buChar char="-"/>
            </a:pPr>
            <a:r>
              <a:rPr lang="en-US" dirty="0"/>
              <a:t>The Scatter Plot</a:t>
            </a:r>
          </a:p>
        </p:txBody>
      </p:sp>
      <p:sp>
        <p:nvSpPr>
          <p:cNvPr id="3" name="Title 2"/>
          <p:cNvSpPr>
            <a:spLocks noGrp="1"/>
          </p:cNvSpPr>
          <p:nvPr>
            <p:ph type="title"/>
          </p:nvPr>
        </p:nvSpPr>
        <p:spPr/>
        <p:txBody>
          <a:bodyPr/>
          <a:lstStyle/>
          <a:p>
            <a:r>
              <a:rPr lang="en-US" dirty="0"/>
              <a:t>Forecast HR Needs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Trend analysis involves investigating the variation of firm’s employment levels over the last few years</a:t>
            </a:r>
          </a:p>
          <a:p>
            <a:pPr>
              <a:buNone/>
            </a:pPr>
            <a:r>
              <a:rPr lang="en-US" sz="2400" dirty="0"/>
              <a:t> </a:t>
            </a:r>
          </a:p>
          <a:p>
            <a:r>
              <a:rPr lang="en-US" sz="2400" dirty="0"/>
              <a:t>You might compute the number of employees at the end of each of the past 5 years </a:t>
            </a:r>
          </a:p>
          <a:p>
            <a:endParaRPr lang="en-US" sz="2400" dirty="0"/>
          </a:p>
          <a:p>
            <a:r>
              <a:rPr lang="en-US" sz="2400" dirty="0"/>
              <a:t>Alternatively, you can study the variation of individual departments</a:t>
            </a:r>
          </a:p>
          <a:p>
            <a:pPr>
              <a:buNone/>
            </a:pPr>
            <a:endParaRPr lang="en-US" sz="2400" dirty="0"/>
          </a:p>
          <a:p>
            <a:r>
              <a:rPr lang="en-US" sz="2400" dirty="0"/>
              <a:t>The aim is to identify the trends that might keep going </a:t>
            </a:r>
          </a:p>
        </p:txBody>
      </p:sp>
      <p:sp>
        <p:nvSpPr>
          <p:cNvPr id="3" name="Title 2"/>
          <p:cNvSpPr>
            <a:spLocks noGrp="1"/>
          </p:cNvSpPr>
          <p:nvPr>
            <p:ph type="title"/>
          </p:nvPr>
        </p:nvSpPr>
        <p:spPr/>
        <p:txBody>
          <a:bodyPr/>
          <a:lstStyle/>
          <a:p>
            <a:r>
              <a:rPr lang="en-US" dirty="0"/>
              <a:t>Trend Analysis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Ratio analysis involves making forecasts based on the historical ratio between causal factors </a:t>
            </a:r>
          </a:p>
          <a:p>
            <a:endParaRPr lang="en-US" sz="2400" dirty="0"/>
          </a:p>
          <a:p>
            <a:r>
              <a:rPr lang="en-US" sz="2400" dirty="0"/>
              <a:t>Causal factors might include production levels and number of employees </a:t>
            </a:r>
          </a:p>
          <a:p>
            <a:pPr>
              <a:buNone/>
            </a:pPr>
            <a:endParaRPr lang="en-US" sz="2400" dirty="0"/>
          </a:p>
          <a:p>
            <a:r>
              <a:rPr lang="en-US" sz="2400" dirty="0"/>
              <a:t>For example, one person produces 10,000 units per year. You would need 4 new sales people next year if you want to produce extra 40,000 units next year</a:t>
            </a:r>
          </a:p>
          <a:p>
            <a:endParaRPr lang="en-US" dirty="0"/>
          </a:p>
        </p:txBody>
      </p:sp>
      <p:sp>
        <p:nvSpPr>
          <p:cNvPr id="3" name="Title 2"/>
          <p:cNvSpPr>
            <a:spLocks noGrp="1"/>
          </p:cNvSpPr>
          <p:nvPr>
            <p:ph type="title"/>
          </p:nvPr>
        </p:nvSpPr>
        <p:spPr/>
        <p:txBody>
          <a:bodyPr/>
          <a:lstStyle/>
          <a:p>
            <a:r>
              <a:rPr lang="en-US" dirty="0"/>
              <a:t>Ratio Analysis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Causal factors could be sales volume and number of employees required </a:t>
            </a:r>
          </a:p>
          <a:p>
            <a:pPr>
              <a:buNone/>
            </a:pPr>
            <a:endParaRPr lang="en-US" dirty="0"/>
          </a:p>
          <a:p>
            <a:r>
              <a:rPr lang="en-US" dirty="0"/>
              <a:t>one person can sell $15,000 per year. You would need 5 salespersons next year if you want to sell $75,000 next year</a:t>
            </a:r>
          </a:p>
          <a:p>
            <a:endParaRPr lang="en-US" dirty="0"/>
          </a:p>
        </p:txBody>
      </p:sp>
      <p:sp>
        <p:nvSpPr>
          <p:cNvPr id="3" name="Title 2"/>
          <p:cNvSpPr>
            <a:spLocks noGrp="1"/>
          </p:cNvSpPr>
          <p:nvPr>
            <p:ph type="title"/>
          </p:nvPr>
        </p:nvSpPr>
        <p:spPr/>
        <p:txBody>
          <a:bodyPr/>
          <a:lstStyle/>
          <a:p>
            <a:r>
              <a:rPr lang="en-US" dirty="0"/>
              <a:t>Ratio Analysis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8288"/>
          </a:xfrm>
        </p:spPr>
        <p:txBody>
          <a:bodyPr/>
          <a:lstStyle/>
          <a:p>
            <a:r>
              <a:rPr lang="en-US" dirty="0"/>
              <a:t>Through graphical representation, a scatter plot demonstrates how two variable such as sales and number of employees are related </a:t>
            </a:r>
          </a:p>
          <a:p>
            <a:endParaRPr lang="en-US" dirty="0"/>
          </a:p>
          <a:p>
            <a:r>
              <a:rPr lang="en-US" dirty="0"/>
              <a:t>Imagine, a 500-bed hospital is aiming to expand to 900 beds over the next few years</a:t>
            </a:r>
          </a:p>
          <a:p>
            <a:endParaRPr lang="en-US" dirty="0"/>
          </a:p>
          <a:p>
            <a:r>
              <a:rPr lang="en-US" dirty="0"/>
              <a:t>How many nurses do you need to support 900 beds? </a:t>
            </a:r>
          </a:p>
          <a:p>
            <a:endParaRPr lang="en-US" dirty="0"/>
          </a:p>
          <a:p>
            <a:pPr>
              <a:buNone/>
            </a:pPr>
            <a:endParaRPr lang="en-US" dirty="0"/>
          </a:p>
          <a:p>
            <a:pPr>
              <a:buNone/>
            </a:pPr>
            <a:endParaRPr lang="en-US" dirty="0"/>
          </a:p>
          <a:p>
            <a:endParaRPr lang="en-US" dirty="0"/>
          </a:p>
          <a:p>
            <a:endParaRPr lang="en-US" dirty="0"/>
          </a:p>
          <a:p>
            <a:endParaRPr lang="en-US" dirty="0"/>
          </a:p>
          <a:p>
            <a:pPr>
              <a:buNone/>
            </a:pPr>
            <a:endParaRPr lang="en-US" dirty="0"/>
          </a:p>
        </p:txBody>
      </p:sp>
      <p:sp>
        <p:nvSpPr>
          <p:cNvPr id="3" name="Title 2"/>
          <p:cNvSpPr>
            <a:spLocks noGrp="1"/>
          </p:cNvSpPr>
          <p:nvPr>
            <p:ph type="title"/>
          </p:nvPr>
        </p:nvSpPr>
        <p:spPr/>
        <p:txBody>
          <a:bodyPr/>
          <a:lstStyle/>
          <a:p>
            <a:r>
              <a:rPr lang="en-US" dirty="0"/>
              <a:t>The Scatter Plot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1166</TotalTime>
  <Words>1503</Words>
  <Application>Microsoft Office PowerPoint</Application>
  <PresentationFormat>On-screen Show (4:3)</PresentationFormat>
  <Paragraphs>238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Lucida Sans Unicode</vt:lpstr>
      <vt:lpstr>Times</vt:lpstr>
      <vt:lpstr>Verdana</vt:lpstr>
      <vt:lpstr>Wingdings 2</vt:lpstr>
      <vt:lpstr>Wingdings 3</vt:lpstr>
      <vt:lpstr>Concourse</vt:lpstr>
      <vt:lpstr>PowerPoint Presentation</vt:lpstr>
      <vt:lpstr>Learning Outcomes </vt:lpstr>
      <vt:lpstr>Planning and Forecasting </vt:lpstr>
      <vt:lpstr>Aims of HR planning </vt:lpstr>
      <vt:lpstr>Forecast HR Needs </vt:lpstr>
      <vt:lpstr>Trend Analysis </vt:lpstr>
      <vt:lpstr>Ratio Analysis </vt:lpstr>
      <vt:lpstr>Ratio Analysis </vt:lpstr>
      <vt:lpstr>The Scatter Plot</vt:lpstr>
      <vt:lpstr>The Scatter Plot (Cont.)</vt:lpstr>
      <vt:lpstr>The Scatter Plot (Cont.) </vt:lpstr>
      <vt:lpstr>Group Discussion </vt:lpstr>
      <vt:lpstr>Forecast the supply of the candidates </vt:lpstr>
      <vt:lpstr>Forecast the supply of internal candidates </vt:lpstr>
      <vt:lpstr>Forecast the supply of internal candidates: Personnel replacement chart  </vt:lpstr>
      <vt:lpstr>Forecast the supply of internal candidates: info sources (cont.)</vt:lpstr>
      <vt:lpstr>PowerPoint Presentation</vt:lpstr>
      <vt:lpstr>Forecast the supply of internal candidates: info sources (cont.)</vt:lpstr>
      <vt:lpstr>Forecasting the supply of external candidates </vt:lpstr>
      <vt:lpstr>Group discussion </vt:lpstr>
      <vt:lpstr>Organizing how you recruit </vt:lpstr>
      <vt:lpstr>Centralize or decentralize recruitment?</vt:lpstr>
      <vt:lpstr>Internal Recruitment </vt:lpstr>
      <vt:lpstr>Internal Recruitment  </vt:lpstr>
      <vt:lpstr>Internal Recruitment (cont.)</vt:lpstr>
      <vt:lpstr>Finding internal candidates </vt:lpstr>
      <vt:lpstr>Finding internal candidates (cont.) </vt:lpstr>
      <vt:lpstr>Succession planning of Apple</vt:lpstr>
      <vt:lpstr>Succession planning of Apple (cont.) </vt:lpstr>
      <vt:lpstr>Succession planning of Apple (cont.)</vt:lpstr>
      <vt:lpstr>Succession planning of Apple (cont.)</vt:lpstr>
      <vt:lpstr>External Sources </vt:lpstr>
      <vt:lpstr>Internet based recruitment (professional network) </vt:lpstr>
      <vt:lpstr>Linked in</vt:lpstr>
      <vt:lpstr>Internet based recruitment (website) </vt:lpstr>
      <vt:lpstr>Posting ad on job sites </vt:lpstr>
      <vt:lpstr>PowerPoint Presentation</vt:lpstr>
      <vt:lpstr>Pros and cons of internet recruitment </vt:lpstr>
      <vt:lpstr>External sources: traditional advertisements </vt:lpstr>
      <vt:lpstr>External sources: employment agencies </vt:lpstr>
      <vt:lpstr>External sources: employment agencies (cont.)</vt:lpstr>
      <vt:lpstr>External sources: employment agencies (cont.)</vt:lpstr>
      <vt:lpstr>External sources: other 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 Pontjowardojo</dc:creator>
  <cp:lastModifiedBy>Al Amin Islam</cp:lastModifiedBy>
  <cp:revision>56</cp:revision>
  <dcterms:created xsi:type="dcterms:W3CDTF">2021-03-04T10:19:06Z</dcterms:created>
  <dcterms:modified xsi:type="dcterms:W3CDTF">2023-03-20T16:00:12Z</dcterms:modified>
</cp:coreProperties>
</file>