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2" r:id="rId4"/>
    <p:sldId id="274" r:id="rId5"/>
    <p:sldId id="275" r:id="rId6"/>
    <p:sldId id="276" r:id="rId7"/>
    <p:sldId id="257" r:id="rId8"/>
    <p:sldId id="258" r:id="rId9"/>
    <p:sldId id="259" r:id="rId10"/>
    <p:sldId id="260" r:id="rId11"/>
    <p:sldId id="261" r:id="rId12"/>
    <p:sldId id="263" r:id="rId13"/>
    <p:sldId id="273" r:id="rId14"/>
    <p:sldId id="265" r:id="rId15"/>
    <p:sldId id="266" r:id="rId16"/>
    <p:sldId id="267" r:id="rId17"/>
    <p:sldId id="268" r:id="rId18"/>
    <p:sldId id="269"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F03B8A7-2261-4C75-91FA-977DAB16DAA9}" type="datetimeFigureOut">
              <a:rPr lang="en-US" smtClean="0"/>
              <a:pPr/>
              <a:t>10/8/2023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8EA7EB7-6A4D-43FB-8738-4768A75EEC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F03B8A7-2261-4C75-91FA-977DAB16DAA9}" type="datetimeFigureOut">
              <a:rPr lang="en-US" smtClean="0"/>
              <a:pPr/>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A7EB7-6A4D-43FB-8738-4768A75EEC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F03B8A7-2261-4C75-91FA-977DAB16DAA9}" type="datetimeFigureOut">
              <a:rPr lang="en-US" smtClean="0"/>
              <a:pPr/>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A7EB7-6A4D-43FB-8738-4768A75EEC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F03B8A7-2261-4C75-91FA-977DAB16DAA9}" type="datetimeFigureOut">
              <a:rPr lang="en-US" smtClean="0"/>
              <a:pPr/>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A7EB7-6A4D-43FB-8738-4768A75EEC0C}"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F03B8A7-2261-4C75-91FA-977DAB16DAA9}" type="datetimeFigureOut">
              <a:rPr lang="en-US" smtClean="0"/>
              <a:pPr/>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A7EB7-6A4D-43FB-8738-4768A75EEC0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F03B8A7-2261-4C75-91FA-977DAB16DAA9}" type="datetimeFigureOut">
              <a:rPr lang="en-US" smtClean="0"/>
              <a:pPr/>
              <a:t>10/8/2023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A7EB7-6A4D-43FB-8738-4768A75EEC0C}"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F03B8A7-2261-4C75-91FA-977DAB16DAA9}" type="datetimeFigureOut">
              <a:rPr lang="en-US" smtClean="0"/>
              <a:pPr/>
              <a:t>10/8/2023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EA7EB7-6A4D-43FB-8738-4768A75EEC0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F03B8A7-2261-4C75-91FA-977DAB16DAA9}" type="datetimeFigureOut">
              <a:rPr lang="en-US" smtClean="0"/>
              <a:pPr/>
              <a:t>10/8/2023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EA7EB7-6A4D-43FB-8738-4768A75EEC0C}"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03B8A7-2261-4C75-91FA-977DAB16DAA9}" type="datetimeFigureOut">
              <a:rPr lang="en-US" smtClean="0"/>
              <a:pPr/>
              <a:t>10/8/2023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EA7EB7-6A4D-43FB-8738-4768A75EEC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F03B8A7-2261-4C75-91FA-977DAB16DAA9}" type="datetimeFigureOut">
              <a:rPr lang="en-US" smtClean="0"/>
              <a:pPr/>
              <a:t>10/8/2023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A7EB7-6A4D-43FB-8738-4768A75EEC0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F03B8A7-2261-4C75-91FA-977DAB16DAA9}" type="datetimeFigureOut">
              <a:rPr lang="en-US" smtClean="0"/>
              <a:pPr/>
              <a:t>10/8/2023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8EA7EB7-6A4D-43FB-8738-4768A75EEC0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F03B8A7-2261-4C75-91FA-977DAB16DAA9}" type="datetimeFigureOut">
              <a:rPr lang="en-US" smtClean="0"/>
              <a:pPr/>
              <a:t>10/8/2023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8EA7EB7-6A4D-43FB-8738-4768A75EEC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048001"/>
            <a:ext cx="7772400" cy="990600"/>
          </a:xfrm>
        </p:spPr>
        <p:style>
          <a:lnRef idx="0">
            <a:scrgbClr r="0" g="0" b="0"/>
          </a:lnRef>
          <a:fillRef idx="1002">
            <a:schemeClr val="lt2"/>
          </a:fillRef>
          <a:effectRef idx="0">
            <a:scrgbClr r="0" g="0" b="0"/>
          </a:effectRef>
          <a:fontRef idx="major"/>
        </p:style>
        <p:txBody>
          <a:bodyPr>
            <a:normAutofit fontScale="77500" lnSpcReduction="20000"/>
          </a:bodyPr>
          <a:lstStyle/>
          <a:p>
            <a:pPr algn="ctr"/>
            <a:r>
              <a:rPr lang="en-US" sz="4800" dirty="0">
                <a:solidFill>
                  <a:schemeClr val="accent4">
                    <a:lumMod val="75000"/>
                  </a:schemeClr>
                </a:solidFill>
                <a:latin typeface="Arial" pitchFamily="34" charset="0"/>
                <a:cs typeface="Arial" pitchFamily="34" charset="0"/>
              </a:rPr>
              <a:t>Collective Bargaining</a:t>
            </a:r>
          </a:p>
          <a:p>
            <a:pPr algn="ctr"/>
            <a:r>
              <a:rPr lang="en-US" sz="3600" dirty="0">
                <a:solidFill>
                  <a:schemeClr val="accent4">
                    <a:lumMod val="75000"/>
                  </a:schemeClr>
                </a:solidFill>
                <a:latin typeface="Arial" pitchFamily="34" charset="0"/>
                <a:cs typeface="Arial" pitchFamily="34" charset="0"/>
              </a:rPr>
              <a:t>Md. Al-Amin (</a:t>
            </a:r>
            <a:r>
              <a:rPr lang="en-US" sz="3600" dirty="0" err="1">
                <a:solidFill>
                  <a:schemeClr val="accent4">
                    <a:lumMod val="75000"/>
                  </a:schemeClr>
                </a:solidFill>
                <a:latin typeface="Arial" pitchFamily="34" charset="0"/>
                <a:cs typeface="Arial" pitchFamily="34" charset="0"/>
              </a:rPr>
              <a:t>Mli</a:t>
            </a:r>
            <a:r>
              <a:rPr lang="en-US" sz="3600" dirty="0">
                <a:solidFill>
                  <a:schemeClr val="accent4">
                    <a:lumMod val="75000"/>
                  </a:schemeClr>
                </a:solidFill>
                <a:latin typeface="Arial" pitchFamily="34" charset="0"/>
                <a:cs typeface="Arial" pitchFamily="34" charset="0"/>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267200"/>
          </a:xfrm>
        </p:spPr>
        <p:style>
          <a:lnRef idx="0">
            <a:scrgbClr r="0" g="0" b="0"/>
          </a:lnRef>
          <a:fillRef idx="1003">
            <a:schemeClr val="lt2"/>
          </a:fillRef>
          <a:effectRef idx="0">
            <a:scrgbClr r="0" g="0" b="0"/>
          </a:effectRef>
          <a:fontRef idx="major"/>
        </p:style>
        <p:txBody>
          <a:bodyPr>
            <a:normAutofit/>
          </a:bodyPr>
          <a:lstStyle/>
          <a:p>
            <a:endParaRPr lang="en-US" sz="1600" dirty="0">
              <a:solidFill>
                <a:schemeClr val="accent4">
                  <a:lumMod val="75000"/>
                </a:schemeClr>
              </a:solidFill>
              <a:latin typeface="Times New Roman" pitchFamily="18" charset="0"/>
              <a:cs typeface="Times New Roman" pitchFamily="18" charset="0"/>
            </a:endParaRPr>
          </a:p>
          <a:p>
            <a:r>
              <a:rPr lang="en-US" sz="1600" dirty="0">
                <a:solidFill>
                  <a:schemeClr val="accent4">
                    <a:lumMod val="75000"/>
                  </a:schemeClr>
                </a:solidFill>
                <a:latin typeface="Times New Roman" pitchFamily="18" charset="0"/>
                <a:cs typeface="Times New Roman" pitchFamily="18" charset="0"/>
              </a:rPr>
              <a:t>With regard to the public sector, the practice of </a:t>
            </a:r>
            <a:r>
              <a:rPr lang="en-US" sz="1600" i="1" dirty="0">
                <a:solidFill>
                  <a:schemeClr val="accent4">
                    <a:lumMod val="75000"/>
                  </a:schemeClr>
                </a:solidFill>
                <a:latin typeface="Times New Roman" pitchFamily="18" charset="0"/>
                <a:cs typeface="Times New Roman" pitchFamily="18" charset="0"/>
              </a:rPr>
              <a:t>determining wage rates and other conditions of employment has been by means of government-appointed tripartite wages commissions.</a:t>
            </a:r>
          </a:p>
          <a:p>
            <a:r>
              <a:rPr lang="en-US" sz="1600" dirty="0">
                <a:solidFill>
                  <a:schemeClr val="accent4">
                    <a:lumMod val="75000"/>
                  </a:schemeClr>
                </a:solidFill>
                <a:latin typeface="Times New Roman" pitchFamily="18" charset="0"/>
                <a:cs typeface="Times New Roman" pitchFamily="18" charset="0"/>
              </a:rPr>
              <a:t>This has also been the focus of the Committee of Experts’ observations.</a:t>
            </a:r>
          </a:p>
          <a:p>
            <a:r>
              <a:rPr lang="en-US" sz="1600" dirty="0">
                <a:solidFill>
                  <a:schemeClr val="accent4">
                    <a:lumMod val="75000"/>
                  </a:schemeClr>
                </a:solidFill>
                <a:latin typeface="Times New Roman" pitchFamily="18" charset="0"/>
                <a:cs typeface="Times New Roman" pitchFamily="18" charset="0"/>
              </a:rPr>
              <a:t>It has stated that the collective bargaining agent at the enterprise or sector level has the right to bargain with their employer for the effective implementation of matters settled by the wages commission</a:t>
            </a:r>
          </a:p>
          <a:p>
            <a:r>
              <a:rPr lang="en-US" sz="1600" dirty="0">
                <a:solidFill>
                  <a:schemeClr val="accent4">
                    <a:lumMod val="75000"/>
                  </a:schemeClr>
                </a:solidFill>
                <a:latin typeface="Times New Roman" pitchFamily="18" charset="0"/>
                <a:cs typeface="Times New Roman" pitchFamily="18" charset="0"/>
              </a:rPr>
              <a:t>It has also stated that free and </a:t>
            </a:r>
            <a:r>
              <a:rPr lang="en-US" sz="1600" b="1" dirty="0">
                <a:solidFill>
                  <a:schemeClr val="accent4">
                    <a:lumMod val="75000"/>
                  </a:schemeClr>
                </a:solidFill>
                <a:latin typeface="Times New Roman" pitchFamily="18" charset="0"/>
                <a:cs typeface="Times New Roman" pitchFamily="18" charset="0"/>
              </a:rPr>
              <a:t>voluntary collective bargaining </a:t>
            </a:r>
            <a:r>
              <a:rPr lang="en-US" sz="1600" dirty="0">
                <a:solidFill>
                  <a:schemeClr val="accent4">
                    <a:lumMod val="75000"/>
                  </a:schemeClr>
                </a:solidFill>
                <a:latin typeface="Times New Roman" pitchFamily="18" charset="0"/>
                <a:cs typeface="Times New Roman" pitchFamily="18" charset="0"/>
              </a:rPr>
              <a:t>should be conducted between directly interested workers’ organizations and employers or their organizations, which should be able to appoint freely their negotiating representatives. </a:t>
            </a:r>
          </a:p>
          <a:p>
            <a:pPr>
              <a:buNone/>
            </a:pPr>
            <a:endParaRPr lang="en-US" sz="1600" dirty="0">
              <a:solidFill>
                <a:schemeClr val="accent4">
                  <a:lumMod val="75000"/>
                </a:schemeClr>
              </a:solidFill>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944562"/>
          </a:xfrm>
        </p:spPr>
        <p:style>
          <a:lnRef idx="0">
            <a:scrgbClr r="0" g="0" b="0"/>
          </a:lnRef>
          <a:fillRef idx="1002">
            <a:schemeClr val="lt1"/>
          </a:fillRef>
          <a:effectRef idx="0">
            <a:scrgbClr r="0" g="0" b="0"/>
          </a:effectRef>
          <a:fontRef idx="major"/>
        </p:style>
        <p:txBody>
          <a:bodyPr>
            <a:normAutofit/>
          </a:bodyPr>
          <a:lstStyle/>
          <a:p>
            <a:pPr algn="ctr"/>
            <a:r>
              <a:rPr lang="en-US" sz="2400" dirty="0">
                <a:solidFill>
                  <a:schemeClr val="tx1">
                    <a:lumMod val="75000"/>
                    <a:lumOff val="25000"/>
                  </a:schemeClr>
                </a:solidFill>
                <a:latin typeface="Arial" pitchFamily="34" charset="0"/>
                <a:cs typeface="Arial" pitchFamily="34" charset="0"/>
              </a:rPr>
              <a:t>Legal framework of CB</a:t>
            </a:r>
            <a:endParaRPr lang="en-US" sz="24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876800"/>
          </a:xfrm>
        </p:spPr>
        <p:style>
          <a:lnRef idx="0">
            <a:scrgbClr r="0" g="0" b="0"/>
          </a:lnRef>
          <a:fillRef idx="1003">
            <a:schemeClr val="lt2"/>
          </a:fillRef>
          <a:effectRef idx="0">
            <a:scrgbClr r="0" g="0" b="0"/>
          </a:effectRef>
          <a:fontRef idx="major"/>
        </p:style>
        <p:txBody>
          <a:bodyPr>
            <a:normAutofit/>
          </a:bodyPr>
          <a:lstStyle/>
          <a:p>
            <a:r>
              <a:rPr lang="en-US" sz="1600" dirty="0">
                <a:solidFill>
                  <a:schemeClr val="bg2">
                    <a:lumMod val="25000"/>
                  </a:schemeClr>
                </a:solidFill>
                <a:latin typeface="Times New Roman" pitchFamily="18" charset="0"/>
                <a:cs typeface="Times New Roman" pitchFamily="18" charset="0"/>
              </a:rPr>
              <a:t>A CBA is legally entitled to raise labour disputes on behalf of the workers and to bargain collectively with the employers on the issues of disputes.</a:t>
            </a:r>
          </a:p>
          <a:p>
            <a:r>
              <a:rPr lang="en-US" sz="1600" dirty="0">
                <a:solidFill>
                  <a:schemeClr val="bg2">
                    <a:lumMod val="25000"/>
                  </a:schemeClr>
                </a:solidFill>
                <a:latin typeface="Times New Roman" pitchFamily="18" charset="0"/>
                <a:cs typeface="Times New Roman" pitchFamily="18" charset="0"/>
              </a:rPr>
              <a:t>When any industrial dispute arises or is apprehended, the CBA or the employer/employers of the establishment are required to communicate their respective views in writing to the other</a:t>
            </a:r>
          </a:p>
          <a:p>
            <a:r>
              <a:rPr lang="en-US" sz="1600" dirty="0">
                <a:solidFill>
                  <a:schemeClr val="bg2">
                    <a:lumMod val="25000"/>
                  </a:schemeClr>
                </a:solidFill>
                <a:latin typeface="Times New Roman" pitchFamily="18" charset="0"/>
                <a:cs typeface="Times New Roman" pitchFamily="18" charset="0"/>
              </a:rPr>
              <a:t>After communicating their respective views, both the CBA and the employer/employers sit across the table and negotiate to arrive at a settlement</a:t>
            </a:r>
          </a:p>
          <a:p>
            <a:r>
              <a:rPr lang="en-US" sz="1600" i="1" dirty="0">
                <a:solidFill>
                  <a:schemeClr val="bg2">
                    <a:lumMod val="25000"/>
                  </a:schemeClr>
                </a:solidFill>
                <a:latin typeface="Times New Roman" pitchFamily="18" charset="0"/>
                <a:cs typeface="Times New Roman" pitchFamily="18" charset="0"/>
              </a:rPr>
              <a:t>Collective Bargaining negotiation has to start within </a:t>
            </a:r>
            <a:r>
              <a:rPr lang="en-US" sz="1600" b="1" i="1" dirty="0">
                <a:solidFill>
                  <a:schemeClr val="bg2">
                    <a:lumMod val="25000"/>
                  </a:schemeClr>
                </a:solidFill>
                <a:latin typeface="Times New Roman" pitchFamily="18" charset="0"/>
                <a:cs typeface="Times New Roman" pitchFamily="18" charset="0"/>
              </a:rPr>
              <a:t>15 days </a:t>
            </a:r>
            <a:r>
              <a:rPr lang="en-US" sz="1600" i="1" dirty="0">
                <a:solidFill>
                  <a:schemeClr val="bg2">
                    <a:lumMod val="25000"/>
                  </a:schemeClr>
                </a:solidFill>
                <a:latin typeface="Times New Roman" pitchFamily="18" charset="0"/>
                <a:cs typeface="Times New Roman" pitchFamily="18" charset="0"/>
              </a:rPr>
              <a:t>after the official demand.</a:t>
            </a:r>
          </a:p>
          <a:p>
            <a:r>
              <a:rPr lang="en-US" sz="1600" i="1" dirty="0">
                <a:solidFill>
                  <a:schemeClr val="bg2">
                    <a:lumMod val="25000"/>
                  </a:schemeClr>
                </a:solidFill>
                <a:latin typeface="Times New Roman" pitchFamily="18" charset="0"/>
                <a:cs typeface="Times New Roman" pitchFamily="18" charset="0"/>
              </a:rPr>
              <a:t>Collective Bargaining negotiation has to be completed within </a:t>
            </a:r>
            <a:r>
              <a:rPr lang="en-US" sz="1600" b="1" i="1" dirty="0">
                <a:solidFill>
                  <a:schemeClr val="bg2">
                    <a:lumMod val="25000"/>
                  </a:schemeClr>
                </a:solidFill>
                <a:latin typeface="Times New Roman" pitchFamily="18" charset="0"/>
                <a:cs typeface="Times New Roman" pitchFamily="18" charset="0"/>
              </a:rPr>
              <a:t>30 days </a:t>
            </a:r>
            <a:r>
              <a:rPr lang="en-US" sz="1600" i="1" dirty="0">
                <a:solidFill>
                  <a:schemeClr val="bg2">
                    <a:lumMod val="25000"/>
                  </a:schemeClr>
                </a:solidFill>
                <a:latin typeface="Times New Roman" pitchFamily="18" charset="0"/>
                <a:cs typeface="Times New Roman" pitchFamily="18" charset="0"/>
              </a:rPr>
              <a:t>after the official first meeting. </a:t>
            </a:r>
          </a:p>
          <a:p>
            <a:r>
              <a:rPr lang="en-US" sz="1600" dirty="0">
                <a:solidFill>
                  <a:schemeClr val="bg2">
                    <a:lumMod val="25000"/>
                  </a:schemeClr>
                </a:solidFill>
                <a:latin typeface="Times New Roman" pitchFamily="18" charset="0"/>
                <a:cs typeface="Times New Roman" pitchFamily="18" charset="0"/>
              </a:rPr>
              <a:t>If a </a:t>
            </a:r>
            <a:r>
              <a:rPr lang="en-US" sz="1600" b="1" dirty="0">
                <a:solidFill>
                  <a:schemeClr val="bg2">
                    <a:lumMod val="25000"/>
                  </a:schemeClr>
                </a:solidFill>
                <a:latin typeface="Times New Roman" pitchFamily="18" charset="0"/>
                <a:cs typeface="Times New Roman" pitchFamily="18" charset="0"/>
              </a:rPr>
              <a:t>settlement is arrived </a:t>
            </a:r>
            <a:r>
              <a:rPr lang="en-US" sz="1600" dirty="0">
                <a:solidFill>
                  <a:schemeClr val="bg2">
                    <a:lumMod val="25000"/>
                  </a:schemeClr>
                </a:solidFill>
                <a:latin typeface="Times New Roman" pitchFamily="18" charset="0"/>
                <a:cs typeface="Times New Roman" pitchFamily="18" charset="0"/>
              </a:rPr>
              <a:t>through collective bargaining, a memorandum of settlement is recorded in writing and signed by both the parties and a copy thereof is forwarded to the appropriate government authority.</a:t>
            </a:r>
          </a:p>
          <a:p>
            <a:r>
              <a:rPr lang="en-US" sz="1600" b="1" dirty="0">
                <a:solidFill>
                  <a:schemeClr val="bg2">
                    <a:lumMod val="25000"/>
                  </a:schemeClr>
                </a:solidFill>
                <a:latin typeface="Times New Roman" pitchFamily="18" charset="0"/>
                <a:cs typeface="Times New Roman" pitchFamily="18" charset="0"/>
              </a:rPr>
              <a:t>If the parties fail to arrive at a memorandum of settlement </a:t>
            </a:r>
            <a:r>
              <a:rPr lang="en-US" sz="1600" dirty="0">
                <a:solidFill>
                  <a:schemeClr val="bg2">
                    <a:lumMod val="25000"/>
                  </a:schemeClr>
                </a:solidFill>
                <a:latin typeface="Times New Roman" pitchFamily="18" charset="0"/>
                <a:cs typeface="Times New Roman" pitchFamily="18" charset="0"/>
              </a:rPr>
              <a:t>through collective bargaining, any of the parties, either the CBA or the employer, can refer the dispute to the conciliator in writing with a request to conciliate.</a:t>
            </a:r>
          </a:p>
          <a:p>
            <a:r>
              <a:rPr lang="en-US" sz="1600" dirty="0">
                <a:solidFill>
                  <a:schemeClr val="bg2">
                    <a:lumMod val="25000"/>
                  </a:schemeClr>
                </a:solidFill>
                <a:latin typeface="Times New Roman" pitchFamily="18" charset="0"/>
                <a:cs typeface="Times New Roman" pitchFamily="18" charset="0"/>
              </a:rPr>
              <a:t>Upon such request it becomes obligatory on the part of the conciliator to start the process of conciliation.</a:t>
            </a:r>
          </a:p>
        </p:txBody>
      </p:sp>
      <p:sp>
        <p:nvSpPr>
          <p:cNvPr id="3" name="Title 2"/>
          <p:cNvSpPr>
            <a:spLocks noGrp="1"/>
          </p:cNvSpPr>
          <p:nvPr>
            <p:ph type="title"/>
          </p:nvPr>
        </p:nvSpPr>
        <p:spPr>
          <a:xfrm>
            <a:off x="457200" y="274638"/>
            <a:ext cx="8229600" cy="868362"/>
          </a:xfrm>
        </p:spPr>
        <p:style>
          <a:lnRef idx="0">
            <a:scrgbClr r="0" g="0" b="0"/>
          </a:lnRef>
          <a:fillRef idx="1002">
            <a:schemeClr val="lt1"/>
          </a:fillRef>
          <a:effectRef idx="0">
            <a:scrgbClr r="0" g="0" b="0"/>
          </a:effectRef>
          <a:fontRef idx="major"/>
        </p:style>
        <p:txBody>
          <a:bodyPr>
            <a:normAutofit/>
          </a:bodyPr>
          <a:lstStyle/>
          <a:p>
            <a:pPr algn="ctr"/>
            <a:r>
              <a:rPr lang="en-US" sz="2400" dirty="0">
                <a:latin typeface="Times New Roman" pitchFamily="18" charset="0"/>
                <a:cs typeface="Times New Roman" pitchFamily="18" charset="0"/>
              </a:rPr>
              <a:t>The collective bargaining process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1"/>
            <a:ext cx="8229600" cy="4419600"/>
          </a:xfrm>
        </p:spPr>
        <p:style>
          <a:lnRef idx="0">
            <a:scrgbClr r="0" g="0" b="0"/>
          </a:lnRef>
          <a:fillRef idx="1003">
            <a:schemeClr val="lt2"/>
          </a:fillRef>
          <a:effectRef idx="0">
            <a:scrgbClr r="0" g="0" b="0"/>
          </a:effectRef>
          <a:fontRef idx="major"/>
        </p:style>
        <p:txBody>
          <a:bodyPr>
            <a:normAutofit/>
          </a:bodyPr>
          <a:lstStyle/>
          <a:p>
            <a:endParaRPr lang="en-US" sz="1600" dirty="0">
              <a:latin typeface="Times New Roman" pitchFamily="18" charset="0"/>
              <a:cs typeface="Times New Roman" pitchFamily="18" charset="0"/>
            </a:endParaRPr>
          </a:p>
          <a:p>
            <a:r>
              <a:rPr lang="en-US" sz="1600" b="1" dirty="0">
                <a:solidFill>
                  <a:schemeClr val="bg2">
                    <a:lumMod val="25000"/>
                  </a:schemeClr>
                </a:solidFill>
                <a:latin typeface="Times New Roman" pitchFamily="18" charset="0"/>
                <a:cs typeface="Times New Roman" pitchFamily="18" charset="0"/>
              </a:rPr>
              <a:t>The determination of CBA union is compulsory at the plant level for bargaining with management</a:t>
            </a:r>
          </a:p>
          <a:p>
            <a:r>
              <a:rPr lang="en-US" sz="1600" dirty="0">
                <a:solidFill>
                  <a:schemeClr val="bg2">
                    <a:lumMod val="25000"/>
                  </a:schemeClr>
                </a:solidFill>
                <a:latin typeface="Times New Roman" pitchFamily="18" charset="0"/>
                <a:cs typeface="Times New Roman" pitchFamily="18" charset="0"/>
              </a:rPr>
              <a:t>But there is </a:t>
            </a:r>
            <a:r>
              <a:rPr lang="en-US" sz="1600" b="1" dirty="0">
                <a:solidFill>
                  <a:schemeClr val="bg2">
                    <a:lumMod val="25000"/>
                  </a:schemeClr>
                </a:solidFill>
                <a:latin typeface="Times New Roman" pitchFamily="18" charset="0"/>
                <a:cs typeface="Times New Roman" pitchFamily="18" charset="0"/>
              </a:rPr>
              <a:t>no arrangement or compulsion for determining CBA at the industry level </a:t>
            </a:r>
            <a:r>
              <a:rPr lang="en-US" sz="1600" dirty="0">
                <a:solidFill>
                  <a:schemeClr val="bg2">
                    <a:lumMod val="25000"/>
                  </a:schemeClr>
                </a:solidFill>
                <a:latin typeface="Times New Roman" pitchFamily="18" charset="0"/>
                <a:cs typeface="Times New Roman" pitchFamily="18" charset="0"/>
              </a:rPr>
              <a:t>in order to bargain with management/government</a:t>
            </a:r>
          </a:p>
          <a:p>
            <a:r>
              <a:rPr lang="en-US" sz="1600" dirty="0">
                <a:solidFill>
                  <a:schemeClr val="bg2">
                    <a:lumMod val="25000"/>
                  </a:schemeClr>
                </a:solidFill>
                <a:latin typeface="Times New Roman" pitchFamily="18" charset="0"/>
                <a:cs typeface="Times New Roman" pitchFamily="18" charset="0"/>
              </a:rPr>
              <a:t>As a result, every industrial federation comes forward and submits a charter of demands with a view to gaining the support of workers. </a:t>
            </a:r>
          </a:p>
          <a:p>
            <a:r>
              <a:rPr lang="en-US" sz="1600" dirty="0">
                <a:solidFill>
                  <a:schemeClr val="bg2">
                    <a:lumMod val="25000"/>
                  </a:schemeClr>
                </a:solidFill>
                <a:latin typeface="Times New Roman" pitchFamily="18" charset="0"/>
                <a:cs typeface="Times New Roman" pitchFamily="18" charset="0"/>
              </a:rPr>
              <a:t>The bargaining with un-registered and non-CBA federations (affiliated to the ruling party) has been a tradition in Bangladesh especially at the industry and national levels, which is a clear violation of countries labour laws</a:t>
            </a:r>
          </a:p>
        </p:txBody>
      </p:sp>
      <p:sp>
        <p:nvSpPr>
          <p:cNvPr id="3" name="Title 2"/>
          <p:cNvSpPr>
            <a:spLocks noGrp="1"/>
          </p:cNvSpPr>
          <p:nvPr>
            <p:ph type="title"/>
          </p:nvPr>
        </p:nvSpPr>
        <p:spPr>
          <a:xfrm>
            <a:off x="457200" y="274638"/>
            <a:ext cx="8229600" cy="868362"/>
          </a:xfrm>
        </p:spPr>
        <p:style>
          <a:lnRef idx="0">
            <a:scrgbClr r="0" g="0" b="0"/>
          </a:lnRef>
          <a:fillRef idx="1002">
            <a:schemeClr val="lt1"/>
          </a:fillRef>
          <a:effectRef idx="0">
            <a:scrgbClr r="0" g="0" b="0"/>
          </a:effectRef>
          <a:fontRef idx="major"/>
        </p:style>
        <p:txBody>
          <a:bodyPr>
            <a:normAutofit/>
          </a:bodyPr>
          <a:lstStyle/>
          <a:p>
            <a:pPr algn="ctr"/>
            <a:r>
              <a:rPr lang="en-US" sz="2400" dirty="0">
                <a:latin typeface="Times New Roman" pitchFamily="18" charset="0"/>
                <a:cs typeface="Times New Roman" pitchFamily="18" charset="0"/>
              </a:rPr>
              <a:t>The collective bargaining process</a:t>
            </a:r>
          </a:p>
        </p:txBody>
      </p:sp>
    </p:spTree>
    <p:extLst>
      <p:ext uri="{BB962C8B-B14F-4D97-AF65-F5344CB8AC3E}">
        <p14:creationId xmlns:p14="http://schemas.microsoft.com/office/powerpoint/2010/main" val="2611954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59491"/>
          </a:xfrm>
        </p:spPr>
        <p:style>
          <a:lnRef idx="0">
            <a:scrgbClr r="0" g="0" b="0"/>
          </a:lnRef>
          <a:fillRef idx="1003">
            <a:schemeClr val="lt2"/>
          </a:fillRef>
          <a:effectRef idx="0">
            <a:scrgbClr r="0" g="0" b="0"/>
          </a:effectRef>
          <a:fontRef idx="major"/>
        </p:style>
        <p:txBody>
          <a:bodyPr>
            <a:normAutofit/>
          </a:bodyPr>
          <a:lstStyle/>
          <a:p>
            <a:endParaRPr lang="en-US" sz="1600" dirty="0">
              <a:latin typeface="Times New Roman" pitchFamily="18" charset="0"/>
              <a:cs typeface="Times New Roman" pitchFamily="18" charset="0"/>
            </a:endParaRPr>
          </a:p>
          <a:p>
            <a:r>
              <a:rPr lang="en-US" sz="1600" dirty="0">
                <a:solidFill>
                  <a:schemeClr val="bg2">
                    <a:lumMod val="25000"/>
                  </a:schemeClr>
                </a:solidFill>
                <a:latin typeface="Times New Roman" pitchFamily="18" charset="0"/>
                <a:cs typeface="Times New Roman" pitchFamily="18" charset="0"/>
              </a:rPr>
              <a:t>Collective bargaining is generally carried out at three levels, </a:t>
            </a:r>
          </a:p>
          <a:p>
            <a:pPr>
              <a:buNone/>
            </a:pPr>
            <a:r>
              <a:rPr lang="en-US" sz="1600" dirty="0">
                <a:solidFill>
                  <a:schemeClr val="bg2">
                    <a:lumMod val="25000"/>
                  </a:schemeClr>
                </a:solidFill>
                <a:latin typeface="Times New Roman" pitchFamily="18" charset="0"/>
                <a:cs typeface="Times New Roman" pitchFamily="18" charset="0"/>
              </a:rPr>
              <a:t>      I) plant level </a:t>
            </a:r>
          </a:p>
          <a:p>
            <a:pPr>
              <a:buNone/>
            </a:pPr>
            <a:r>
              <a:rPr lang="en-US" sz="1600" dirty="0">
                <a:solidFill>
                  <a:schemeClr val="bg2">
                    <a:lumMod val="25000"/>
                  </a:schemeClr>
                </a:solidFill>
                <a:latin typeface="Times New Roman" pitchFamily="18" charset="0"/>
                <a:cs typeface="Times New Roman" pitchFamily="18" charset="0"/>
              </a:rPr>
              <a:t>     ii) industry or corporation level</a:t>
            </a:r>
          </a:p>
          <a:p>
            <a:pPr>
              <a:buNone/>
            </a:pPr>
            <a:r>
              <a:rPr lang="en-US" sz="1600" dirty="0">
                <a:solidFill>
                  <a:schemeClr val="bg2">
                    <a:lumMod val="25000"/>
                  </a:schemeClr>
                </a:solidFill>
                <a:latin typeface="Times New Roman" pitchFamily="18" charset="0"/>
                <a:cs typeface="Times New Roman" pitchFamily="18" charset="0"/>
              </a:rPr>
              <a:t>    iii) national level.</a:t>
            </a:r>
          </a:p>
          <a:p>
            <a:r>
              <a:rPr lang="en-US" sz="1600" dirty="0">
                <a:solidFill>
                  <a:schemeClr val="bg2">
                    <a:lumMod val="25000"/>
                  </a:schemeClr>
                </a:solidFill>
                <a:latin typeface="Times New Roman" pitchFamily="18" charset="0"/>
                <a:cs typeface="Times New Roman" pitchFamily="18" charset="0"/>
              </a:rPr>
              <a:t>In the </a:t>
            </a:r>
            <a:r>
              <a:rPr lang="en-US" sz="1600" b="1" dirty="0">
                <a:solidFill>
                  <a:schemeClr val="bg2">
                    <a:lumMod val="25000"/>
                  </a:schemeClr>
                </a:solidFill>
                <a:latin typeface="Times New Roman" pitchFamily="18" charset="0"/>
                <a:cs typeface="Times New Roman" pitchFamily="18" charset="0"/>
              </a:rPr>
              <a:t>public sector</a:t>
            </a:r>
            <a:r>
              <a:rPr lang="en-US" sz="1600" dirty="0">
                <a:solidFill>
                  <a:schemeClr val="bg2">
                    <a:lumMod val="25000"/>
                  </a:schemeClr>
                </a:solidFill>
                <a:latin typeface="Times New Roman" pitchFamily="18" charset="0"/>
                <a:cs typeface="Times New Roman" pitchFamily="18" charset="0"/>
              </a:rPr>
              <a:t>, the issues which cannot  be settled at the plant level become the subject matter of bargaining at the </a:t>
            </a:r>
            <a:r>
              <a:rPr lang="en-US" sz="1600" b="1" dirty="0">
                <a:solidFill>
                  <a:schemeClr val="bg2">
                    <a:lumMod val="25000"/>
                  </a:schemeClr>
                </a:solidFill>
                <a:latin typeface="Times New Roman" pitchFamily="18" charset="0"/>
                <a:cs typeface="Times New Roman" pitchFamily="18" charset="0"/>
              </a:rPr>
              <a:t>corporation/or national level</a:t>
            </a:r>
          </a:p>
          <a:p>
            <a:r>
              <a:rPr lang="en-US" sz="1600" dirty="0">
                <a:solidFill>
                  <a:schemeClr val="bg2">
                    <a:lumMod val="25000"/>
                  </a:schemeClr>
                </a:solidFill>
                <a:latin typeface="Times New Roman" pitchFamily="18" charset="0"/>
                <a:cs typeface="Times New Roman" pitchFamily="18" charset="0"/>
              </a:rPr>
              <a:t>In the </a:t>
            </a:r>
            <a:r>
              <a:rPr lang="en-US" sz="1600" b="1" dirty="0">
                <a:solidFill>
                  <a:schemeClr val="bg2">
                    <a:lumMod val="25000"/>
                  </a:schemeClr>
                </a:solidFill>
                <a:latin typeface="Times New Roman" pitchFamily="18" charset="0"/>
                <a:cs typeface="Times New Roman" pitchFamily="18" charset="0"/>
              </a:rPr>
              <a:t>private sector</a:t>
            </a:r>
            <a:r>
              <a:rPr lang="en-US" sz="1600" dirty="0">
                <a:solidFill>
                  <a:schemeClr val="bg2">
                    <a:lumMod val="25000"/>
                  </a:schemeClr>
                </a:solidFill>
                <a:latin typeface="Times New Roman" pitchFamily="18" charset="0"/>
                <a:cs typeface="Times New Roman" pitchFamily="18" charset="0"/>
              </a:rPr>
              <a:t>, on the other hand, collective bargaining is generally held at the plant level between the representative of workers (CBA) and representatives of employers.</a:t>
            </a:r>
          </a:p>
          <a:p>
            <a:r>
              <a:rPr lang="en-US" sz="1600" b="1" dirty="0">
                <a:solidFill>
                  <a:schemeClr val="bg2">
                    <a:lumMod val="25000"/>
                  </a:schemeClr>
                </a:solidFill>
                <a:latin typeface="Times New Roman" pitchFamily="18" charset="0"/>
                <a:cs typeface="Times New Roman" pitchFamily="18" charset="0"/>
              </a:rPr>
              <a:t>Multinational Corporations </a:t>
            </a:r>
            <a:r>
              <a:rPr lang="en-US" sz="1600" dirty="0">
                <a:solidFill>
                  <a:schemeClr val="bg2">
                    <a:lumMod val="25000"/>
                  </a:schemeClr>
                </a:solidFill>
                <a:latin typeface="Times New Roman" pitchFamily="18" charset="0"/>
                <a:cs typeface="Times New Roman" pitchFamily="18" charset="0"/>
              </a:rPr>
              <a:t>like Unilever, Bata, British American Tobacco, as well as companies in the pharmaceutical sector there is evidence of sound practice of collective bargaining. </a:t>
            </a:r>
          </a:p>
          <a:p>
            <a:pPr>
              <a:buNone/>
            </a:pPr>
            <a:endParaRPr lang="en-US" sz="1600" dirty="0">
              <a:latin typeface="Times New Roman" pitchFamily="18" charset="0"/>
              <a:cs typeface="Times New Roman" pitchFamily="18" charset="0"/>
            </a:endParaRPr>
          </a:p>
          <a:p>
            <a:pPr>
              <a:buNone/>
            </a:pPr>
            <a:endParaRPr lang="en-US" sz="1600" dirty="0">
              <a:latin typeface="Times New Roman" pitchFamily="18" charset="0"/>
              <a:cs typeface="Times New Roman" pitchFamily="18" charset="0"/>
            </a:endParaRPr>
          </a:p>
          <a:p>
            <a:pPr>
              <a:buNone/>
            </a:pPr>
            <a:endParaRPr lang="en-US" sz="16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1020762"/>
          </a:xfrm>
        </p:spPr>
        <p:style>
          <a:lnRef idx="0">
            <a:scrgbClr r="0" g="0" b="0"/>
          </a:lnRef>
          <a:fillRef idx="1002">
            <a:schemeClr val="lt1"/>
          </a:fillRef>
          <a:effectRef idx="0">
            <a:scrgbClr r="0" g="0" b="0"/>
          </a:effectRef>
          <a:fontRef idx="major"/>
        </p:style>
        <p:txBody>
          <a:bodyPr>
            <a:normAutofit/>
          </a:bodyPr>
          <a:lstStyle/>
          <a:p>
            <a:pPr algn="ctr"/>
            <a:r>
              <a:rPr lang="en-US" sz="2400" dirty="0">
                <a:latin typeface="Times New Roman" pitchFamily="18" charset="0"/>
                <a:cs typeface="Times New Roman" pitchFamily="18" charset="0"/>
              </a:rPr>
              <a:t>Practices of Collective Bargaining in Bangladesh </a:t>
            </a:r>
          </a:p>
        </p:txBody>
      </p:sp>
    </p:spTree>
    <p:extLst>
      <p:ext uri="{BB962C8B-B14F-4D97-AF65-F5344CB8AC3E}">
        <p14:creationId xmlns:p14="http://schemas.microsoft.com/office/powerpoint/2010/main" val="3128060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267200"/>
          </a:xfrm>
        </p:spPr>
        <p:style>
          <a:lnRef idx="0">
            <a:scrgbClr r="0" g="0" b="0"/>
          </a:lnRef>
          <a:fillRef idx="1003">
            <a:schemeClr val="lt2"/>
          </a:fillRef>
          <a:effectRef idx="0">
            <a:scrgbClr r="0" g="0" b="0"/>
          </a:effectRef>
          <a:fontRef idx="major"/>
        </p:style>
        <p:txBody>
          <a:bodyPr>
            <a:normAutofit/>
          </a:bodyPr>
          <a:lstStyle/>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The Bangladesh Employers’ Association (BEA) which represents more than 90 per cent of the industries in the private sector</a:t>
            </a:r>
          </a:p>
          <a:p>
            <a:r>
              <a:rPr lang="en-US" sz="1600" dirty="0">
                <a:latin typeface="Times New Roman" pitchFamily="18" charset="0"/>
                <a:cs typeface="Times New Roman" pitchFamily="18" charset="0"/>
              </a:rPr>
              <a:t>A good majority of the factories in the public sector(which are represented in it through various sector corporations), does not directly take part in collective bargaining. It only renders advisory services to its member organizations.</a:t>
            </a:r>
          </a:p>
          <a:p>
            <a:r>
              <a:rPr lang="en-US" sz="1600" dirty="0">
                <a:latin typeface="Times New Roman" pitchFamily="18" charset="0"/>
                <a:cs typeface="Times New Roman" pitchFamily="18" charset="0"/>
              </a:rPr>
              <a:t>In EPZs, there is no practice of collective bargaining. </a:t>
            </a:r>
          </a:p>
          <a:p>
            <a:r>
              <a:rPr lang="en-US" sz="1600" dirty="0">
                <a:latin typeface="Times New Roman" pitchFamily="18" charset="0"/>
                <a:cs typeface="Times New Roman" pitchFamily="18" charset="0"/>
              </a:rPr>
              <a:t>As far as public enterprises are concerned, plant level management is primarily responsible for settling all disputes with the local CBA union.</a:t>
            </a:r>
          </a:p>
          <a:p>
            <a:r>
              <a:rPr lang="en-US" sz="1600" dirty="0">
                <a:latin typeface="Times New Roman" pitchFamily="18" charset="0"/>
                <a:cs typeface="Times New Roman" pitchFamily="18" charset="0"/>
              </a:rPr>
              <a:t>At the industry level, corporations and other relevant authorities take active part in collective bargaining with the representatives of different industrial federations</a:t>
            </a:r>
          </a:p>
          <a:p>
            <a:r>
              <a:rPr lang="en-US" sz="1600" dirty="0">
                <a:latin typeface="Times New Roman" pitchFamily="18" charset="0"/>
                <a:cs typeface="Times New Roman" pitchFamily="18" charset="0"/>
              </a:rPr>
              <a:t>At the national level, the government through relevant ministries performs the task of collective bargaining with the representatives of the national federations of trade unions.</a:t>
            </a:r>
          </a:p>
          <a:p>
            <a:pPr>
              <a:buNone/>
            </a:pPr>
            <a:endParaRPr lang="en-US" sz="1600" dirty="0">
              <a:latin typeface="Times New Roman" pitchFamily="18" charset="0"/>
              <a:cs typeface="Times New Roman" pitchFamily="18" charset="0"/>
            </a:endParaRPr>
          </a:p>
        </p:txBody>
      </p:sp>
      <p:sp>
        <p:nvSpPr>
          <p:cNvPr id="3" name="Title 2"/>
          <p:cNvSpPr>
            <a:spLocks noGrp="1"/>
          </p:cNvSpPr>
          <p:nvPr>
            <p:ph type="title"/>
          </p:nvPr>
        </p:nvSpPr>
        <p:spPr>
          <a:xfrm>
            <a:off x="381000" y="228600"/>
            <a:ext cx="8229600" cy="990600"/>
          </a:xfrm>
        </p:spPr>
        <p:style>
          <a:lnRef idx="0">
            <a:scrgbClr r="0" g="0" b="0"/>
          </a:lnRef>
          <a:fillRef idx="1002">
            <a:schemeClr val="lt1"/>
          </a:fillRef>
          <a:effectRef idx="0">
            <a:scrgbClr r="0" g="0" b="0"/>
          </a:effectRef>
          <a:fontRef idx="major"/>
        </p:style>
        <p:txBody>
          <a:bodyPr>
            <a:normAutofit/>
          </a:bodyPr>
          <a:lstStyle/>
          <a:p>
            <a:pPr algn="ctr"/>
            <a:r>
              <a:rPr lang="en-US" sz="2400" dirty="0">
                <a:latin typeface="Times New Roman" pitchFamily="18" charset="0"/>
                <a:cs typeface="Times New Roman" pitchFamily="18" charset="0"/>
              </a:rPr>
              <a:t>Practices of Collective Bargaining in Bangladesh </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style>
          <a:lnRef idx="0">
            <a:scrgbClr r="0" g="0" b="0"/>
          </a:lnRef>
          <a:fillRef idx="1003">
            <a:schemeClr val="lt2"/>
          </a:fillRef>
          <a:effectRef idx="0">
            <a:scrgbClr r="0" g="0" b="0"/>
          </a:effectRef>
          <a:fontRef idx="major"/>
        </p:style>
        <p:txBody>
          <a:bodyPr>
            <a:normAutofit/>
          </a:bodyPr>
          <a:lstStyle/>
          <a:p>
            <a:endParaRPr lang="en-US" sz="1600" dirty="0">
              <a:latin typeface="Times New Roman" pitchFamily="18" charset="0"/>
              <a:cs typeface="Times New Roman" pitchFamily="18" charset="0"/>
            </a:endParaRPr>
          </a:p>
          <a:p>
            <a:r>
              <a:rPr lang="en-US" sz="1600" dirty="0">
                <a:solidFill>
                  <a:schemeClr val="bg2">
                    <a:lumMod val="25000"/>
                  </a:schemeClr>
                </a:solidFill>
                <a:latin typeface="Times New Roman" pitchFamily="18" charset="0"/>
                <a:cs typeface="Times New Roman" pitchFamily="18" charset="0"/>
              </a:rPr>
              <a:t>Dual practices are also observed concerning fixation of wages and other benefits in the public and private sector</a:t>
            </a:r>
          </a:p>
          <a:p>
            <a:r>
              <a:rPr lang="en-US" sz="1600" dirty="0">
                <a:solidFill>
                  <a:schemeClr val="bg2">
                    <a:lumMod val="25000"/>
                  </a:schemeClr>
                </a:solidFill>
                <a:latin typeface="Times New Roman" pitchFamily="18" charset="0"/>
                <a:cs typeface="Times New Roman" pitchFamily="18" charset="0"/>
              </a:rPr>
              <a:t>In the </a:t>
            </a:r>
            <a:r>
              <a:rPr lang="en-US" sz="1600" b="1" dirty="0">
                <a:solidFill>
                  <a:schemeClr val="bg2">
                    <a:lumMod val="25000"/>
                  </a:schemeClr>
                </a:solidFill>
                <a:latin typeface="Times New Roman" pitchFamily="18" charset="0"/>
                <a:cs typeface="Times New Roman" pitchFamily="18" charset="0"/>
              </a:rPr>
              <a:t>public sector</a:t>
            </a:r>
            <a:r>
              <a:rPr lang="en-US" sz="1600" dirty="0">
                <a:solidFill>
                  <a:schemeClr val="bg2">
                    <a:lumMod val="25000"/>
                  </a:schemeClr>
                </a:solidFill>
                <a:latin typeface="Times New Roman" pitchFamily="18" charset="0"/>
                <a:cs typeface="Times New Roman" pitchFamily="18" charset="0"/>
              </a:rPr>
              <a:t>, </a:t>
            </a:r>
            <a:r>
              <a:rPr lang="en-US" sz="1600" i="1" dirty="0">
                <a:solidFill>
                  <a:schemeClr val="bg2">
                    <a:lumMod val="25000"/>
                  </a:schemeClr>
                </a:solidFill>
                <a:latin typeface="Times New Roman" pitchFamily="18" charset="0"/>
                <a:cs typeface="Times New Roman" pitchFamily="18" charset="0"/>
              </a:rPr>
              <a:t>matters relating to wages, including other financial benefits </a:t>
            </a:r>
            <a:r>
              <a:rPr lang="en-US" sz="1600" dirty="0">
                <a:solidFill>
                  <a:schemeClr val="bg2">
                    <a:lumMod val="25000"/>
                  </a:schemeClr>
                </a:solidFill>
                <a:latin typeface="Times New Roman" pitchFamily="18" charset="0"/>
                <a:cs typeface="Times New Roman" pitchFamily="18" charset="0"/>
              </a:rPr>
              <a:t>are determined by the Wages Commission and the Pay Commission respectively</a:t>
            </a:r>
          </a:p>
          <a:p>
            <a:r>
              <a:rPr lang="en-US" sz="1600" dirty="0">
                <a:solidFill>
                  <a:schemeClr val="bg2">
                    <a:lumMod val="25000"/>
                  </a:schemeClr>
                </a:solidFill>
                <a:latin typeface="Times New Roman" pitchFamily="18" charset="0"/>
                <a:cs typeface="Times New Roman" pitchFamily="18" charset="0"/>
              </a:rPr>
              <a:t>Wages and other financial benefits are set up by the government from time to time, </a:t>
            </a:r>
            <a:r>
              <a:rPr lang="en-US" sz="1600" i="1" dirty="0">
                <a:solidFill>
                  <a:schemeClr val="bg2">
                    <a:lumMod val="25000"/>
                  </a:schemeClr>
                </a:solidFill>
                <a:latin typeface="Times New Roman" pitchFamily="18" charset="0"/>
                <a:cs typeface="Times New Roman" pitchFamily="18" charset="0"/>
              </a:rPr>
              <a:t>reducing the scope of collective bargaining </a:t>
            </a:r>
            <a:r>
              <a:rPr lang="en-US" sz="1600" dirty="0">
                <a:solidFill>
                  <a:schemeClr val="bg2">
                    <a:lumMod val="25000"/>
                  </a:schemeClr>
                </a:solidFill>
                <a:latin typeface="Times New Roman" pitchFamily="18" charset="0"/>
                <a:cs typeface="Times New Roman" pitchFamily="18" charset="0"/>
              </a:rPr>
              <a:t>in this sector.</a:t>
            </a:r>
          </a:p>
          <a:p>
            <a:r>
              <a:rPr lang="en-US" sz="1600" dirty="0">
                <a:solidFill>
                  <a:schemeClr val="bg2">
                    <a:lumMod val="25000"/>
                  </a:schemeClr>
                </a:solidFill>
                <a:latin typeface="Times New Roman" pitchFamily="18" charset="0"/>
                <a:cs typeface="Times New Roman" pitchFamily="18" charset="0"/>
              </a:rPr>
              <a:t>The scope of collective bargaining on terms and conditions of employment in the public sector is also very limited since these are </a:t>
            </a:r>
            <a:r>
              <a:rPr lang="en-US" sz="1600" b="1" dirty="0">
                <a:solidFill>
                  <a:schemeClr val="bg2">
                    <a:lumMod val="25000"/>
                  </a:schemeClr>
                </a:solidFill>
                <a:latin typeface="Times New Roman" pitchFamily="18" charset="0"/>
                <a:cs typeface="Times New Roman" pitchFamily="18" charset="0"/>
              </a:rPr>
              <a:t>arbitrarily</a:t>
            </a:r>
            <a:r>
              <a:rPr lang="en-US" sz="1600" dirty="0">
                <a:solidFill>
                  <a:schemeClr val="bg2">
                    <a:lumMod val="25000"/>
                  </a:schemeClr>
                </a:solidFill>
                <a:latin typeface="Times New Roman" pitchFamily="18" charset="0"/>
                <a:cs typeface="Times New Roman" pitchFamily="18" charset="0"/>
              </a:rPr>
              <a:t> decided by the government.</a:t>
            </a:r>
          </a:p>
          <a:p>
            <a:r>
              <a:rPr lang="en-US" sz="1600" dirty="0">
                <a:solidFill>
                  <a:schemeClr val="bg2">
                    <a:lumMod val="25000"/>
                  </a:schemeClr>
                </a:solidFill>
                <a:latin typeface="Times New Roman" pitchFamily="18" charset="0"/>
                <a:cs typeface="Times New Roman" pitchFamily="18" charset="0"/>
              </a:rPr>
              <a:t>However, there is a practice of </a:t>
            </a:r>
            <a:r>
              <a:rPr lang="en-US" sz="1600" b="1" dirty="0">
                <a:solidFill>
                  <a:schemeClr val="bg2">
                    <a:lumMod val="25000"/>
                  </a:schemeClr>
                </a:solidFill>
                <a:latin typeface="Times New Roman" pitchFamily="18" charset="0"/>
                <a:cs typeface="Times New Roman" pitchFamily="18" charset="0"/>
              </a:rPr>
              <a:t>‘informal collective bargaining</a:t>
            </a:r>
            <a:r>
              <a:rPr lang="en-US" sz="1600" dirty="0">
                <a:solidFill>
                  <a:schemeClr val="bg2">
                    <a:lumMod val="25000"/>
                  </a:schemeClr>
                </a:solidFill>
                <a:latin typeface="Times New Roman" pitchFamily="18" charset="0"/>
                <a:cs typeface="Times New Roman" pitchFamily="18" charset="0"/>
              </a:rPr>
              <a:t>’ through professional associations</a:t>
            </a:r>
          </a:p>
          <a:p>
            <a:r>
              <a:rPr lang="en-US" sz="1600" dirty="0">
                <a:solidFill>
                  <a:schemeClr val="bg2">
                    <a:lumMod val="25000"/>
                  </a:schemeClr>
                </a:solidFill>
                <a:latin typeface="Times New Roman" pitchFamily="18" charset="0"/>
                <a:cs typeface="Times New Roman" pitchFamily="18" charset="0"/>
              </a:rPr>
              <a:t>In the </a:t>
            </a:r>
            <a:r>
              <a:rPr lang="en-US" sz="1600" b="1" dirty="0">
                <a:solidFill>
                  <a:schemeClr val="bg2">
                    <a:lumMod val="25000"/>
                  </a:schemeClr>
                </a:solidFill>
                <a:latin typeface="Times New Roman" pitchFamily="18" charset="0"/>
                <a:cs typeface="Times New Roman" pitchFamily="18" charset="0"/>
              </a:rPr>
              <a:t>private sector, </a:t>
            </a:r>
            <a:r>
              <a:rPr lang="en-US" sz="1600" dirty="0">
                <a:solidFill>
                  <a:schemeClr val="bg2">
                    <a:lumMod val="25000"/>
                  </a:schemeClr>
                </a:solidFill>
                <a:latin typeface="Times New Roman" pitchFamily="18" charset="0"/>
                <a:cs typeface="Times New Roman" pitchFamily="18" charset="0"/>
              </a:rPr>
              <a:t>the </a:t>
            </a:r>
            <a:r>
              <a:rPr lang="en-US" sz="1600" i="1" dirty="0">
                <a:solidFill>
                  <a:schemeClr val="bg2">
                    <a:lumMod val="25000"/>
                  </a:schemeClr>
                </a:solidFill>
                <a:latin typeface="Times New Roman" pitchFamily="18" charset="0"/>
                <a:cs typeface="Times New Roman" pitchFamily="18" charset="0"/>
              </a:rPr>
              <a:t>scope of collective bargaining is wider </a:t>
            </a:r>
            <a:r>
              <a:rPr lang="en-US" sz="1600" dirty="0">
                <a:solidFill>
                  <a:schemeClr val="bg2">
                    <a:lumMod val="25000"/>
                  </a:schemeClr>
                </a:solidFill>
                <a:latin typeface="Times New Roman" pitchFamily="18" charset="0"/>
                <a:cs typeface="Times New Roman" pitchFamily="18" charset="0"/>
              </a:rPr>
              <a:t>since the wages of workers, terms and conditions of the employment etc., to a large extent, constitute the core issues of collective bargaining.</a:t>
            </a:r>
          </a:p>
          <a:p>
            <a:r>
              <a:rPr lang="en-US" sz="1600" dirty="0">
                <a:solidFill>
                  <a:schemeClr val="bg2">
                    <a:lumMod val="25000"/>
                  </a:schemeClr>
                </a:solidFill>
                <a:latin typeface="Times New Roman" pitchFamily="18" charset="0"/>
                <a:cs typeface="Times New Roman" pitchFamily="18" charset="0"/>
              </a:rPr>
              <a:t>It is a common complaint that private employers do not show urgency in negotiating on terms and conditions of employment or matters related to workers’ wages</a:t>
            </a:r>
          </a:p>
        </p:txBody>
      </p:sp>
      <p:sp>
        <p:nvSpPr>
          <p:cNvPr id="3" name="Title 2"/>
          <p:cNvSpPr>
            <a:spLocks noGrp="1"/>
          </p:cNvSpPr>
          <p:nvPr>
            <p:ph type="title"/>
          </p:nvPr>
        </p:nvSpPr>
        <p:spPr>
          <a:xfrm>
            <a:off x="457200" y="274638"/>
            <a:ext cx="8229600" cy="868362"/>
          </a:xfrm>
        </p:spPr>
        <p:style>
          <a:lnRef idx="0">
            <a:scrgbClr r="0" g="0" b="0"/>
          </a:lnRef>
          <a:fillRef idx="1002">
            <a:schemeClr val="lt1"/>
          </a:fillRef>
          <a:effectRef idx="0">
            <a:scrgbClr r="0" g="0" b="0"/>
          </a:effectRef>
          <a:fontRef idx="major"/>
        </p:style>
        <p:txBody>
          <a:bodyPr>
            <a:normAutofit/>
          </a:bodyPr>
          <a:lstStyle/>
          <a:p>
            <a:r>
              <a:rPr lang="en-US" sz="2000" dirty="0">
                <a:latin typeface="Times New Roman" pitchFamily="18" charset="0"/>
                <a:cs typeface="Times New Roman" pitchFamily="18" charset="0"/>
              </a:rPr>
              <a:t>Practices of Collective Bargaining in Bangladesh(Public &amp; Private sector)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style>
          <a:lnRef idx="0">
            <a:scrgbClr r="0" g="0" b="0"/>
          </a:lnRef>
          <a:fillRef idx="1003">
            <a:schemeClr val="lt2"/>
          </a:fillRef>
          <a:effectRef idx="0">
            <a:scrgbClr r="0" g="0" b="0"/>
          </a:effectRef>
          <a:fontRef idx="major"/>
        </p:style>
        <p:txBody>
          <a:bodyPr>
            <a:normAutofit/>
          </a:bodyPr>
          <a:lstStyle/>
          <a:p>
            <a:r>
              <a:rPr lang="en-US" sz="1600" dirty="0">
                <a:solidFill>
                  <a:schemeClr val="bg2">
                    <a:lumMod val="25000"/>
                  </a:schemeClr>
                </a:solidFill>
                <a:latin typeface="Times New Roman" pitchFamily="18" charset="0"/>
                <a:cs typeface="Times New Roman" pitchFamily="18" charset="0"/>
              </a:rPr>
              <a:t>Collective bargaining has been very rarely resorted to in the last decade due to the unwillingness of the employers and to some extent of the CBA leaders.</a:t>
            </a:r>
          </a:p>
          <a:p>
            <a:r>
              <a:rPr lang="en-US" sz="1600" dirty="0">
                <a:solidFill>
                  <a:schemeClr val="bg2">
                    <a:lumMod val="25000"/>
                  </a:schemeClr>
                </a:solidFill>
                <a:latin typeface="Times New Roman" pitchFamily="18" charset="0"/>
                <a:cs typeface="Times New Roman" pitchFamily="18" charset="0"/>
              </a:rPr>
              <a:t>The workers represented by collective bargaining are usually employed by state-owned enterprises and large private sector employers.</a:t>
            </a:r>
          </a:p>
          <a:p>
            <a:r>
              <a:rPr lang="en-US" sz="1600" dirty="0">
                <a:solidFill>
                  <a:schemeClr val="bg2">
                    <a:lumMod val="25000"/>
                  </a:schemeClr>
                </a:solidFill>
                <a:latin typeface="Times New Roman" pitchFamily="18" charset="0"/>
                <a:cs typeface="Times New Roman" pitchFamily="18" charset="0"/>
              </a:rPr>
              <a:t>The collective bargaining agreements cover resolving disputes relating to wage, leave and other benefits of workers</a:t>
            </a:r>
          </a:p>
          <a:p>
            <a:r>
              <a:rPr lang="en-US" sz="1600" dirty="0">
                <a:solidFill>
                  <a:schemeClr val="bg2">
                    <a:lumMod val="25000"/>
                  </a:schemeClr>
                </a:solidFill>
                <a:latin typeface="Times New Roman" pitchFamily="18" charset="0"/>
                <a:cs typeface="Times New Roman" pitchFamily="18" charset="0"/>
              </a:rPr>
              <a:t>Interviews with stakeholders also reveal that collective bargaining agreements were fairly enforced. </a:t>
            </a:r>
          </a:p>
          <a:p>
            <a:r>
              <a:rPr lang="en-US" sz="1600" dirty="0">
                <a:solidFill>
                  <a:schemeClr val="bg2">
                    <a:lumMod val="25000"/>
                  </a:schemeClr>
                </a:solidFill>
                <a:latin typeface="Times New Roman" pitchFamily="18" charset="0"/>
                <a:cs typeface="Times New Roman" pitchFamily="18" charset="0"/>
              </a:rPr>
              <a:t>There are many </a:t>
            </a:r>
            <a:r>
              <a:rPr lang="en-US" sz="1600" b="1" dirty="0">
                <a:solidFill>
                  <a:schemeClr val="bg2">
                    <a:lumMod val="25000"/>
                  </a:schemeClr>
                </a:solidFill>
                <a:latin typeface="Times New Roman" pitchFamily="18" charset="0"/>
                <a:cs typeface="Times New Roman" pitchFamily="18" charset="0"/>
              </a:rPr>
              <a:t>reasons for weak the bargaining position of industrial workers in Bangladesh</a:t>
            </a:r>
          </a:p>
          <a:p>
            <a:r>
              <a:rPr lang="en-US" sz="1600" dirty="0">
                <a:solidFill>
                  <a:schemeClr val="bg2">
                    <a:lumMod val="25000"/>
                  </a:schemeClr>
                </a:solidFill>
                <a:latin typeface="Times New Roman" pitchFamily="18" charset="0"/>
                <a:cs typeface="Times New Roman" pitchFamily="18" charset="0"/>
              </a:rPr>
              <a:t>Existing information reveals that  the frequent attempts  by the employer/ruling parties to buy-off or victimize CBA leaders have turned the tool of collective bargaining highly ineffective. </a:t>
            </a:r>
          </a:p>
          <a:p>
            <a:r>
              <a:rPr lang="en-US" sz="1600" dirty="0">
                <a:solidFill>
                  <a:schemeClr val="bg2">
                    <a:lumMod val="25000"/>
                  </a:schemeClr>
                </a:solidFill>
                <a:latin typeface="Times New Roman" pitchFamily="18" charset="0"/>
                <a:cs typeface="Times New Roman" pitchFamily="18" charset="0"/>
              </a:rPr>
              <a:t>The </a:t>
            </a:r>
            <a:r>
              <a:rPr lang="en-US" sz="1600" i="1" dirty="0">
                <a:solidFill>
                  <a:schemeClr val="bg2">
                    <a:lumMod val="25000"/>
                  </a:schemeClr>
                </a:solidFill>
                <a:latin typeface="Times New Roman" pitchFamily="18" charset="0"/>
                <a:cs typeface="Times New Roman" pitchFamily="18" charset="0"/>
              </a:rPr>
              <a:t>unfavorable and authoritarian attitude of management,</a:t>
            </a:r>
            <a:r>
              <a:rPr lang="en-US" sz="1600" dirty="0">
                <a:solidFill>
                  <a:schemeClr val="bg2">
                    <a:lumMod val="25000"/>
                  </a:schemeClr>
                </a:solidFill>
                <a:latin typeface="Times New Roman" pitchFamily="18" charset="0"/>
                <a:cs typeface="Times New Roman" pitchFamily="18" charset="0"/>
              </a:rPr>
              <a:t> especially in the private sector to recognize the CBA leaders as equal partners in the negotiation process also continues to be the main obstacle to the successful operation of the collective bargaining instrument in the country</a:t>
            </a:r>
          </a:p>
          <a:p>
            <a:pPr>
              <a:buNone/>
            </a:pPr>
            <a:endParaRPr lang="en-US" sz="1600" dirty="0">
              <a:solidFill>
                <a:schemeClr val="bg2">
                  <a:lumMod val="25000"/>
                </a:schemeClr>
              </a:solidFill>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639762"/>
          </a:xfrm>
        </p:spPr>
        <p:style>
          <a:lnRef idx="0">
            <a:scrgbClr r="0" g="0" b="0"/>
          </a:lnRef>
          <a:fillRef idx="1002">
            <a:schemeClr val="lt1"/>
          </a:fillRef>
          <a:effectRef idx="0">
            <a:scrgbClr r="0" g="0" b="0"/>
          </a:effectRef>
          <a:fontRef idx="major"/>
        </p:style>
        <p:txBody>
          <a:bodyPr>
            <a:normAutofit/>
          </a:bodyPr>
          <a:lstStyle/>
          <a:p>
            <a:pPr algn="ctr"/>
            <a:r>
              <a:rPr lang="en-US" sz="2400" dirty="0">
                <a:latin typeface="Times New Roman" pitchFamily="18" charset="0"/>
                <a:cs typeface="Times New Roman" pitchFamily="18" charset="0"/>
              </a:rPr>
              <a:t>Practices of Collective Bargaining in Bangladesh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style>
          <a:lnRef idx="0">
            <a:scrgbClr r="0" g="0" b="0"/>
          </a:lnRef>
          <a:fillRef idx="1003">
            <a:schemeClr val="lt2"/>
          </a:fillRef>
          <a:effectRef idx="0">
            <a:scrgbClr r="0" g="0" b="0"/>
          </a:effectRef>
          <a:fontRef idx="major"/>
        </p:style>
        <p:txBody>
          <a:bodyPr>
            <a:normAutofit/>
          </a:bodyPr>
          <a:lstStyle/>
          <a:p>
            <a:endParaRPr lang="en-US" sz="1600" dirty="0">
              <a:solidFill>
                <a:schemeClr val="bg2">
                  <a:lumMod val="25000"/>
                </a:schemeClr>
              </a:solidFill>
              <a:latin typeface="Times New Roman" pitchFamily="18" charset="0"/>
              <a:cs typeface="Times New Roman" pitchFamily="18" charset="0"/>
            </a:endParaRPr>
          </a:p>
          <a:p>
            <a:r>
              <a:rPr lang="en-US" sz="1600" dirty="0">
                <a:solidFill>
                  <a:schemeClr val="bg2">
                    <a:lumMod val="25000"/>
                  </a:schemeClr>
                </a:solidFill>
                <a:latin typeface="Times New Roman" pitchFamily="18" charset="0"/>
                <a:cs typeface="Times New Roman" pitchFamily="18" charset="0"/>
              </a:rPr>
              <a:t>A weak industrial base and the absence of real democratic practices in Bangladesh make room for easy persecution of the workers and  their leaders by the management</a:t>
            </a:r>
          </a:p>
          <a:p>
            <a:r>
              <a:rPr lang="en-US" sz="1600" dirty="0">
                <a:solidFill>
                  <a:schemeClr val="bg2">
                    <a:lumMod val="25000"/>
                  </a:schemeClr>
                </a:solidFill>
                <a:latin typeface="Times New Roman" pitchFamily="18" charset="0"/>
                <a:cs typeface="Times New Roman" pitchFamily="18" charset="0"/>
              </a:rPr>
              <a:t>Moreover, politicization of trade unions, inter and intra  union rivalries, opportunism of the trade union leaders, absence of experienced trade union leaders  at plant level, long absence of outsiders at  plant level unions, unfavorable laws and policies relating to trade unionism and collective bargaining, political ramification of industrial disputes etc</a:t>
            </a:r>
          </a:p>
          <a:p>
            <a:r>
              <a:rPr lang="en-US" sz="1600" i="1" dirty="0">
                <a:solidFill>
                  <a:schemeClr val="bg2">
                    <a:lumMod val="25000"/>
                  </a:schemeClr>
                </a:solidFill>
                <a:latin typeface="Times New Roman" pitchFamily="18" charset="0"/>
                <a:cs typeface="Times New Roman" pitchFamily="18" charset="0"/>
              </a:rPr>
              <a:t>The workers’ right to strike might be exercised, only after securing through secret ballot, the support of three-fourths of the members of the CBA</a:t>
            </a:r>
          </a:p>
          <a:p>
            <a:r>
              <a:rPr lang="en-US" sz="1600" dirty="0">
                <a:solidFill>
                  <a:schemeClr val="bg2">
                    <a:lumMod val="25000"/>
                  </a:schemeClr>
                </a:solidFill>
                <a:latin typeface="Times New Roman" pitchFamily="18" charset="0"/>
                <a:cs typeface="Times New Roman" pitchFamily="18" charset="0"/>
              </a:rPr>
              <a:t>This makes strikes difficult to organize as it provides employers enough time and scope to manipulate the situations against workers’ interest and also make the bargaining position of CBA leaders vis-à-vis their workers very weak</a:t>
            </a:r>
          </a:p>
          <a:p>
            <a:r>
              <a:rPr lang="en-US" sz="1600" dirty="0">
                <a:solidFill>
                  <a:schemeClr val="bg2">
                    <a:lumMod val="25000"/>
                  </a:schemeClr>
                </a:solidFill>
                <a:latin typeface="Times New Roman" pitchFamily="18" charset="0"/>
                <a:cs typeface="Times New Roman" pitchFamily="18" charset="0"/>
              </a:rPr>
              <a:t>Taking the consent of three-fourths of the total number of members by  the CBA, in favor of a decision to strike is  a legal disadvantage on the part of the workers because it “</a:t>
            </a:r>
            <a:r>
              <a:rPr lang="en-US" sz="1600" i="1" dirty="0">
                <a:solidFill>
                  <a:schemeClr val="bg2">
                    <a:lumMod val="25000"/>
                  </a:schemeClr>
                </a:solidFill>
                <a:latin typeface="Times New Roman" pitchFamily="18" charset="0"/>
                <a:cs typeface="Times New Roman" pitchFamily="18" charset="0"/>
              </a:rPr>
              <a:t>gives the employers the chance to create divisions in the ranks of leadership and thereby reduces chances of their success, either in striking or in collective bargaining</a:t>
            </a:r>
            <a:r>
              <a:rPr lang="en-US" sz="1600" dirty="0">
                <a:solidFill>
                  <a:schemeClr val="bg2">
                    <a:lumMod val="25000"/>
                  </a:schemeClr>
                </a:solidFill>
                <a:latin typeface="Times New Roman" pitchFamily="18" charset="0"/>
                <a:cs typeface="Times New Roman" pitchFamily="18" charset="0"/>
              </a:rPr>
              <a:t>”</a:t>
            </a:r>
          </a:p>
        </p:txBody>
      </p:sp>
      <p:sp>
        <p:nvSpPr>
          <p:cNvPr id="3" name="Title 2"/>
          <p:cNvSpPr>
            <a:spLocks noGrp="1"/>
          </p:cNvSpPr>
          <p:nvPr>
            <p:ph type="title"/>
          </p:nvPr>
        </p:nvSpPr>
        <p:spPr>
          <a:xfrm>
            <a:off x="457200" y="274638"/>
            <a:ext cx="8229600" cy="563562"/>
          </a:xfrm>
        </p:spPr>
        <p:style>
          <a:lnRef idx="0">
            <a:scrgbClr r="0" g="0" b="0"/>
          </a:lnRef>
          <a:fillRef idx="1002">
            <a:schemeClr val="lt1"/>
          </a:fillRef>
          <a:effectRef idx="0">
            <a:scrgbClr r="0" g="0" b="0"/>
          </a:effectRef>
          <a:fontRef idx="major"/>
        </p:style>
        <p:txBody>
          <a:bodyPr>
            <a:normAutofit/>
          </a:bodyPr>
          <a:lstStyle/>
          <a:p>
            <a:pPr algn="ctr"/>
            <a:r>
              <a:rPr lang="en-US" sz="2400" dirty="0">
                <a:latin typeface="Times New Roman" pitchFamily="18" charset="0"/>
                <a:cs typeface="Times New Roman" pitchFamily="18" charset="0"/>
              </a:rPr>
              <a:t>Practices of Collective Bargaining in Bangladesh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1"/>
            <a:ext cx="8229600" cy="4419600"/>
          </a:xfrm>
        </p:spPr>
        <p:style>
          <a:lnRef idx="0">
            <a:scrgbClr r="0" g="0" b="0"/>
          </a:lnRef>
          <a:fillRef idx="1003">
            <a:schemeClr val="lt2"/>
          </a:fillRef>
          <a:effectRef idx="0">
            <a:scrgbClr r="0" g="0" b="0"/>
          </a:effectRef>
          <a:fontRef idx="major"/>
        </p:style>
        <p:txBody>
          <a:bodyPr>
            <a:normAutofit/>
          </a:bodyPr>
          <a:lstStyle/>
          <a:p>
            <a:endParaRPr lang="en-US" sz="1600" dirty="0">
              <a:solidFill>
                <a:schemeClr val="bg2">
                  <a:lumMod val="25000"/>
                </a:schemeClr>
              </a:solidFill>
              <a:latin typeface="Times New Roman" pitchFamily="18" charset="0"/>
              <a:cs typeface="Times New Roman" pitchFamily="18" charset="0"/>
            </a:endParaRPr>
          </a:p>
          <a:p>
            <a:r>
              <a:rPr lang="en-US" sz="1600" dirty="0">
                <a:solidFill>
                  <a:schemeClr val="bg2">
                    <a:lumMod val="25000"/>
                  </a:schemeClr>
                </a:solidFill>
                <a:latin typeface="Times New Roman" pitchFamily="18" charset="0"/>
                <a:cs typeface="Times New Roman" pitchFamily="18" charset="0"/>
              </a:rPr>
              <a:t>The unwillingness of the employers in the private sector to recognize the CBA leaders as equal partners in the negotiation process also continues to be the greatest obstacle to the successful operation of the collective bargaining instrument in the country</a:t>
            </a:r>
          </a:p>
          <a:p>
            <a:r>
              <a:rPr lang="en-US" sz="1600" dirty="0">
                <a:solidFill>
                  <a:schemeClr val="bg2">
                    <a:lumMod val="25000"/>
                  </a:schemeClr>
                </a:solidFill>
                <a:latin typeface="Times New Roman" pitchFamily="18" charset="0"/>
                <a:cs typeface="Times New Roman" pitchFamily="18" charset="0"/>
              </a:rPr>
              <a:t>The trade union leaders often complain about an unfavorable collective bargaining environment mainly due to the faults and arrogance of the government, employers and the ruling party.</a:t>
            </a:r>
          </a:p>
          <a:p>
            <a:r>
              <a:rPr lang="en-US" sz="1600" dirty="0">
                <a:solidFill>
                  <a:schemeClr val="bg2">
                    <a:lumMod val="25000"/>
                  </a:schemeClr>
                </a:solidFill>
                <a:latin typeface="Times New Roman" pitchFamily="18" charset="0"/>
                <a:cs typeface="Times New Roman" pitchFamily="18" charset="0"/>
              </a:rPr>
              <a:t>Strikes are the most vital weapons in the hands of workers/employees to redress the imbalance of powers in their relations with the employers</a:t>
            </a:r>
          </a:p>
          <a:p>
            <a:r>
              <a:rPr lang="en-US" sz="1600" dirty="0">
                <a:solidFill>
                  <a:schemeClr val="bg2">
                    <a:lumMod val="25000"/>
                  </a:schemeClr>
                </a:solidFill>
                <a:latin typeface="Times New Roman" pitchFamily="18" charset="0"/>
                <a:cs typeface="Times New Roman" pitchFamily="18" charset="0"/>
              </a:rPr>
              <a:t>A denial of this right by the state and employers simply throws the workers at the mercy of management for the so-called ‘fair treatment’.</a:t>
            </a:r>
          </a:p>
        </p:txBody>
      </p:sp>
      <p:sp>
        <p:nvSpPr>
          <p:cNvPr id="3" name="Title 2"/>
          <p:cNvSpPr>
            <a:spLocks noGrp="1"/>
          </p:cNvSpPr>
          <p:nvPr>
            <p:ph type="title"/>
          </p:nvPr>
        </p:nvSpPr>
        <p:spPr>
          <a:xfrm>
            <a:off x="457200" y="274638"/>
            <a:ext cx="8229600" cy="1020762"/>
          </a:xfrm>
        </p:spPr>
        <p:style>
          <a:lnRef idx="0">
            <a:scrgbClr r="0" g="0" b="0"/>
          </a:lnRef>
          <a:fillRef idx="1002">
            <a:schemeClr val="lt1"/>
          </a:fillRef>
          <a:effectRef idx="0">
            <a:scrgbClr r="0" g="0" b="0"/>
          </a:effectRef>
          <a:fontRef idx="major"/>
        </p:style>
        <p:txBody>
          <a:bodyPr>
            <a:normAutofit/>
          </a:bodyPr>
          <a:lstStyle/>
          <a:p>
            <a:pPr algn="ctr"/>
            <a:r>
              <a:rPr lang="en-US" sz="2400" dirty="0">
                <a:latin typeface="Times New Roman" pitchFamily="18" charset="0"/>
                <a:cs typeface="Times New Roman" pitchFamily="18" charset="0"/>
              </a:rPr>
              <a:t>Practices of Collective Bargaining in Bangladesh </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a:bodyPr>
          <a:lstStyle/>
          <a:p>
            <a:r>
              <a:rPr lang="en-US" sz="2000" dirty="0">
                <a:effectLst/>
              </a:rPr>
              <a:t>“Our labor unions are not narrow, self-seeking groups. They have raised wages, shortened hours, and provided supplemental benefits. Through collective bargaining and grievance procedures, they have brought justice and democracy to the shop floor.” -</a:t>
            </a:r>
            <a:r>
              <a:rPr lang="en-US" sz="2000" dirty="0"/>
              <a:t> John F. Kennedy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fontAlgn="auto" hangingPunct="1">
              <a:spcAft>
                <a:spcPts val="0"/>
              </a:spcAft>
              <a:defRPr/>
            </a:pPr>
            <a:r>
              <a:rPr lang="en-GB" altLang="en-US" b="1"/>
              <a:t>What is collective bargaining?</a:t>
            </a:r>
          </a:p>
        </p:txBody>
      </p:sp>
      <p:sp>
        <p:nvSpPr>
          <p:cNvPr id="7171" name="Content Placeholder 2"/>
          <p:cNvSpPr>
            <a:spLocks noGrp="1"/>
          </p:cNvSpPr>
          <p:nvPr>
            <p:ph idx="1"/>
          </p:nvPr>
        </p:nvSpPr>
        <p:spPr/>
        <p:txBody>
          <a:bodyPr>
            <a:normAutofit/>
          </a:bodyPr>
          <a:lstStyle/>
          <a:p>
            <a:pPr eaLnBrk="1" hangingPunct="1"/>
            <a:r>
              <a:rPr lang="en-GB" altLang="en-US" sz="2000" dirty="0">
                <a:solidFill>
                  <a:schemeClr val="accent1"/>
                </a:solidFill>
                <a:latin typeface="Arial" panose="020B0604020202020204" pitchFamily="34" charset="0"/>
                <a:cs typeface="Arial" panose="020B0604020202020204" pitchFamily="34" charset="0"/>
              </a:rPr>
              <a:t>Very important process in</a:t>
            </a:r>
            <a:r>
              <a:rPr lang="en-GB" altLang="en-US" sz="2000" b="1" dirty="0">
                <a:solidFill>
                  <a:schemeClr val="accent1"/>
                </a:solidFill>
                <a:latin typeface="Arial" panose="020B0604020202020204" pitchFamily="34" charset="0"/>
                <a:cs typeface="Arial" panose="020B0604020202020204" pitchFamily="34" charset="0"/>
              </a:rPr>
              <a:t> a labour relationship</a:t>
            </a:r>
          </a:p>
          <a:p>
            <a:pPr eaLnBrk="1" hangingPunct="1"/>
            <a:r>
              <a:rPr lang="en-GB" altLang="en-US" sz="2000" dirty="0">
                <a:solidFill>
                  <a:schemeClr val="accent1"/>
                </a:solidFill>
                <a:latin typeface="Arial" panose="020B0604020202020204" pitchFamily="34" charset="0"/>
                <a:cs typeface="Arial" panose="020B0604020202020204" pitchFamily="34" charset="0"/>
              </a:rPr>
              <a:t>Plays major role of building </a:t>
            </a:r>
            <a:r>
              <a:rPr lang="en-GB" altLang="en-US" sz="2000" b="1" dirty="0">
                <a:solidFill>
                  <a:schemeClr val="accent1"/>
                </a:solidFill>
                <a:latin typeface="Arial" panose="020B0604020202020204" pitchFamily="34" charset="0"/>
                <a:cs typeface="Arial" panose="020B0604020202020204" pitchFamily="34" charset="0"/>
              </a:rPr>
              <a:t>harmonious </a:t>
            </a:r>
            <a:r>
              <a:rPr lang="en-GB" altLang="en-US" sz="2000" dirty="0">
                <a:solidFill>
                  <a:schemeClr val="accent1"/>
                </a:solidFill>
                <a:latin typeface="Arial" panose="020B0604020202020204" pitchFamily="34" charset="0"/>
                <a:cs typeface="Arial" panose="020B0604020202020204" pitchFamily="34" charset="0"/>
              </a:rPr>
              <a:t>employment relationships</a:t>
            </a:r>
          </a:p>
          <a:p>
            <a:pPr eaLnBrk="1" hangingPunct="1"/>
            <a:r>
              <a:rPr lang="en-GB" altLang="en-US" sz="2000" dirty="0">
                <a:solidFill>
                  <a:schemeClr val="accent1"/>
                </a:solidFill>
                <a:latin typeface="Arial" panose="020B0604020202020204" pitchFamily="34" charset="0"/>
                <a:cs typeface="Arial" panose="020B0604020202020204" pitchFamily="34" charset="0"/>
              </a:rPr>
              <a:t>Premised on </a:t>
            </a:r>
            <a:r>
              <a:rPr lang="en-GB" altLang="en-US" sz="2000" b="1" dirty="0">
                <a:solidFill>
                  <a:schemeClr val="accent1"/>
                </a:solidFill>
                <a:latin typeface="Arial" panose="020B0604020202020204" pitchFamily="34" charset="0"/>
                <a:cs typeface="Arial" panose="020B0604020202020204" pitchFamily="34" charset="0"/>
              </a:rPr>
              <a:t>joint</a:t>
            </a:r>
            <a:r>
              <a:rPr lang="en-GB" altLang="en-US" sz="2000" dirty="0">
                <a:solidFill>
                  <a:schemeClr val="accent1"/>
                </a:solidFill>
                <a:latin typeface="Arial" panose="020B0604020202020204" pitchFamily="34" charset="0"/>
                <a:cs typeface="Arial" panose="020B0604020202020204" pitchFamily="34" charset="0"/>
              </a:rPr>
              <a:t> purpose of the employment relationship through </a:t>
            </a:r>
            <a:r>
              <a:rPr lang="en-GB" altLang="en-US" sz="2000" b="1" dirty="0">
                <a:solidFill>
                  <a:schemeClr val="accent1"/>
                </a:solidFill>
                <a:latin typeface="Arial" panose="020B0604020202020204" pitchFamily="34" charset="0"/>
                <a:cs typeface="Arial" panose="020B0604020202020204" pitchFamily="34" charset="0"/>
              </a:rPr>
              <a:t>cooperation, commonality of interest</a:t>
            </a:r>
            <a:r>
              <a:rPr lang="en-GB" altLang="en-US" sz="2000" dirty="0">
                <a:solidFill>
                  <a:schemeClr val="accent1"/>
                </a:solidFill>
                <a:latin typeface="Arial" panose="020B0604020202020204" pitchFamily="34" charset="0"/>
                <a:cs typeface="Arial" panose="020B0604020202020204" pitchFamily="34" charset="0"/>
              </a:rPr>
              <a:t>, </a:t>
            </a:r>
            <a:r>
              <a:rPr lang="en-GB" altLang="en-US" sz="2000" b="1" dirty="0">
                <a:solidFill>
                  <a:schemeClr val="accent1"/>
                </a:solidFill>
                <a:latin typeface="Arial" panose="020B0604020202020204" pitchFamily="34" charset="0"/>
                <a:cs typeface="Arial" panose="020B0604020202020204" pitchFamily="34" charset="0"/>
              </a:rPr>
              <a:t>trust</a:t>
            </a:r>
            <a:r>
              <a:rPr lang="en-GB" altLang="en-US" sz="2000" dirty="0">
                <a:solidFill>
                  <a:schemeClr val="accent1"/>
                </a:solidFill>
                <a:latin typeface="Arial" panose="020B0604020202020204" pitchFamily="34" charset="0"/>
                <a:cs typeface="Arial" panose="020B0604020202020204" pitchFamily="34" charset="0"/>
              </a:rPr>
              <a:t> and </a:t>
            </a:r>
            <a:r>
              <a:rPr lang="en-GB" altLang="en-US" sz="2000" b="1" dirty="0">
                <a:solidFill>
                  <a:schemeClr val="accent1"/>
                </a:solidFill>
                <a:latin typeface="Arial" panose="020B0604020202020204" pitchFamily="34" charset="0"/>
                <a:cs typeface="Arial" panose="020B0604020202020204" pitchFamily="34" charset="0"/>
              </a:rPr>
              <a:t>comprise</a:t>
            </a:r>
            <a:endParaRPr lang="en-GB" altLang="en-US" sz="2000" dirty="0">
              <a:solidFill>
                <a:schemeClr val="accent1"/>
              </a:solidFill>
              <a:latin typeface="Arial" panose="020B0604020202020204" pitchFamily="34" charset="0"/>
              <a:cs typeface="Arial" panose="020B0604020202020204" pitchFamily="34" charset="0"/>
            </a:endParaRPr>
          </a:p>
          <a:p>
            <a:pPr eaLnBrk="1" hangingPunct="1">
              <a:buFont typeface="Arial" panose="020B0604020202020204" pitchFamily="34" charset="0"/>
              <a:buNone/>
            </a:pPr>
            <a:endParaRPr lang="en-GB"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6323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fontAlgn="auto" hangingPunct="1">
              <a:spcAft>
                <a:spcPts val="0"/>
              </a:spcAft>
              <a:defRPr/>
            </a:pPr>
            <a:r>
              <a:rPr lang="en-GB" altLang="en-US" b="1"/>
              <a:t>Definition</a:t>
            </a:r>
          </a:p>
        </p:txBody>
      </p:sp>
      <p:sp>
        <p:nvSpPr>
          <p:cNvPr id="8195" name="Content Placeholder 2"/>
          <p:cNvSpPr>
            <a:spLocks noGrp="1"/>
          </p:cNvSpPr>
          <p:nvPr>
            <p:ph idx="1"/>
          </p:nvPr>
        </p:nvSpPr>
        <p:spPr/>
        <p:txBody>
          <a:bodyPr>
            <a:normAutofit/>
          </a:bodyPr>
          <a:lstStyle/>
          <a:p>
            <a:pPr indent="-273050" eaLnBrk="1" hangingPunct="1"/>
            <a:r>
              <a:rPr lang="en-GB" altLang="en-US" sz="2000" dirty="0">
                <a:solidFill>
                  <a:schemeClr val="accent1"/>
                </a:solidFill>
                <a:latin typeface="Arial" panose="020B0604020202020204" pitchFamily="34" charset="0"/>
                <a:cs typeface="Arial" panose="020B0604020202020204" pitchFamily="34" charset="0"/>
              </a:rPr>
              <a:t>Method of determining </a:t>
            </a:r>
            <a:r>
              <a:rPr lang="en-GB" altLang="en-US" sz="2000" b="1" dirty="0">
                <a:solidFill>
                  <a:schemeClr val="accent1"/>
                </a:solidFill>
                <a:latin typeface="Arial" panose="020B0604020202020204" pitchFamily="34" charset="0"/>
                <a:cs typeface="Arial" panose="020B0604020202020204" pitchFamily="34" charset="0"/>
              </a:rPr>
              <a:t>terms and conditions </a:t>
            </a:r>
            <a:r>
              <a:rPr lang="en-GB" altLang="en-US" sz="2000" dirty="0">
                <a:solidFill>
                  <a:schemeClr val="accent1"/>
                </a:solidFill>
                <a:latin typeface="Arial" panose="020B0604020202020204" pitchFamily="34" charset="0"/>
                <a:cs typeface="Arial" panose="020B0604020202020204" pitchFamily="34" charset="0"/>
              </a:rPr>
              <a:t>of employment /</a:t>
            </a:r>
            <a:r>
              <a:rPr lang="en-GB" altLang="en-US" sz="2000" b="1" dirty="0">
                <a:solidFill>
                  <a:schemeClr val="accent1"/>
                </a:solidFill>
                <a:latin typeface="Arial" panose="020B0604020202020204" pitchFamily="34" charset="0"/>
                <a:cs typeface="Arial" panose="020B0604020202020204" pitchFamily="34" charset="0"/>
              </a:rPr>
              <a:t>regulating</a:t>
            </a:r>
            <a:r>
              <a:rPr lang="en-GB" altLang="en-US" sz="2000" dirty="0">
                <a:solidFill>
                  <a:schemeClr val="accent1"/>
                </a:solidFill>
                <a:latin typeface="Arial" panose="020B0604020202020204" pitchFamily="34" charset="0"/>
                <a:cs typeface="Arial" panose="020B0604020202020204" pitchFamily="34" charset="0"/>
              </a:rPr>
              <a:t> the employment relationship</a:t>
            </a:r>
          </a:p>
          <a:p>
            <a:pPr indent="-273050" eaLnBrk="1" hangingPunct="1">
              <a:buFont typeface="Arial" panose="020B0604020202020204" pitchFamily="34" charset="0"/>
              <a:buNone/>
            </a:pPr>
            <a:r>
              <a:rPr lang="en-GB" altLang="en-US" sz="2000" dirty="0">
                <a:solidFill>
                  <a:schemeClr val="accent1"/>
                </a:solidFill>
                <a:latin typeface="Arial" panose="020B0604020202020204" pitchFamily="34" charset="0"/>
                <a:cs typeface="Arial" panose="020B0604020202020204" pitchFamily="34" charset="0"/>
              </a:rPr>
              <a:t>   -</a:t>
            </a:r>
            <a:r>
              <a:rPr lang="en-GB" altLang="en-US" sz="2000" b="1" dirty="0">
                <a:solidFill>
                  <a:schemeClr val="accent1"/>
                </a:solidFill>
                <a:latin typeface="Arial" panose="020B0604020202020204" pitchFamily="34" charset="0"/>
                <a:cs typeface="Arial" panose="020B0604020202020204" pitchFamily="34" charset="0"/>
              </a:rPr>
              <a:t>utilises the process of negotiation between employers and employees</a:t>
            </a:r>
            <a:r>
              <a:rPr lang="en-GB" altLang="en-US" sz="2000" dirty="0">
                <a:solidFill>
                  <a:schemeClr val="accent1"/>
                </a:solidFill>
                <a:latin typeface="Arial" panose="020B0604020202020204" pitchFamily="34" charset="0"/>
                <a:cs typeface="Arial" panose="020B0604020202020204" pitchFamily="34" charset="0"/>
              </a:rPr>
              <a:t> </a:t>
            </a:r>
          </a:p>
          <a:p>
            <a:pPr indent="-273050" eaLnBrk="1" hangingPunct="1">
              <a:buFont typeface="Arial" panose="020B0604020202020204" pitchFamily="34" charset="0"/>
              <a:buNone/>
            </a:pPr>
            <a:r>
              <a:rPr lang="en-GB" altLang="en-US" sz="2000" dirty="0">
                <a:solidFill>
                  <a:schemeClr val="accent1"/>
                </a:solidFill>
                <a:latin typeface="Arial" panose="020B0604020202020204" pitchFamily="34" charset="0"/>
                <a:cs typeface="Arial" panose="020B0604020202020204" pitchFamily="34" charset="0"/>
              </a:rPr>
              <a:t>  -intended </a:t>
            </a:r>
            <a:r>
              <a:rPr lang="en-GB" altLang="en-US" sz="2000" b="1" dirty="0">
                <a:solidFill>
                  <a:schemeClr val="accent1"/>
                </a:solidFill>
                <a:latin typeface="Arial" panose="020B0604020202020204" pitchFamily="34" charset="0"/>
                <a:cs typeface="Arial" panose="020B0604020202020204" pitchFamily="34" charset="0"/>
              </a:rPr>
              <a:t>to result in an agreement applicable across group of employees (</a:t>
            </a:r>
            <a:r>
              <a:rPr lang="en-GB" altLang="en-US" sz="2000" dirty="0">
                <a:solidFill>
                  <a:schemeClr val="accent1"/>
                </a:solidFill>
                <a:latin typeface="Arial" panose="020B0604020202020204" pitchFamily="34" charset="0"/>
                <a:cs typeface="Arial" panose="020B0604020202020204" pitchFamily="34" charset="0"/>
              </a:rPr>
              <a:t>Salamon,1998)</a:t>
            </a:r>
          </a:p>
          <a:p>
            <a:pPr indent="-273050" eaLnBrk="1" hangingPunct="1"/>
            <a:r>
              <a:rPr lang="en-GB" altLang="en-US" sz="2000" dirty="0">
                <a:solidFill>
                  <a:schemeClr val="accent1"/>
                </a:solidFill>
                <a:latin typeface="Arial" panose="020B0604020202020204" pitchFamily="34" charset="0"/>
                <a:cs typeface="Arial" panose="020B0604020202020204" pitchFamily="34" charset="0"/>
              </a:rPr>
              <a:t>Mechanism of re</a:t>
            </a:r>
            <a:r>
              <a:rPr lang="en-GB" altLang="en-US" sz="2000" b="1" dirty="0">
                <a:solidFill>
                  <a:schemeClr val="accent1"/>
                </a:solidFill>
                <a:latin typeface="Arial" panose="020B0604020202020204" pitchFamily="34" charset="0"/>
                <a:cs typeface="Arial" panose="020B0604020202020204" pitchFamily="34" charset="0"/>
              </a:rPr>
              <a:t>conciling conflicting interests</a:t>
            </a:r>
            <a:endParaRPr lang="en-GB" altLang="en-US" sz="2000" dirty="0">
              <a:solidFill>
                <a:schemeClr val="accent1"/>
              </a:solidFill>
              <a:latin typeface="Arial" panose="020B0604020202020204" pitchFamily="34" charset="0"/>
              <a:cs typeface="Arial" panose="020B0604020202020204" pitchFamily="34" charset="0"/>
            </a:endParaRPr>
          </a:p>
          <a:p>
            <a:pPr indent="-273050" eaLnBrk="1" hangingPunct="1"/>
            <a:r>
              <a:rPr lang="en-GB" altLang="en-US" sz="2000" dirty="0">
                <a:solidFill>
                  <a:schemeClr val="accent1"/>
                </a:solidFill>
                <a:latin typeface="Arial" panose="020B0604020202020204" pitchFamily="34" charset="0"/>
                <a:cs typeface="Arial" panose="020B0604020202020204" pitchFamily="34" charset="0"/>
              </a:rPr>
              <a:t>Helps </a:t>
            </a:r>
            <a:r>
              <a:rPr lang="en-GB" altLang="en-US" sz="2000" b="1" dirty="0">
                <a:solidFill>
                  <a:schemeClr val="accent1"/>
                </a:solidFill>
                <a:latin typeface="Arial" panose="020B0604020202020204" pitchFamily="34" charset="0"/>
                <a:cs typeface="Arial" panose="020B0604020202020204" pitchFamily="34" charset="0"/>
              </a:rPr>
              <a:t>build constructive labour relations </a:t>
            </a:r>
            <a:r>
              <a:rPr lang="en-GB" altLang="en-US" sz="2000" dirty="0">
                <a:solidFill>
                  <a:schemeClr val="accent1"/>
                </a:solidFill>
                <a:latin typeface="Arial" panose="020B0604020202020204" pitchFamily="34" charset="0"/>
                <a:cs typeface="Arial" panose="020B0604020202020204" pitchFamily="34" charset="0"/>
              </a:rPr>
              <a:t>by  </a:t>
            </a:r>
            <a:r>
              <a:rPr lang="en-GB" altLang="en-US" sz="2000" b="1" dirty="0">
                <a:solidFill>
                  <a:schemeClr val="accent1"/>
                </a:solidFill>
                <a:latin typeface="Arial" panose="020B0604020202020204" pitchFamily="34" charset="0"/>
                <a:cs typeface="Arial" panose="020B0604020202020204" pitchFamily="34" charset="0"/>
              </a:rPr>
              <a:t>identification of mutual goals &amp; realisation of common interests</a:t>
            </a:r>
          </a:p>
        </p:txBody>
      </p:sp>
    </p:spTree>
    <p:extLst>
      <p:ext uri="{BB962C8B-B14F-4D97-AF65-F5344CB8AC3E}">
        <p14:creationId xmlns:p14="http://schemas.microsoft.com/office/powerpoint/2010/main" val="1683658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b="1" dirty="0">
                <a:latin typeface="Arial" panose="020B0604020202020204" pitchFamily="34" charset="0"/>
                <a:cs typeface="Arial" panose="020B0604020202020204" pitchFamily="34" charset="0"/>
              </a:rPr>
              <a:t>Avoidance: </a:t>
            </a:r>
            <a:r>
              <a:rPr lang="en-US" sz="2000" dirty="0">
                <a:latin typeface="Arial" panose="020B0604020202020204" pitchFamily="34" charset="0"/>
                <a:cs typeface="Arial" panose="020B0604020202020204" pitchFamily="34" charset="0"/>
              </a:rPr>
              <a:t>Negotiators who are eager to avoid confrontation ignore problems, their own needs, the needs of the other party and the relational dynamics present. This approach results at best in a delay or at worst in a</a:t>
            </a:r>
            <a:r>
              <a:rPr lang="en-US" sz="2000" b="1" dirty="0">
                <a:latin typeface="Arial" panose="020B0604020202020204" pitchFamily="34" charset="0"/>
                <a:cs typeface="Arial" panose="020B0604020202020204" pitchFamily="34" charset="0"/>
              </a:rPr>
              <a:t> Lose/Lose </a:t>
            </a:r>
            <a:r>
              <a:rPr lang="en-US" sz="2000" dirty="0">
                <a:latin typeface="Arial" panose="020B0604020202020204" pitchFamily="34" charset="0"/>
                <a:cs typeface="Arial" panose="020B0604020202020204" pitchFamily="34" charset="0"/>
              </a:rPr>
              <a:t>result where both relationships and results are sacrificed.</a:t>
            </a:r>
          </a:p>
          <a:p>
            <a:endParaRPr lang="en-US"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Aggression: </a:t>
            </a:r>
            <a:r>
              <a:rPr lang="en-US" sz="2000" dirty="0">
                <a:latin typeface="Arial" panose="020B0604020202020204" pitchFamily="34" charset="0"/>
                <a:cs typeface="Arial" panose="020B0604020202020204" pitchFamily="34" charset="0"/>
              </a:rPr>
              <a:t>Aggressive negotiators focus exclusively on their own objectives. They are eager to win, even at the expense of others. They attend only to short-term outcomes. Trust and long-term results may be jeopardized in pursuit of this I Win/You Lose outcome.</a:t>
            </a:r>
          </a:p>
          <a:p>
            <a:endParaRPr lang="en-US" sz="2000" dirty="0"/>
          </a:p>
          <a:p>
            <a:endParaRPr lang="en-US" dirty="0"/>
          </a:p>
        </p:txBody>
      </p:sp>
      <p:sp>
        <p:nvSpPr>
          <p:cNvPr id="3" name="Title 2"/>
          <p:cNvSpPr>
            <a:spLocks noGrp="1"/>
          </p:cNvSpPr>
          <p:nvPr>
            <p:ph type="title"/>
          </p:nvPr>
        </p:nvSpPr>
        <p:spPr/>
        <p:txBody>
          <a:bodyPr>
            <a:normAutofit fontScale="90000"/>
          </a:bodyPr>
          <a:lstStyle/>
          <a:p>
            <a:r>
              <a:rPr lang="en-US" dirty="0"/>
              <a:t>First step: know what type of negotiator you are</a:t>
            </a:r>
          </a:p>
        </p:txBody>
      </p:sp>
    </p:spTree>
    <p:extLst>
      <p:ext uri="{BB962C8B-B14F-4D97-AF65-F5344CB8AC3E}">
        <p14:creationId xmlns:p14="http://schemas.microsoft.com/office/powerpoint/2010/main" val="3985810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sz="2000" dirty="0"/>
          </a:p>
          <a:p>
            <a:r>
              <a:rPr lang="en-US" sz="2000" b="1" dirty="0">
                <a:latin typeface="Arial" panose="020B0604020202020204" pitchFamily="34" charset="0"/>
                <a:cs typeface="Arial" panose="020B0604020202020204" pitchFamily="34" charset="0"/>
              </a:rPr>
              <a:t>Accommodation: </a:t>
            </a:r>
            <a:r>
              <a:rPr lang="en-US" sz="2000" dirty="0">
                <a:latin typeface="Arial" panose="020B0604020202020204" pitchFamily="34" charset="0"/>
                <a:cs typeface="Arial" panose="020B0604020202020204" pitchFamily="34" charset="0"/>
              </a:rPr>
              <a:t>Negotiators who focus too heavily on the relational dynamics avoid attending to their own needs and interests. They risk a You Win/I Lose outcome in which the other party wins at your expense.</a:t>
            </a:r>
          </a:p>
          <a:p>
            <a:endParaRPr lang="en-US"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Compromise: </a:t>
            </a:r>
            <a:r>
              <a:rPr lang="en-US" sz="2000" dirty="0">
                <a:latin typeface="Arial" panose="020B0604020202020204" pitchFamily="34" charset="0"/>
                <a:cs typeface="Arial" panose="020B0604020202020204" pitchFamily="34" charset="0"/>
              </a:rPr>
              <a:t>This common approach to negotiations searches for middle ground in resolving differences rather than pursing potential solutions that often are found in common interests. It results in getting some of what you want and some of what you don’t want. Compromise is our usual default but is less than a WIN/WIN since it results in a both win and lose outcome.</a:t>
            </a:r>
          </a:p>
          <a:p>
            <a:endParaRPr lang="en-US" sz="2000" dirty="0"/>
          </a:p>
          <a:p>
            <a:endParaRPr lang="en-US" sz="2000" dirty="0"/>
          </a:p>
          <a:p>
            <a:endParaRPr lang="en-US" dirty="0"/>
          </a:p>
        </p:txBody>
      </p:sp>
      <p:sp>
        <p:nvSpPr>
          <p:cNvPr id="3" name="Title 2"/>
          <p:cNvSpPr>
            <a:spLocks noGrp="1"/>
          </p:cNvSpPr>
          <p:nvPr>
            <p:ph type="title"/>
          </p:nvPr>
        </p:nvSpPr>
        <p:spPr/>
        <p:txBody>
          <a:bodyPr>
            <a:normAutofit fontScale="90000"/>
          </a:bodyPr>
          <a:lstStyle/>
          <a:p>
            <a:r>
              <a:rPr lang="en-US" dirty="0"/>
              <a:t>First step: know what type of negotiator you are (cont.)</a:t>
            </a:r>
          </a:p>
        </p:txBody>
      </p:sp>
    </p:spTree>
    <p:extLst>
      <p:ext uri="{BB962C8B-B14F-4D97-AF65-F5344CB8AC3E}">
        <p14:creationId xmlns:p14="http://schemas.microsoft.com/office/powerpoint/2010/main" val="2479584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marL="109728" indent="0">
              <a:buNone/>
            </a:pPr>
            <a:endParaRPr lang="en-US" sz="2000" dirty="0"/>
          </a:p>
          <a:p>
            <a:r>
              <a:rPr lang="en-US" sz="8000" b="1" dirty="0">
                <a:latin typeface="Arial" panose="020B0604020202020204" pitchFamily="34" charset="0"/>
                <a:cs typeface="Arial" panose="020B0604020202020204" pitchFamily="34" charset="0"/>
              </a:rPr>
              <a:t>Accommodation: </a:t>
            </a:r>
            <a:r>
              <a:rPr lang="en-US" sz="8000" dirty="0">
                <a:latin typeface="Arial" panose="020B0604020202020204" pitchFamily="34" charset="0"/>
                <a:cs typeface="Arial" panose="020B0604020202020204" pitchFamily="34" charset="0"/>
              </a:rPr>
              <a:t>Negotiators who focus too heavily on the relational dynamics avoid attending to their own needs and interests. They risk a You Win/I Lose outcome in which the other party wins at your expense.</a:t>
            </a:r>
          </a:p>
          <a:p>
            <a:endParaRPr lang="en-US" sz="8000" dirty="0">
              <a:latin typeface="Arial" panose="020B0604020202020204" pitchFamily="34" charset="0"/>
              <a:cs typeface="Arial" panose="020B0604020202020204" pitchFamily="34" charset="0"/>
            </a:endParaRPr>
          </a:p>
          <a:p>
            <a:r>
              <a:rPr lang="en-US" sz="8000" b="1" dirty="0">
                <a:latin typeface="Arial" panose="020B0604020202020204" pitchFamily="34" charset="0"/>
                <a:cs typeface="Arial" panose="020B0604020202020204" pitchFamily="34" charset="0"/>
              </a:rPr>
              <a:t>Collaboration: </a:t>
            </a:r>
            <a:r>
              <a:rPr lang="en-US" sz="8000" dirty="0">
                <a:latin typeface="Arial" panose="020B0604020202020204" pitchFamily="34" charset="0"/>
                <a:cs typeface="Arial" panose="020B0604020202020204" pitchFamily="34" charset="0"/>
              </a:rPr>
              <a:t>Collaborative negotiators stand up for their own interests, needs and values while honoring the interests, needs and values of others. They are results-oriented and are sensitive to the relational dynamics present. They seek to create value in non-obvious ways through working with the other party and then ensure that the value they extract meets their own goals and represents a satisfactory outcome for others. Between competing and accommodating, and beyond compromise, lies a balance of collaborative behaviors that lead to WIN/WIN.</a:t>
            </a:r>
          </a:p>
          <a:p>
            <a:endParaRPr lang="en-US" sz="8000" dirty="0">
              <a:latin typeface="Arial" panose="020B0604020202020204" pitchFamily="34" charset="0"/>
              <a:cs typeface="Arial" panose="020B0604020202020204" pitchFamily="34" charset="0"/>
            </a:endParaRPr>
          </a:p>
          <a:p>
            <a:endParaRPr lang="en-US" sz="2000" dirty="0"/>
          </a:p>
          <a:p>
            <a:endParaRPr lang="en-US" dirty="0"/>
          </a:p>
        </p:txBody>
      </p:sp>
      <p:sp>
        <p:nvSpPr>
          <p:cNvPr id="3" name="Title 2"/>
          <p:cNvSpPr>
            <a:spLocks noGrp="1"/>
          </p:cNvSpPr>
          <p:nvPr>
            <p:ph type="title"/>
          </p:nvPr>
        </p:nvSpPr>
        <p:spPr/>
        <p:txBody>
          <a:bodyPr>
            <a:normAutofit fontScale="90000"/>
          </a:bodyPr>
          <a:lstStyle/>
          <a:p>
            <a:r>
              <a:rPr lang="en-US" dirty="0"/>
              <a:t>First step: know what type of negotiator you are (cont.)</a:t>
            </a:r>
          </a:p>
        </p:txBody>
      </p:sp>
    </p:spTree>
    <p:extLst>
      <p:ext uri="{BB962C8B-B14F-4D97-AF65-F5344CB8AC3E}">
        <p14:creationId xmlns:p14="http://schemas.microsoft.com/office/powerpoint/2010/main" val="45498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572000"/>
          </a:xfrm>
        </p:spPr>
        <p:style>
          <a:lnRef idx="0">
            <a:scrgbClr r="0" g="0" b="0"/>
          </a:lnRef>
          <a:fillRef idx="1003">
            <a:schemeClr val="lt2"/>
          </a:fillRef>
          <a:effectRef idx="0">
            <a:scrgbClr r="0" g="0" b="0"/>
          </a:effectRef>
          <a:fontRef idx="major"/>
        </p:style>
        <p:txBody>
          <a:bodyPr>
            <a:normAutofit/>
          </a:bodyPr>
          <a:lstStyle/>
          <a:p>
            <a:pPr>
              <a:buClr>
                <a:schemeClr val="bg2">
                  <a:lumMod val="25000"/>
                </a:schemeClr>
              </a:buClr>
              <a:buSzPct val="90000"/>
              <a:buFont typeface="Wingdings" pitchFamily="2" charset="2"/>
              <a:buChar char="§"/>
            </a:pPr>
            <a:endParaRPr lang="en-US" sz="1600" dirty="0">
              <a:latin typeface="Arial" pitchFamily="34" charset="0"/>
              <a:cs typeface="Arial" pitchFamily="34" charset="0"/>
            </a:endParaRPr>
          </a:p>
          <a:p>
            <a:pPr>
              <a:buClr>
                <a:schemeClr val="bg2">
                  <a:lumMod val="25000"/>
                </a:schemeClr>
              </a:buClr>
              <a:buSzPct val="90000"/>
              <a:buFont typeface="Wingdings" pitchFamily="2" charset="2"/>
              <a:buChar char="§"/>
            </a:pPr>
            <a:r>
              <a:rPr lang="en-US" sz="1600" dirty="0">
                <a:solidFill>
                  <a:schemeClr val="bg2">
                    <a:lumMod val="25000"/>
                  </a:schemeClr>
                </a:solidFill>
                <a:latin typeface="Arial" pitchFamily="34" charset="0"/>
                <a:cs typeface="Arial" pitchFamily="34" charset="0"/>
              </a:rPr>
              <a:t>Detailed and reliable data is not available as no public record is maintained of collective bargaining at various levels in the country.</a:t>
            </a:r>
          </a:p>
          <a:p>
            <a:pPr>
              <a:buClr>
                <a:schemeClr val="accent5">
                  <a:lumMod val="75000"/>
                </a:schemeClr>
              </a:buClr>
              <a:buSzPct val="90000"/>
              <a:buFont typeface="Wingdings" pitchFamily="2" charset="2"/>
              <a:buChar char="§"/>
            </a:pPr>
            <a:r>
              <a:rPr lang="en-US" sz="1600" dirty="0">
                <a:solidFill>
                  <a:schemeClr val="bg2">
                    <a:lumMod val="25000"/>
                  </a:schemeClr>
                </a:solidFill>
                <a:latin typeface="Arial" pitchFamily="34" charset="0"/>
                <a:cs typeface="Arial" pitchFamily="34" charset="0"/>
              </a:rPr>
              <a:t>Usually collective bargaining agreements are not documented or not sent to the Department of Labour</a:t>
            </a:r>
          </a:p>
          <a:p>
            <a:pPr>
              <a:buClr>
                <a:schemeClr val="accent5">
                  <a:lumMod val="75000"/>
                </a:schemeClr>
              </a:buClr>
              <a:buSzPct val="90000"/>
              <a:buFont typeface="Wingdings" pitchFamily="2" charset="2"/>
              <a:buChar char="§"/>
            </a:pPr>
            <a:r>
              <a:rPr lang="en-US" sz="1600" dirty="0">
                <a:solidFill>
                  <a:schemeClr val="bg2">
                    <a:lumMod val="25000"/>
                  </a:schemeClr>
                </a:solidFill>
                <a:latin typeface="Arial" pitchFamily="34" charset="0"/>
                <a:cs typeface="Arial" pitchFamily="34" charset="0"/>
              </a:rPr>
              <a:t>As a result, no reliable or yearly data can be found on the trends of collective bargaining agreements in Bangladesh.</a:t>
            </a:r>
          </a:p>
          <a:p>
            <a:pPr>
              <a:buClr>
                <a:schemeClr val="accent5">
                  <a:lumMod val="75000"/>
                </a:schemeClr>
              </a:buClr>
              <a:buSzPct val="90000"/>
              <a:buFont typeface="Wingdings" pitchFamily="2" charset="2"/>
              <a:buChar char="§"/>
            </a:pPr>
            <a:r>
              <a:rPr lang="en-US" sz="1600" dirty="0">
                <a:solidFill>
                  <a:schemeClr val="bg2">
                    <a:lumMod val="25000"/>
                  </a:schemeClr>
                </a:solidFill>
                <a:latin typeface="Arial" pitchFamily="34" charset="0"/>
                <a:cs typeface="Arial" pitchFamily="34" charset="0"/>
              </a:rPr>
              <a:t>It is the statutory responsibility of the employers/management personnel to supply reports of successful collective bargaining initiatives</a:t>
            </a:r>
          </a:p>
          <a:p>
            <a:pPr>
              <a:buClr>
                <a:schemeClr val="accent5">
                  <a:lumMod val="75000"/>
                </a:schemeClr>
              </a:buClr>
              <a:buSzPct val="90000"/>
              <a:buFont typeface="Wingdings" pitchFamily="2" charset="2"/>
              <a:buChar char="§"/>
            </a:pPr>
            <a:r>
              <a:rPr lang="en-US" sz="1600" dirty="0">
                <a:solidFill>
                  <a:schemeClr val="bg2">
                    <a:lumMod val="25000"/>
                  </a:schemeClr>
                </a:solidFill>
                <a:latin typeface="Arial" pitchFamily="34" charset="0"/>
                <a:cs typeface="Arial" pitchFamily="34" charset="0"/>
              </a:rPr>
              <a:t>But due to their protectionist and conservative approach, the managements</a:t>
            </a:r>
          </a:p>
          <a:p>
            <a:pPr>
              <a:buClr>
                <a:schemeClr val="accent5">
                  <a:lumMod val="75000"/>
                </a:schemeClr>
              </a:buClr>
              <a:buSzPct val="90000"/>
              <a:buFont typeface="Wingdings" pitchFamily="2" charset="2"/>
              <a:buChar char="§"/>
            </a:pPr>
            <a:r>
              <a:rPr lang="en-US" sz="1600" dirty="0">
                <a:solidFill>
                  <a:schemeClr val="bg2">
                    <a:lumMod val="25000"/>
                  </a:schemeClr>
                </a:solidFill>
                <a:latin typeface="Arial" pitchFamily="34" charset="0"/>
                <a:cs typeface="Arial" pitchFamily="34" charset="0"/>
              </a:rPr>
              <a:t>do not report on collective bargaining</a:t>
            </a:r>
          </a:p>
        </p:txBody>
      </p:sp>
      <p:sp>
        <p:nvSpPr>
          <p:cNvPr id="3" name="Title 2"/>
          <p:cNvSpPr>
            <a:spLocks noGrp="1"/>
          </p:cNvSpPr>
          <p:nvPr>
            <p:ph type="title"/>
          </p:nvPr>
        </p:nvSpPr>
        <p:spPr>
          <a:xfrm>
            <a:off x="457200" y="274638"/>
            <a:ext cx="8229600" cy="944562"/>
          </a:xfrm>
        </p:spPr>
        <p:style>
          <a:lnRef idx="0">
            <a:scrgbClr r="0" g="0" b="0"/>
          </a:lnRef>
          <a:fillRef idx="1002">
            <a:schemeClr val="lt1"/>
          </a:fillRef>
          <a:effectRef idx="0">
            <a:scrgbClr r="0" g="0" b="0"/>
          </a:effectRef>
          <a:fontRef idx="major"/>
        </p:style>
        <p:txBody>
          <a:bodyPr>
            <a:normAutofit/>
          </a:bodyPr>
          <a:lstStyle/>
          <a:p>
            <a:pPr algn="ctr"/>
            <a:r>
              <a:rPr lang="en-US" sz="2400" dirty="0">
                <a:latin typeface="Arial" pitchFamily="34" charset="0"/>
                <a:cs typeface="Arial" pitchFamily="34" charset="0"/>
              </a:rPr>
              <a:t>Collective Bargaining at a Glance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399"/>
            <a:ext cx="8229600" cy="4419601"/>
          </a:xfrm>
        </p:spPr>
        <p:style>
          <a:lnRef idx="0">
            <a:scrgbClr r="0" g="0" b="0"/>
          </a:lnRef>
          <a:fillRef idx="1003">
            <a:schemeClr val="lt2"/>
          </a:fillRef>
          <a:effectRef idx="0">
            <a:scrgbClr r="0" g="0" b="0"/>
          </a:effectRef>
          <a:fontRef idx="major"/>
        </p:style>
        <p:txBody>
          <a:bodyPr>
            <a:normAutofit/>
          </a:bodyPr>
          <a:lstStyle/>
          <a:p>
            <a:pPr>
              <a:buClr>
                <a:schemeClr val="bg2">
                  <a:lumMod val="25000"/>
                </a:schemeClr>
              </a:buClr>
            </a:pPr>
            <a:endParaRPr lang="en-US" sz="1600" dirty="0">
              <a:solidFill>
                <a:schemeClr val="accent4">
                  <a:lumMod val="75000"/>
                </a:schemeClr>
              </a:solidFill>
              <a:latin typeface="Times New Roman" pitchFamily="18" charset="0"/>
              <a:cs typeface="Times New Roman" pitchFamily="18" charset="0"/>
            </a:endParaRPr>
          </a:p>
          <a:p>
            <a:pPr>
              <a:buClr>
                <a:schemeClr val="bg2">
                  <a:lumMod val="25000"/>
                </a:schemeClr>
              </a:buClr>
            </a:pPr>
            <a:r>
              <a:rPr lang="en-US" sz="1600" b="1" dirty="0">
                <a:solidFill>
                  <a:schemeClr val="accent4">
                    <a:lumMod val="75000"/>
                  </a:schemeClr>
                </a:solidFill>
                <a:latin typeface="Times New Roman" pitchFamily="18" charset="0"/>
                <a:cs typeface="Times New Roman" pitchFamily="18" charset="0"/>
              </a:rPr>
              <a:t>Collective Bargaining was first introduced in Bangladesh under the framework of Industrial Relations Ordinance, 1969 (passed on 13 November 1969).</a:t>
            </a:r>
          </a:p>
          <a:p>
            <a:pPr>
              <a:buClr>
                <a:schemeClr val="bg2">
                  <a:lumMod val="25000"/>
                </a:schemeClr>
              </a:buClr>
            </a:pPr>
            <a:r>
              <a:rPr lang="en-US" sz="1600" dirty="0">
                <a:solidFill>
                  <a:schemeClr val="accent4">
                    <a:lumMod val="75000"/>
                  </a:schemeClr>
                </a:solidFill>
                <a:latin typeface="Times New Roman" pitchFamily="18" charset="0"/>
                <a:cs typeface="Times New Roman" pitchFamily="18" charset="0"/>
              </a:rPr>
              <a:t>This Ordinance emphasized sound industrial relation, through the protection of the workers right to trade unionism and collective bargaining</a:t>
            </a:r>
          </a:p>
          <a:p>
            <a:pPr>
              <a:buClr>
                <a:schemeClr val="bg2">
                  <a:lumMod val="25000"/>
                </a:schemeClr>
              </a:buClr>
            </a:pPr>
            <a:r>
              <a:rPr lang="en-US" sz="1600" dirty="0">
                <a:solidFill>
                  <a:schemeClr val="accent4">
                    <a:lumMod val="75000"/>
                  </a:schemeClr>
                </a:solidFill>
                <a:latin typeface="Times New Roman" pitchFamily="18" charset="0"/>
                <a:cs typeface="Times New Roman" pitchFamily="18" charset="0"/>
              </a:rPr>
              <a:t>The legal framework on collective bargaining is governed by the provisions of the Labour Act 2006. </a:t>
            </a:r>
          </a:p>
          <a:p>
            <a:pPr>
              <a:buClr>
                <a:schemeClr val="bg2">
                  <a:lumMod val="25000"/>
                </a:schemeClr>
              </a:buClr>
            </a:pPr>
            <a:r>
              <a:rPr lang="en-US" sz="1600" dirty="0">
                <a:solidFill>
                  <a:schemeClr val="accent4">
                    <a:lumMod val="75000"/>
                  </a:schemeClr>
                </a:solidFill>
                <a:latin typeface="Times New Roman" pitchFamily="18" charset="0"/>
                <a:cs typeface="Times New Roman" pitchFamily="18" charset="0"/>
              </a:rPr>
              <a:t>According to </a:t>
            </a:r>
            <a:r>
              <a:rPr lang="en-US" sz="1600" b="1" i="1" dirty="0">
                <a:solidFill>
                  <a:schemeClr val="accent4">
                    <a:lumMod val="75000"/>
                  </a:schemeClr>
                </a:solidFill>
                <a:latin typeface="Times New Roman" pitchFamily="18" charset="0"/>
                <a:cs typeface="Times New Roman" pitchFamily="18" charset="0"/>
              </a:rPr>
              <a:t>section 209 and 210 </a:t>
            </a:r>
            <a:r>
              <a:rPr lang="en-US" sz="1600" i="1" dirty="0">
                <a:solidFill>
                  <a:schemeClr val="accent4">
                    <a:lumMod val="75000"/>
                  </a:schemeClr>
                </a:solidFill>
                <a:latin typeface="Times New Roman" pitchFamily="18" charset="0"/>
                <a:cs typeface="Times New Roman" pitchFamily="18" charset="0"/>
              </a:rPr>
              <a:t>of the Act collective bargaining is the first step in the industrial dispute settlement mechanism</a:t>
            </a:r>
            <a:r>
              <a:rPr lang="en-US" sz="1600" dirty="0">
                <a:solidFill>
                  <a:schemeClr val="accent4">
                    <a:lumMod val="75000"/>
                  </a:schemeClr>
                </a:solidFill>
                <a:latin typeface="Times New Roman" pitchFamily="18" charset="0"/>
                <a:cs typeface="Times New Roman" pitchFamily="18" charset="0"/>
              </a:rPr>
              <a:t>.</a:t>
            </a:r>
          </a:p>
          <a:p>
            <a:pPr>
              <a:buClr>
                <a:schemeClr val="bg2">
                  <a:lumMod val="25000"/>
                </a:schemeClr>
              </a:buClr>
            </a:pPr>
            <a:r>
              <a:rPr lang="en-US" sz="1600" dirty="0">
                <a:solidFill>
                  <a:schemeClr val="accent4">
                    <a:lumMod val="75000"/>
                  </a:schemeClr>
                </a:solidFill>
                <a:latin typeface="Times New Roman" pitchFamily="18" charset="0"/>
                <a:cs typeface="Times New Roman" pitchFamily="18" charset="0"/>
              </a:rPr>
              <a:t>Collective bargaining cannot be carried out effectively unless a registered trade union is available in any trade or establishment/ industry</a:t>
            </a:r>
          </a:p>
          <a:p>
            <a:pPr>
              <a:buClr>
                <a:schemeClr val="bg2">
                  <a:lumMod val="25000"/>
                </a:schemeClr>
              </a:buClr>
            </a:pPr>
            <a:r>
              <a:rPr lang="en-US" sz="1600" dirty="0">
                <a:solidFill>
                  <a:schemeClr val="accent4">
                    <a:lumMod val="75000"/>
                  </a:schemeClr>
                </a:solidFill>
                <a:latin typeface="Times New Roman" pitchFamily="18" charset="0"/>
                <a:cs typeface="Times New Roman" pitchFamily="18" charset="0"/>
              </a:rPr>
              <a:t>Under the Act, there is a legal obligation to register collective agreements. But under Emergency, no agreements were signed for a period of almost two years starting in January 2007. </a:t>
            </a:r>
          </a:p>
          <a:p>
            <a:pPr>
              <a:buClr>
                <a:schemeClr val="bg2">
                  <a:lumMod val="25000"/>
                </a:schemeClr>
              </a:buClr>
              <a:buNone/>
            </a:pPr>
            <a:endParaRPr lang="en-US" sz="1600" dirty="0">
              <a:solidFill>
                <a:schemeClr val="accent4">
                  <a:lumMod val="75000"/>
                </a:schemeClr>
              </a:solidFill>
              <a:latin typeface="Arial" pitchFamily="34" charset="0"/>
              <a:cs typeface="Arial" pitchFamily="34" charset="0"/>
            </a:endParaRPr>
          </a:p>
          <a:p>
            <a:pPr>
              <a:buClr>
                <a:schemeClr val="bg2">
                  <a:lumMod val="25000"/>
                </a:schemeClr>
              </a:buClr>
              <a:buNone/>
            </a:pPr>
            <a:endParaRPr lang="en-US" sz="1600" dirty="0">
              <a:solidFill>
                <a:schemeClr val="accent4">
                  <a:lumMod val="75000"/>
                </a:schemeClr>
              </a:solidFill>
              <a:latin typeface="Arial" pitchFamily="34" charset="0"/>
              <a:cs typeface="Arial" pitchFamily="34" charset="0"/>
            </a:endParaRPr>
          </a:p>
        </p:txBody>
      </p:sp>
      <p:sp>
        <p:nvSpPr>
          <p:cNvPr id="3" name="Title 2"/>
          <p:cNvSpPr>
            <a:spLocks noGrp="1"/>
          </p:cNvSpPr>
          <p:nvPr>
            <p:ph type="title"/>
          </p:nvPr>
        </p:nvSpPr>
        <p:spPr>
          <a:xfrm>
            <a:off x="457200" y="274638"/>
            <a:ext cx="8229600" cy="792162"/>
          </a:xfrm>
        </p:spPr>
        <p:style>
          <a:lnRef idx="0">
            <a:scrgbClr r="0" g="0" b="0"/>
          </a:lnRef>
          <a:fillRef idx="1002">
            <a:schemeClr val="lt1"/>
          </a:fillRef>
          <a:effectRef idx="0">
            <a:scrgbClr r="0" g="0" b="0"/>
          </a:effectRef>
          <a:fontRef idx="major"/>
        </p:style>
        <p:txBody>
          <a:bodyPr>
            <a:normAutofit/>
          </a:bodyPr>
          <a:lstStyle/>
          <a:p>
            <a:pPr algn="ctr"/>
            <a:r>
              <a:rPr lang="en-US" sz="2400" dirty="0">
                <a:latin typeface="Arial" pitchFamily="34" charset="0"/>
                <a:cs typeface="Arial" pitchFamily="34" charset="0"/>
              </a:rPr>
              <a:t>Legal framework of CB</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635691"/>
          </a:xfrm>
        </p:spPr>
        <p:style>
          <a:lnRef idx="0">
            <a:scrgbClr r="0" g="0" b="0"/>
          </a:lnRef>
          <a:fillRef idx="1003">
            <a:schemeClr val="lt2"/>
          </a:fillRef>
          <a:effectRef idx="0">
            <a:scrgbClr r="0" g="0" b="0"/>
          </a:effectRef>
          <a:fontRef idx="major"/>
        </p:style>
        <p:txBody>
          <a:bodyPr>
            <a:normAutofit/>
          </a:bodyPr>
          <a:lstStyle/>
          <a:p>
            <a:endParaRPr lang="en-US" sz="1600" dirty="0">
              <a:solidFill>
                <a:schemeClr val="accent4">
                  <a:lumMod val="75000"/>
                </a:schemeClr>
              </a:solidFill>
              <a:latin typeface="Times New Roman" pitchFamily="18" charset="0"/>
              <a:cs typeface="Times New Roman" pitchFamily="18" charset="0"/>
            </a:endParaRPr>
          </a:p>
          <a:p>
            <a:r>
              <a:rPr lang="en-US" sz="1600" dirty="0">
                <a:solidFill>
                  <a:schemeClr val="accent4">
                    <a:lumMod val="75000"/>
                  </a:schemeClr>
                </a:solidFill>
                <a:latin typeface="Times New Roman" pitchFamily="18" charset="0"/>
                <a:cs typeface="Times New Roman" pitchFamily="18" charset="0"/>
              </a:rPr>
              <a:t>According to the Act, if there is only one trade union in an enterprise with </a:t>
            </a:r>
            <a:r>
              <a:rPr lang="en-US" sz="1600" i="1" dirty="0">
                <a:solidFill>
                  <a:schemeClr val="accent4">
                    <a:lumMod val="75000"/>
                  </a:schemeClr>
                </a:solidFill>
                <a:latin typeface="Times New Roman" pitchFamily="18" charset="0"/>
                <a:cs typeface="Times New Roman" pitchFamily="18" charset="0"/>
              </a:rPr>
              <a:t>at least 30 per cent of workers employed therein as its members, it is declared as the Collective Bargaining Agent (CBA) for that enterprise.</a:t>
            </a:r>
          </a:p>
          <a:p>
            <a:r>
              <a:rPr lang="en-US" sz="1600" dirty="0">
                <a:solidFill>
                  <a:schemeClr val="accent4">
                    <a:lumMod val="75000"/>
                  </a:schemeClr>
                </a:solidFill>
                <a:latin typeface="Times New Roman" pitchFamily="18" charset="0"/>
                <a:cs typeface="Times New Roman" pitchFamily="18" charset="0"/>
              </a:rPr>
              <a:t>If there is more than one registered trade union in any enterprise one of the trade  unions is elected as CBA by all the workers employed in that enterprise through a secret ballot</a:t>
            </a:r>
            <a:r>
              <a:rPr lang="en-US" sz="1600" i="1" dirty="0">
                <a:latin typeface="Times New Roman" pitchFamily="18" charset="0"/>
                <a:cs typeface="Times New Roman" pitchFamily="18" charset="0"/>
              </a:rPr>
              <a:t>.</a:t>
            </a:r>
          </a:p>
          <a:p>
            <a:r>
              <a:rPr lang="en-US" sz="1600" dirty="0">
                <a:solidFill>
                  <a:schemeClr val="accent4">
                    <a:lumMod val="75000"/>
                  </a:schemeClr>
                </a:solidFill>
                <a:latin typeface="Times New Roman" pitchFamily="18" charset="0"/>
                <a:cs typeface="Times New Roman" pitchFamily="18" charset="0"/>
              </a:rPr>
              <a:t>The tenure of the office of the CBA is two years.</a:t>
            </a:r>
          </a:p>
          <a:p>
            <a:r>
              <a:rPr lang="en-US" sz="1600" dirty="0">
                <a:solidFill>
                  <a:schemeClr val="accent4">
                    <a:lumMod val="75000"/>
                  </a:schemeClr>
                </a:solidFill>
                <a:latin typeface="Times New Roman" pitchFamily="18" charset="0"/>
                <a:cs typeface="Times New Roman" pitchFamily="18" charset="0"/>
              </a:rPr>
              <a:t> </a:t>
            </a:r>
            <a:r>
              <a:rPr lang="en-US" sz="1600" i="1" dirty="0">
                <a:solidFill>
                  <a:schemeClr val="accent4">
                    <a:lumMod val="75000"/>
                  </a:schemeClr>
                </a:solidFill>
                <a:latin typeface="Times New Roman" pitchFamily="18" charset="0"/>
                <a:cs typeface="Times New Roman" pitchFamily="18" charset="0"/>
              </a:rPr>
              <a:t>ILO Committee of Experts has requested the Government to reduce the percentage</a:t>
            </a:r>
            <a:r>
              <a:rPr lang="en-US" sz="1600" dirty="0">
                <a:solidFill>
                  <a:schemeClr val="accent4">
                    <a:lumMod val="75000"/>
                  </a:schemeClr>
                </a:solidFill>
                <a:latin typeface="Times New Roman" pitchFamily="18" charset="0"/>
                <a:cs typeface="Times New Roman" pitchFamily="18" charset="0"/>
              </a:rPr>
              <a:t> required for registration  of a trade union and for the recognition of a collective bargaining agent</a:t>
            </a:r>
          </a:p>
          <a:p>
            <a:r>
              <a:rPr lang="en-US" sz="1600" dirty="0">
                <a:solidFill>
                  <a:schemeClr val="accent4">
                    <a:lumMod val="75000"/>
                  </a:schemeClr>
                </a:solidFill>
                <a:latin typeface="Times New Roman" pitchFamily="18" charset="0"/>
                <a:cs typeface="Times New Roman" pitchFamily="18" charset="0"/>
              </a:rPr>
              <a:t>The Committee pointed out that these requirements may impair and make difficult the development of free and voluntary collective bargaining</a:t>
            </a:r>
          </a:p>
          <a:p>
            <a:r>
              <a:rPr lang="en-US" sz="1600" dirty="0">
                <a:solidFill>
                  <a:schemeClr val="accent4">
                    <a:lumMod val="75000"/>
                  </a:schemeClr>
                </a:solidFill>
                <a:latin typeface="Times New Roman" pitchFamily="18" charset="0"/>
                <a:cs typeface="Times New Roman" pitchFamily="18" charset="0"/>
              </a:rPr>
              <a:t>It has recommended that where there is </a:t>
            </a:r>
            <a:r>
              <a:rPr lang="en-US" sz="1600" b="1" dirty="0">
                <a:solidFill>
                  <a:schemeClr val="accent4">
                    <a:lumMod val="75000"/>
                  </a:schemeClr>
                </a:solidFill>
                <a:latin typeface="Times New Roman" pitchFamily="18" charset="0"/>
                <a:cs typeface="Times New Roman" pitchFamily="18" charset="0"/>
              </a:rPr>
              <a:t>no union representing </a:t>
            </a:r>
            <a:r>
              <a:rPr lang="en-US" sz="1600" dirty="0">
                <a:solidFill>
                  <a:schemeClr val="accent4">
                    <a:lumMod val="75000"/>
                  </a:schemeClr>
                </a:solidFill>
                <a:latin typeface="Times New Roman" pitchFamily="18" charset="0"/>
                <a:cs typeface="Times New Roman" pitchFamily="18" charset="0"/>
              </a:rPr>
              <a:t>the required percentage to be so designated, </a:t>
            </a:r>
            <a:r>
              <a:rPr lang="en-US" sz="1600" b="1" dirty="0">
                <a:solidFill>
                  <a:schemeClr val="accent4">
                    <a:lumMod val="75000"/>
                  </a:schemeClr>
                </a:solidFill>
                <a:latin typeface="Times New Roman" pitchFamily="18" charset="0"/>
                <a:cs typeface="Times New Roman" pitchFamily="18" charset="0"/>
              </a:rPr>
              <a:t>collective bargaining rights should be granted to the existing unions,</a:t>
            </a:r>
            <a:r>
              <a:rPr lang="en-US" sz="1600" dirty="0">
                <a:solidFill>
                  <a:schemeClr val="accent4">
                    <a:lumMod val="75000"/>
                  </a:schemeClr>
                </a:solidFill>
                <a:latin typeface="Times New Roman" pitchFamily="18" charset="0"/>
                <a:cs typeface="Times New Roman" pitchFamily="18" charset="0"/>
              </a:rPr>
              <a:t> at least on behalf of their own members</a:t>
            </a:r>
            <a:r>
              <a:rPr lang="en-US" sz="1600" dirty="0">
                <a:solidFill>
                  <a:schemeClr val="accent4">
                    <a:lumMod val="75000"/>
                  </a:schemeClr>
                </a:solidFill>
                <a:latin typeface="Arial" pitchFamily="34" charset="0"/>
                <a:cs typeface="Arial" pitchFamily="34" charset="0"/>
              </a:rPr>
              <a:t>.</a:t>
            </a:r>
          </a:p>
        </p:txBody>
      </p:sp>
      <p:sp>
        <p:nvSpPr>
          <p:cNvPr id="3" name="Title 2"/>
          <p:cNvSpPr>
            <a:spLocks noGrp="1"/>
          </p:cNvSpPr>
          <p:nvPr>
            <p:ph type="title"/>
          </p:nvPr>
        </p:nvSpPr>
        <p:spPr>
          <a:xfrm>
            <a:off x="457200" y="381000"/>
            <a:ext cx="8229600" cy="868362"/>
          </a:xfrm>
        </p:spPr>
        <p:style>
          <a:lnRef idx="1">
            <a:schemeClr val="dk1"/>
          </a:lnRef>
          <a:fillRef idx="1002">
            <a:schemeClr val="lt1"/>
          </a:fillRef>
          <a:effectRef idx="1">
            <a:schemeClr val="dk1"/>
          </a:effectRef>
          <a:fontRef idx="minor">
            <a:schemeClr val="dk1"/>
          </a:fontRef>
        </p:style>
        <p:txBody>
          <a:bodyPr>
            <a:normAutofit/>
          </a:bodyPr>
          <a:lstStyle/>
          <a:p>
            <a:pPr algn="ctr"/>
            <a:r>
              <a:rPr lang="en-US" sz="2400" dirty="0">
                <a:solidFill>
                  <a:schemeClr val="tx1">
                    <a:lumMod val="75000"/>
                    <a:lumOff val="25000"/>
                  </a:schemeClr>
                </a:solidFill>
                <a:latin typeface="Arial" pitchFamily="34" charset="0"/>
                <a:cs typeface="Arial" pitchFamily="34" charset="0"/>
              </a:rPr>
              <a:t>Legal framework of CB</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404</TotalTime>
  <Words>2365</Words>
  <Application>Microsoft Office PowerPoint</Application>
  <PresentationFormat>On-screen Show (4:3)</PresentationFormat>
  <Paragraphs>122</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Lucida Sans Unicode</vt:lpstr>
      <vt:lpstr>Times New Roman</vt:lpstr>
      <vt:lpstr>Verdana</vt:lpstr>
      <vt:lpstr>Wingdings</vt:lpstr>
      <vt:lpstr>Wingdings 2</vt:lpstr>
      <vt:lpstr>Wingdings 3</vt:lpstr>
      <vt:lpstr>Concourse</vt:lpstr>
      <vt:lpstr>PowerPoint Presentation</vt:lpstr>
      <vt:lpstr>What is collective bargaining?</vt:lpstr>
      <vt:lpstr>Definition</vt:lpstr>
      <vt:lpstr>First step: know what type of negotiator you are</vt:lpstr>
      <vt:lpstr>First step: know what type of negotiator you are (cont.)</vt:lpstr>
      <vt:lpstr>First step: know what type of negotiator you are (cont.)</vt:lpstr>
      <vt:lpstr>Collective Bargaining at a Glance </vt:lpstr>
      <vt:lpstr>Legal framework of CB</vt:lpstr>
      <vt:lpstr>Legal framework of CB</vt:lpstr>
      <vt:lpstr>Legal framework of CB</vt:lpstr>
      <vt:lpstr>The collective bargaining process</vt:lpstr>
      <vt:lpstr>The collective bargaining process</vt:lpstr>
      <vt:lpstr>Practices of Collective Bargaining in Bangladesh </vt:lpstr>
      <vt:lpstr>Practices of Collective Bargaining in Bangladesh </vt:lpstr>
      <vt:lpstr>Practices of Collective Bargaining in Bangladesh(Public &amp; Private sector)</vt:lpstr>
      <vt:lpstr>Practices of Collective Bargaining in Bangladesh </vt:lpstr>
      <vt:lpstr>Practices of Collective Bargaining in Bangladesh </vt:lpstr>
      <vt:lpstr>Practices of Collective Bargaining in Bangladesh </vt:lpstr>
      <vt:lpstr>“Our labor unions are not narrow, self-seeking groups. They have raised wages, shortened hours, and provided supplemental benefits. Through collective bargaining and grievance procedures, they have brought justice and democracy to the shop floor.” - John F. Kennedy </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Four</dc:title>
  <dc:creator>nafisa and navila</dc:creator>
  <cp:lastModifiedBy>Al Amin Islam</cp:lastModifiedBy>
  <cp:revision>47</cp:revision>
  <dcterms:created xsi:type="dcterms:W3CDTF">2012-10-17T19:33:56Z</dcterms:created>
  <dcterms:modified xsi:type="dcterms:W3CDTF">2023-10-08T03:12:55Z</dcterms:modified>
</cp:coreProperties>
</file>