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194241-99EF-4E2A-A37E-2A6F80B9EF5F}" type="datetimeFigureOut">
              <a:rPr lang="en-US" smtClean="0"/>
              <a:pPr/>
              <a:t>12/10/2012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53004F-04C4-4F11-B940-10EE954A21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7D8D193-1D2D-4ACB-B8AF-B018DFE26391}" type="datetime1">
              <a:rPr lang="en-US" smtClean="0"/>
              <a:pPr/>
              <a:t>12/10/2012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5E64838-B2C1-468A-A36B-8EE6CD88090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FD30B5-B3A0-4EE4-A85B-3541AFC1596B}" type="datetime1">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64838-B2C1-468A-A36B-8EE6CD8809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1300F63-F21B-4E54-AE19-5FF5236F9790}" type="datetime1">
              <a:rPr lang="en-US" smtClean="0"/>
              <a:pPr/>
              <a:t>12/10/2012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5E64838-B2C1-468A-A36B-8EE6CD88090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75925ED-5F01-4DE0-910F-6D80FE20164F}" type="datetime1">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5E64838-B2C1-468A-A36B-8EE6CD88090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25634AC-E278-48D4-A9AB-23DB4482C582}" type="datetime1">
              <a:rPr lang="en-US" smtClean="0"/>
              <a:pPr/>
              <a:t>12/10/2012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5E64838-B2C1-468A-A36B-8EE6CD88090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7682639-8D96-41D7-83F9-FF096503CC44}" type="datetime1">
              <a:rPr lang="en-US" smtClean="0"/>
              <a:pPr/>
              <a:t>12/10/2012</a:t>
            </a:fld>
            <a:endParaRPr lang="en-US"/>
          </a:p>
        </p:txBody>
      </p:sp>
      <p:sp>
        <p:nvSpPr>
          <p:cNvPr id="10" name="Slide Number Placeholder 9"/>
          <p:cNvSpPr>
            <a:spLocks noGrp="1"/>
          </p:cNvSpPr>
          <p:nvPr>
            <p:ph type="sldNum" sz="quarter" idx="16"/>
          </p:nvPr>
        </p:nvSpPr>
        <p:spPr/>
        <p:txBody>
          <a:bodyPr rtlCol="0"/>
          <a:lstStyle/>
          <a:p>
            <a:fld id="{F5E64838-B2C1-468A-A36B-8EE6CD88090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1FC4ACB-516F-4184-9190-097B52AE8155}" type="datetime1">
              <a:rPr lang="en-US" smtClean="0"/>
              <a:pPr/>
              <a:t>12/10/2012</a:t>
            </a:fld>
            <a:endParaRPr lang="en-US"/>
          </a:p>
        </p:txBody>
      </p:sp>
      <p:sp>
        <p:nvSpPr>
          <p:cNvPr id="12" name="Slide Number Placeholder 11"/>
          <p:cNvSpPr>
            <a:spLocks noGrp="1"/>
          </p:cNvSpPr>
          <p:nvPr>
            <p:ph type="sldNum" sz="quarter" idx="16"/>
          </p:nvPr>
        </p:nvSpPr>
        <p:spPr/>
        <p:txBody>
          <a:bodyPr rtlCol="0"/>
          <a:lstStyle/>
          <a:p>
            <a:fld id="{F5E64838-B2C1-468A-A36B-8EE6CD88090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FE00DB-3698-4A8A-B83A-FAC7D125C454}" type="datetime1">
              <a:rPr lang="en-US" smtClean="0"/>
              <a:pPr/>
              <a:t>12/10/2012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5E64838-B2C1-468A-A36B-8EE6CD8809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6C7DB-C5C4-4A44-8D57-F3A5DA99D6A2}" type="datetime1">
              <a:rPr lang="en-US" smtClean="0"/>
              <a:pPr/>
              <a:t>12/10/2012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5E64838-B2C1-468A-A36B-8EE6CD8809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415D353-71CE-4ABC-BD99-C10A20100DFF}" type="datetime1">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5E64838-B2C1-468A-A36B-8EE6CD88090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99B0691-4248-4BEA-9F49-8742171481A2}" type="datetime1">
              <a:rPr lang="en-US" smtClean="0"/>
              <a:pPr/>
              <a:t>12/10/2012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5E64838-B2C1-468A-A36B-8EE6CD88090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BA2EBC8-CC05-49C2-823C-C3E4EEDCE928}" type="datetime1">
              <a:rPr lang="en-US" smtClean="0"/>
              <a:pPr/>
              <a:t>12/10/2012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5E64838-B2C1-468A-A36B-8EE6CD8809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038600"/>
            <a:ext cx="8534400" cy="1219200"/>
          </a:xfrm>
        </p:spPr>
        <p:txBody>
          <a:bodyPr>
            <a:normAutofit/>
          </a:bodyPr>
          <a:lstStyle/>
          <a:p>
            <a:pPr algn="ctr"/>
            <a:r>
              <a:rPr lang="en-US" sz="5400" dirty="0" smtClean="0">
                <a:latin typeface="Arial" pitchFamily="34" charset="0"/>
                <a:cs typeface="Arial" pitchFamily="34" charset="0"/>
              </a:rPr>
              <a:t>Dispute Settlement </a:t>
            </a:r>
            <a:endParaRPr lang="en-US" sz="5400" dirty="0">
              <a:latin typeface="Arial" pitchFamily="34" charset="0"/>
              <a:cs typeface="Arial" pitchFamily="34" charset="0"/>
            </a:endParaRPr>
          </a:p>
        </p:txBody>
      </p:sp>
      <p:sp>
        <p:nvSpPr>
          <p:cNvPr id="3" name="Subtitle 2"/>
          <p:cNvSpPr>
            <a:spLocks noGrp="1"/>
          </p:cNvSpPr>
          <p:nvPr>
            <p:ph type="subTitle" idx="1"/>
          </p:nvPr>
        </p:nvSpPr>
        <p:spPr/>
        <p:txBody>
          <a:bodyPr/>
          <a:lstStyle/>
          <a:p>
            <a:pPr algn="ctr"/>
            <a:r>
              <a:rPr lang="en-US" dirty="0" smtClean="0">
                <a:solidFill>
                  <a:schemeClr val="accent1">
                    <a:lumMod val="50000"/>
                  </a:schemeClr>
                </a:solidFill>
                <a:latin typeface="Arial" pitchFamily="34" charset="0"/>
                <a:cs typeface="Arial" pitchFamily="34" charset="0"/>
              </a:rPr>
              <a:t>Chapter SIX</a:t>
            </a:r>
            <a:endParaRPr lang="en-US" dirty="0">
              <a:solidFill>
                <a:schemeClr val="accent1">
                  <a:lumMod val="50000"/>
                </a:schemeClr>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F5E64838-B2C1-468A-A36B-8EE6CD88090E}"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normAutofit/>
          </a:bodyPr>
          <a:lstStyle/>
          <a:p>
            <a:pPr algn="ctr"/>
            <a:r>
              <a:rPr lang="en-US" sz="2800" b="1" dirty="0" smtClean="0">
                <a:solidFill>
                  <a:schemeClr val="bg2"/>
                </a:solidFill>
                <a:latin typeface="Times New Roman" pitchFamily="18" charset="0"/>
                <a:cs typeface="Times New Roman" pitchFamily="18" charset="0"/>
              </a:rPr>
              <a:t>Right to strike or lock-out </a:t>
            </a:r>
            <a:endParaRPr lang="en-US" sz="2800" b="1" dirty="0">
              <a:solidFill>
                <a:schemeClr val="bg2"/>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latin typeface="Arial" pitchFamily="34" charset="0"/>
                <a:cs typeface="Arial" pitchFamily="34" charset="0"/>
              </a:rPr>
              <a:pPr/>
              <a:t>10</a:t>
            </a:fld>
            <a:endParaRPr lang="en-US" dirty="0">
              <a:latin typeface="Arial" pitchFamily="34" charset="0"/>
              <a:cs typeface="Arial" pitchFamily="34" charset="0"/>
            </a:endParaRPr>
          </a:p>
        </p:txBody>
      </p:sp>
      <p:sp>
        <p:nvSpPr>
          <p:cNvPr id="4" name="Content Placeholder 3"/>
          <p:cNvSpPr>
            <a:spLocks noGrp="1"/>
          </p:cNvSpPr>
          <p:nvPr>
            <p:ph sz="quarter" idx="1"/>
          </p:nvPr>
        </p:nvSpPr>
        <p:spPr>
          <a:xfrm>
            <a:off x="612648" y="1524000"/>
            <a:ext cx="8153400" cy="5105400"/>
          </a:xfrm>
        </p:spPr>
        <p:style>
          <a:lnRef idx="0">
            <a:scrgbClr r="0" g="0" b="0"/>
          </a:lnRef>
          <a:fillRef idx="1003">
            <a:schemeClr val="lt2"/>
          </a:fillRef>
          <a:effectRef idx="0">
            <a:scrgbClr r="0" g="0" b="0"/>
          </a:effectRef>
          <a:fontRef idx="major"/>
        </p:style>
        <p:txBody>
          <a:bodyPr>
            <a:normAutofit lnSpcReduction="10000"/>
          </a:bodyPr>
          <a:lstStyle/>
          <a:p>
            <a:pPr>
              <a:buClr>
                <a:schemeClr val="bg2">
                  <a:lumMod val="25000"/>
                </a:schemeClr>
              </a:buClr>
              <a:buSzPct val="80000"/>
              <a:buFont typeface="Wingdings" pitchFamily="2" charset="2"/>
              <a:buChar char="q"/>
            </a:pPr>
            <a:r>
              <a:rPr lang="en-US" sz="1600" dirty="0" smtClean="0">
                <a:latin typeface="Times New Roman" pitchFamily="18" charset="0"/>
                <a:cs typeface="Times New Roman" pitchFamily="18" charset="0"/>
              </a:rPr>
              <a:t>In case of failure of conciliation, the party which has raised an industrial dispute may, within fifteen days from the date of the receipt of a certificate of failure under section 210(11), serve on a notice of strike or lock-out to the other party.</a:t>
            </a:r>
          </a:p>
          <a:p>
            <a:pPr>
              <a:buClr>
                <a:schemeClr val="bg2">
                  <a:lumMod val="25000"/>
                </a:schemeClr>
              </a:buClr>
              <a:buSzPct val="80000"/>
              <a:buFont typeface="Wingdings" pitchFamily="2" charset="2"/>
              <a:buChar char="q"/>
            </a:pPr>
            <a:r>
              <a:rPr lang="en-US" sz="1600" dirty="0" smtClean="0">
                <a:latin typeface="Times New Roman" pitchFamily="18" charset="0"/>
                <a:cs typeface="Times New Roman" pitchFamily="18" charset="0"/>
              </a:rPr>
              <a:t>However, the CBA, before serving any such notice, has to obtain the consent of three-fourths ( 75 per cent) of its members through a secret ballot specifically held for the purpose of obtaining their consent over the strike action.</a:t>
            </a:r>
          </a:p>
          <a:p>
            <a:pPr>
              <a:buClr>
                <a:schemeClr val="bg2">
                  <a:lumMod val="25000"/>
                </a:schemeClr>
              </a:buClr>
              <a:buSzPct val="80000"/>
              <a:buFont typeface="Wingdings" pitchFamily="2" charset="2"/>
              <a:buChar char="q"/>
            </a:pPr>
            <a:r>
              <a:rPr lang="en-US" sz="1600" dirty="0" smtClean="0">
                <a:latin typeface="Times New Roman" pitchFamily="18" charset="0"/>
                <a:cs typeface="Times New Roman" pitchFamily="18" charset="0"/>
              </a:rPr>
              <a:t>The secret ballot has to be conducted  by ballot committee formed by the CBA. </a:t>
            </a:r>
          </a:p>
          <a:p>
            <a:pPr>
              <a:buClr>
                <a:schemeClr val="bg2">
                  <a:lumMod val="25000"/>
                </a:schemeClr>
              </a:buClr>
              <a:buSzPct val="80000"/>
              <a:buFont typeface="Wingdings" pitchFamily="2" charset="2"/>
              <a:buChar char="q"/>
            </a:pPr>
            <a:r>
              <a:rPr lang="en-US" sz="1600" dirty="0" smtClean="0">
                <a:latin typeface="Times New Roman" pitchFamily="18" charset="0"/>
                <a:cs typeface="Times New Roman" pitchFamily="18" charset="0"/>
              </a:rPr>
              <a:t>Examination/verification of the records relating to secret ballot is done by the conciliator. </a:t>
            </a:r>
          </a:p>
          <a:p>
            <a:pPr>
              <a:buClr>
                <a:schemeClr val="bg2">
                  <a:lumMod val="25000"/>
                </a:schemeClr>
              </a:buClr>
              <a:buSzPct val="80000"/>
              <a:buFont typeface="Wingdings" pitchFamily="2" charset="2"/>
              <a:buChar char="q"/>
            </a:pPr>
            <a:r>
              <a:rPr lang="en-US" sz="1600" dirty="0" smtClean="0">
                <a:latin typeface="Times New Roman" pitchFamily="18" charset="0"/>
                <a:cs typeface="Times New Roman" pitchFamily="18" charset="0"/>
              </a:rPr>
              <a:t>The </a:t>
            </a:r>
            <a:r>
              <a:rPr lang="en-US" sz="1600" b="1" dirty="0" smtClean="0">
                <a:latin typeface="Times New Roman" pitchFamily="18" charset="0"/>
                <a:cs typeface="Times New Roman" pitchFamily="18" charset="0"/>
              </a:rPr>
              <a:t>Bangladesh Labour Act 2006 not only recognized the right to strike and lock but also put some limitations, namely, </a:t>
            </a:r>
          </a:p>
          <a:p>
            <a:pPr>
              <a:buClr>
                <a:schemeClr val="bg2">
                  <a:lumMod val="25000"/>
                </a:schemeClr>
              </a:buClr>
              <a:buSzPct val="80000"/>
              <a:buNone/>
            </a:pPr>
            <a:r>
              <a:rPr lang="en-US" sz="1500" dirty="0" smtClean="0">
                <a:latin typeface="Times New Roman" pitchFamily="18" charset="0"/>
                <a:cs typeface="Times New Roman" pitchFamily="18" charset="0"/>
              </a:rPr>
              <a:t>       a) No party can serve a notice of strike or lockout while conciliation is taking place or during the proceeding before the Labour Court or Labour Appellate Tribunal. </a:t>
            </a:r>
          </a:p>
          <a:p>
            <a:pPr>
              <a:buClr>
                <a:schemeClr val="bg2">
                  <a:lumMod val="25000"/>
                </a:schemeClr>
              </a:buClr>
              <a:buSzPct val="80000"/>
              <a:buNone/>
            </a:pPr>
            <a:r>
              <a:rPr lang="en-US" sz="1500" dirty="0" smtClean="0">
                <a:latin typeface="Times New Roman" pitchFamily="18" charset="0"/>
                <a:cs typeface="Times New Roman" pitchFamily="18" charset="0"/>
              </a:rPr>
              <a:t>       b) The Labour Court and the Labour Appellate Tribunal has the right to prohibit any strike or lockout during pendency of any proceeding before it. </a:t>
            </a:r>
          </a:p>
          <a:p>
            <a:pPr>
              <a:buClr>
                <a:schemeClr val="bg2">
                  <a:lumMod val="25000"/>
                </a:schemeClr>
              </a:buClr>
              <a:buSzPct val="80000"/>
              <a:buNone/>
            </a:pPr>
            <a:r>
              <a:rPr lang="en-US" sz="1500" dirty="0" smtClean="0">
                <a:latin typeface="Times New Roman" pitchFamily="18" charset="0"/>
                <a:cs typeface="Times New Roman" pitchFamily="18" charset="0"/>
              </a:rPr>
              <a:t>        c) If a strike or lock-out lasts for more than 30 days, the Government may, by order in writing, prohibit the strike or lock-out. But the Government may prohibit a strike or lock-out at any time before the expiry of thirty days if it causing serious hardship to the community or is prejudicial to the national interest.  </a:t>
            </a:r>
          </a:p>
          <a:p>
            <a:pPr>
              <a:buClr>
                <a:schemeClr val="bg2">
                  <a:lumMod val="25000"/>
                </a:schemeClr>
              </a:buClr>
              <a:buSzPct val="80000"/>
              <a:buNone/>
            </a:pPr>
            <a:r>
              <a:rPr lang="en-US" sz="1500" dirty="0" smtClean="0">
                <a:latin typeface="Times New Roman" pitchFamily="18" charset="0"/>
                <a:cs typeface="Times New Roman" pitchFamily="18" charset="0"/>
              </a:rPr>
              <a:t>       d) In the case of any of the public utility services the Government may, by order in writing, prohibit a strike or lock-out at any time either before or after the commencement of a strike or lock-out. </a:t>
            </a:r>
            <a:endParaRPr lang="en-US" sz="15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normAutofit/>
          </a:bodyPr>
          <a:lstStyle/>
          <a:p>
            <a:pPr algn="ctr"/>
            <a:r>
              <a:rPr lang="en-US" sz="2800" b="1" dirty="0" smtClean="0">
                <a:solidFill>
                  <a:schemeClr val="bg2"/>
                </a:solidFill>
                <a:latin typeface="Times New Roman" pitchFamily="18" charset="0"/>
                <a:cs typeface="Times New Roman" pitchFamily="18" charset="0"/>
              </a:rPr>
              <a:t>Right to strike or lock-out </a:t>
            </a:r>
            <a:endParaRPr lang="en-US" sz="28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latin typeface="Arial" pitchFamily="34" charset="0"/>
                <a:cs typeface="Arial" pitchFamily="34" charset="0"/>
              </a:rPr>
              <a:pPr/>
              <a:t>11</a:t>
            </a:fld>
            <a:endParaRPr lang="en-US" dirty="0">
              <a:latin typeface="Arial" pitchFamily="34" charset="0"/>
              <a:cs typeface="Arial" pitchFamily="34" charset="0"/>
            </a:endParaRPr>
          </a:p>
        </p:txBody>
      </p:sp>
      <p:sp>
        <p:nvSpPr>
          <p:cNvPr id="4" name="Content Placeholder 3"/>
          <p:cNvSpPr>
            <a:spLocks noGrp="1"/>
          </p:cNvSpPr>
          <p:nvPr>
            <p:ph sz="quarter" idx="1"/>
          </p:nvPr>
        </p:nvSpPr>
        <p:spPr/>
        <p:style>
          <a:lnRef idx="0">
            <a:scrgbClr r="0" g="0" b="0"/>
          </a:lnRef>
          <a:fillRef idx="1003">
            <a:schemeClr val="lt2"/>
          </a:fillRef>
          <a:effectRef idx="0">
            <a:scrgbClr r="0" g="0" b="0"/>
          </a:effectRef>
          <a:fontRef idx="major"/>
        </p:style>
        <p:txBody>
          <a:bodyPr>
            <a:normAutofit/>
          </a:bodyPr>
          <a:lstStyle/>
          <a:p>
            <a:pPr>
              <a:buClr>
                <a:schemeClr val="bg2">
                  <a:lumMod val="25000"/>
                </a:schemeClr>
              </a:buClr>
              <a:buSzPct val="80000"/>
              <a:buFont typeface="Wingdings" pitchFamily="2" charset="2"/>
              <a:buChar char="q"/>
            </a:pPr>
            <a:endParaRPr lang="en-US" sz="1600" dirty="0" smtClean="0">
              <a:latin typeface="Times New Roman" pitchFamily="18" charset="0"/>
              <a:cs typeface="Times New Roman" pitchFamily="18" charset="0"/>
            </a:endParaRPr>
          </a:p>
          <a:p>
            <a:pPr>
              <a:buClr>
                <a:schemeClr val="bg2">
                  <a:lumMod val="25000"/>
                </a:schemeClr>
              </a:buClr>
              <a:buSzPct val="80000"/>
              <a:buFont typeface="Wingdings" pitchFamily="2" charset="2"/>
              <a:buChar char="q"/>
            </a:pPr>
            <a:r>
              <a:rPr lang="en-US" sz="1600" dirty="0" smtClean="0">
                <a:latin typeface="Times New Roman" pitchFamily="18" charset="0"/>
                <a:cs typeface="Times New Roman" pitchFamily="18" charset="0"/>
              </a:rPr>
              <a:t>If the strike does not follow the above procedures, it can be considered an illegal strike or lock-out and in that case the liable worker or employer shall be punished with imprisonment for  a term which may be extended to one year or with fine which may extend to five thousand taka</a:t>
            </a:r>
          </a:p>
          <a:p>
            <a:pPr>
              <a:buClr>
                <a:schemeClr val="bg2">
                  <a:lumMod val="25000"/>
                </a:schemeClr>
              </a:buClr>
              <a:buSzPct val="80000"/>
              <a:buFont typeface="Wingdings" pitchFamily="2" charset="2"/>
              <a:buChar char="q"/>
            </a:pPr>
            <a:r>
              <a:rPr lang="en-US" sz="1600" dirty="0" smtClean="0">
                <a:latin typeface="Times New Roman" pitchFamily="18" charset="0"/>
                <a:cs typeface="Times New Roman" pitchFamily="18" charset="0"/>
              </a:rPr>
              <a:t>Data reveals that an annual average of four strikes or lock-outs were declared during the period of 1990-2004 due to failure of conciliation, involving on average 14,048 workers and production loss of Tk 30,173,300/-. </a:t>
            </a:r>
            <a:endParaRPr lang="en-US" sz="1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5048" cy="990600"/>
          </a:xfrm>
        </p:spPr>
        <p:style>
          <a:lnRef idx="0">
            <a:scrgbClr r="0" g="0" b="0"/>
          </a:lnRef>
          <a:fillRef idx="1003">
            <a:schemeClr val="dk2"/>
          </a:fillRef>
          <a:effectRef idx="0">
            <a:scrgbClr r="0" g="0" b="0"/>
          </a:effectRef>
          <a:fontRef idx="major"/>
        </p:style>
        <p:txBody>
          <a:bodyPr>
            <a:normAutofit/>
          </a:bodyPr>
          <a:lstStyle/>
          <a:p>
            <a:pPr algn="ctr"/>
            <a:r>
              <a:rPr lang="en-US" sz="2800" b="1" dirty="0" smtClean="0">
                <a:solidFill>
                  <a:schemeClr val="bg2"/>
                </a:solidFill>
                <a:latin typeface="Times New Roman" pitchFamily="18" charset="0"/>
                <a:cs typeface="Times New Roman" pitchFamily="18" charset="0"/>
              </a:rPr>
              <a:t>The Adjudication system</a:t>
            </a:r>
            <a:endParaRPr lang="en-US" sz="2800" b="1" dirty="0">
              <a:solidFill>
                <a:schemeClr val="bg2"/>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latin typeface="Arial" pitchFamily="34" charset="0"/>
                <a:cs typeface="Arial" pitchFamily="34" charset="0"/>
              </a:rPr>
              <a:pPr/>
              <a:t>12</a:t>
            </a:fld>
            <a:endParaRPr lang="en-US" dirty="0">
              <a:latin typeface="Arial" pitchFamily="34" charset="0"/>
              <a:cs typeface="Arial" pitchFamily="34" charset="0"/>
            </a:endParaRPr>
          </a:p>
        </p:txBody>
      </p:sp>
      <p:sp>
        <p:nvSpPr>
          <p:cNvPr id="4" name="Content Placeholder 3"/>
          <p:cNvSpPr>
            <a:spLocks noGrp="1"/>
          </p:cNvSpPr>
          <p:nvPr>
            <p:ph sz="quarter" idx="1"/>
          </p:nvPr>
        </p:nvSpPr>
        <p:spPr>
          <a:xfrm>
            <a:off x="381000" y="1524000"/>
            <a:ext cx="8458200" cy="5181600"/>
          </a:xfrm>
        </p:spPr>
        <p:style>
          <a:lnRef idx="0">
            <a:scrgbClr r="0" g="0" b="0"/>
          </a:lnRef>
          <a:fillRef idx="1003">
            <a:schemeClr val="lt2"/>
          </a:fillRef>
          <a:effectRef idx="0">
            <a:scrgbClr r="0" g="0" b="0"/>
          </a:effectRef>
          <a:fontRef idx="major"/>
        </p:style>
        <p:txBody>
          <a:bodyPr>
            <a:normAutofit/>
          </a:bodyPr>
          <a:lstStyle/>
          <a:p>
            <a:pPr>
              <a:buClr>
                <a:schemeClr val="bg2">
                  <a:lumMod val="25000"/>
                </a:schemeClr>
              </a:buClr>
              <a:buSzPct val="80000"/>
              <a:buFont typeface="Wingdings" pitchFamily="2" charset="2"/>
              <a:buChar char="q"/>
            </a:pPr>
            <a:r>
              <a:rPr lang="en-US" sz="1600" dirty="0" smtClean="0">
                <a:solidFill>
                  <a:schemeClr val="bg2">
                    <a:lumMod val="10000"/>
                  </a:schemeClr>
                </a:solidFill>
                <a:latin typeface="Times New Roman" pitchFamily="18" charset="0"/>
                <a:cs typeface="Times New Roman" pitchFamily="18" charset="0"/>
              </a:rPr>
              <a:t>After the stages of bipartite negotiation and conciliation are exhausted, the disputant parties may resort to settling their dispute by referring it to the arbitrator or by a strike action or lock-out as discussed above or through the Labour Court. </a:t>
            </a:r>
          </a:p>
          <a:p>
            <a:pPr>
              <a:buClr>
                <a:schemeClr val="bg2">
                  <a:lumMod val="25000"/>
                </a:schemeClr>
              </a:buClr>
              <a:buSzPct val="80000"/>
              <a:buFont typeface="Wingdings" pitchFamily="2" charset="2"/>
              <a:buChar char="q"/>
            </a:pPr>
            <a:r>
              <a:rPr lang="en-US" sz="1600" dirty="0" smtClean="0">
                <a:solidFill>
                  <a:schemeClr val="bg2">
                    <a:lumMod val="10000"/>
                  </a:schemeClr>
                </a:solidFill>
                <a:latin typeface="Times New Roman" pitchFamily="18" charset="0"/>
                <a:cs typeface="Times New Roman" pitchFamily="18" charset="0"/>
              </a:rPr>
              <a:t>An industrial dispute may be referred to the labour court in any of the following ways: </a:t>
            </a:r>
          </a:p>
          <a:p>
            <a:pPr>
              <a:buClr>
                <a:schemeClr val="bg2">
                  <a:lumMod val="25000"/>
                </a:schemeClr>
              </a:buClr>
              <a:buSzPct val="80000"/>
              <a:buNone/>
            </a:pPr>
            <a:r>
              <a:rPr lang="en-US" sz="1200" dirty="0" smtClean="0">
                <a:solidFill>
                  <a:schemeClr val="bg2">
                    <a:lumMod val="10000"/>
                  </a:schemeClr>
                </a:solidFill>
                <a:latin typeface="Times New Roman" pitchFamily="18" charset="0"/>
                <a:cs typeface="Times New Roman" pitchFamily="18" charset="0"/>
              </a:rPr>
              <a:t>       i. If no settlement is arrived by way of conciliation and the parties agree not to refer  the dispute to an arbitrator, the work man may go on strike or the employer may declare lock-out. However, the parties at dispute may, either before or after  the commencement of a strike or lock-out, may give an application to the Labour  Court for the adjudication of the matter.  </a:t>
            </a:r>
          </a:p>
          <a:p>
            <a:pPr>
              <a:buClr>
                <a:schemeClr val="bg2">
                  <a:lumMod val="25000"/>
                </a:schemeClr>
              </a:buClr>
              <a:buSzPct val="80000"/>
              <a:buNone/>
            </a:pPr>
            <a:r>
              <a:rPr lang="en-US" sz="1200" dirty="0" smtClean="0">
                <a:solidFill>
                  <a:schemeClr val="bg2">
                    <a:lumMod val="10000"/>
                  </a:schemeClr>
                </a:solidFill>
                <a:latin typeface="Times New Roman" pitchFamily="18" charset="0"/>
                <a:cs typeface="Times New Roman" pitchFamily="18" charset="0"/>
              </a:rPr>
              <a:t>      ii. If a strike or lock-out lasts more than 30 days the Government may prohibit such  strike or lock-out and in that case the government must refer the dispute to the Labour Court. Any collective bargaining agent or any employer or workman may  apply to the Labour Court for the enforcement of any right guaranteed or secured to it or him by or under any law or any award or settlement.</a:t>
            </a:r>
          </a:p>
          <a:p>
            <a:pPr>
              <a:buClr>
                <a:schemeClr val="bg2">
                  <a:lumMod val="25000"/>
                </a:schemeClr>
              </a:buClr>
              <a:buSzPct val="80000"/>
              <a:buNone/>
            </a:pPr>
            <a:r>
              <a:rPr lang="en-US" sz="1200" dirty="0" smtClean="0">
                <a:solidFill>
                  <a:schemeClr val="bg2">
                    <a:lumMod val="10000"/>
                  </a:schemeClr>
                </a:solidFill>
                <a:latin typeface="Times New Roman" pitchFamily="18" charset="0"/>
                <a:cs typeface="Times New Roman" pitchFamily="18" charset="0"/>
              </a:rPr>
              <a:t>     iii. Any individual worker including a person who has been dismissed, retrenched, laid-off or otherwise removed from employment can make a complaint to the Labour Court on failure of the employer to perform his obligation in that behalf</a:t>
            </a:r>
          </a:p>
          <a:p>
            <a:pPr>
              <a:buClr>
                <a:schemeClr val="bg2">
                  <a:lumMod val="25000"/>
                </a:schemeClr>
              </a:buClr>
              <a:buSzPct val="80000"/>
              <a:buNone/>
            </a:pPr>
            <a:r>
              <a:rPr lang="en-US" sz="1200" dirty="0" smtClean="0">
                <a:solidFill>
                  <a:schemeClr val="bg2">
                    <a:lumMod val="10000"/>
                  </a:schemeClr>
                </a:solidFill>
                <a:latin typeface="Times New Roman" pitchFamily="18" charset="0"/>
                <a:cs typeface="Times New Roman" pitchFamily="18" charset="0"/>
              </a:rPr>
              <a:t>     iv. The worker himself or his legal heir in case he dies or any legal representative may apply to the Labour Court for a payment on the ground that an amount from such payment has been deducted from the wages in contravention of the  provision of the law or that any payment of wages has not been made or delayed or that under any rule the payment of any gratuity or provident fund is delayed. </a:t>
            </a:r>
          </a:p>
          <a:p>
            <a:pPr>
              <a:buClr>
                <a:schemeClr val="bg2">
                  <a:lumMod val="25000"/>
                </a:schemeClr>
              </a:buClr>
              <a:buSzPct val="80000"/>
              <a:buNone/>
            </a:pPr>
            <a:r>
              <a:rPr lang="en-US" sz="1200" dirty="0" smtClean="0">
                <a:solidFill>
                  <a:schemeClr val="bg2">
                    <a:lumMod val="10000"/>
                  </a:schemeClr>
                </a:solidFill>
                <a:latin typeface="Times New Roman" pitchFamily="18" charset="0"/>
                <a:cs typeface="Times New Roman" pitchFamily="18" charset="0"/>
              </a:rPr>
              <a:t>   v. On rejection of the application for registration of Trade Union by the Director of  Labour or after settlement of objection disposal such application is delayed by the Labour Director beyond the period of  sixty days, the applicant Trade Union within thirty days from the date of such rejection or from the date of the expiry of the said time limit may appeal to the Labor Court.</a:t>
            </a:r>
          </a:p>
          <a:p>
            <a:pPr>
              <a:buClr>
                <a:schemeClr val="bg2">
                  <a:lumMod val="25000"/>
                </a:schemeClr>
              </a:buClr>
              <a:buSzPct val="80000"/>
              <a:buNone/>
            </a:pPr>
            <a:r>
              <a:rPr lang="en-US" sz="1200" dirty="0" smtClean="0">
                <a:solidFill>
                  <a:schemeClr val="bg2">
                    <a:lumMod val="10000"/>
                  </a:schemeClr>
                </a:solidFill>
                <a:latin typeface="Times New Roman" pitchFamily="18" charset="0"/>
                <a:cs typeface="Times New Roman" pitchFamily="18" charset="0"/>
              </a:rPr>
              <a:t>   vi. If the Director of Labour is satisfied after investigation that the registration of a trade union should be cancelled, he shall submit an application to the Labour  Court praying for permission to cancel such registration.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normAutofit/>
          </a:bodyPr>
          <a:lstStyle/>
          <a:p>
            <a:pPr algn="ctr"/>
            <a:r>
              <a:rPr lang="en-US" sz="2800" b="1" dirty="0" smtClean="0">
                <a:solidFill>
                  <a:schemeClr val="bg2"/>
                </a:solidFill>
                <a:latin typeface="Times New Roman" pitchFamily="18" charset="0"/>
                <a:cs typeface="Times New Roman" pitchFamily="18" charset="0"/>
              </a:rPr>
              <a:t>The Adjudication system</a:t>
            </a:r>
            <a:endParaRPr lang="en-US" sz="2800" b="1" dirty="0">
              <a:solidFill>
                <a:schemeClr val="bg2"/>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latin typeface="Arial" pitchFamily="34" charset="0"/>
                <a:cs typeface="Arial" pitchFamily="34" charset="0"/>
              </a:rPr>
              <a:pPr/>
              <a:t>13</a:t>
            </a:fld>
            <a:endParaRPr lang="en-US" dirty="0">
              <a:latin typeface="Arial" pitchFamily="34" charset="0"/>
              <a:cs typeface="Arial" pitchFamily="34" charset="0"/>
            </a:endParaRPr>
          </a:p>
        </p:txBody>
      </p:sp>
      <p:sp>
        <p:nvSpPr>
          <p:cNvPr id="4" name="Content Placeholder 3"/>
          <p:cNvSpPr>
            <a:spLocks noGrp="1"/>
          </p:cNvSpPr>
          <p:nvPr>
            <p:ph sz="quarter" idx="1"/>
          </p:nvPr>
        </p:nvSpPr>
        <p:spPr>
          <a:xfrm>
            <a:off x="609600" y="1524000"/>
            <a:ext cx="8156448" cy="5181600"/>
          </a:xfrm>
        </p:spPr>
        <p:style>
          <a:lnRef idx="0">
            <a:scrgbClr r="0" g="0" b="0"/>
          </a:lnRef>
          <a:fillRef idx="1003">
            <a:schemeClr val="lt2"/>
          </a:fillRef>
          <a:effectRef idx="0">
            <a:scrgbClr r="0" g="0" b="0"/>
          </a:effectRef>
          <a:fontRef idx="major"/>
        </p:style>
        <p:txBody>
          <a:bodyPr>
            <a:normAutofit fontScale="92500" lnSpcReduction="20000"/>
          </a:bodyPr>
          <a:lstStyle/>
          <a:p>
            <a:pPr>
              <a:lnSpc>
                <a:spcPct val="110000"/>
              </a:lnSpc>
              <a:spcBef>
                <a:spcPts val="300"/>
              </a:spcBef>
              <a:buClr>
                <a:schemeClr val="bg2">
                  <a:lumMod val="25000"/>
                </a:schemeClr>
              </a:buClr>
              <a:buSzPct val="80000"/>
              <a:buFont typeface="Wingdings" pitchFamily="2" charset="2"/>
              <a:buChar char="q"/>
            </a:pPr>
            <a:r>
              <a:rPr lang="en-US" sz="1700" dirty="0" smtClean="0">
                <a:solidFill>
                  <a:schemeClr val="bg2">
                    <a:lumMod val="25000"/>
                  </a:schemeClr>
                </a:solidFill>
                <a:latin typeface="Times New Roman" pitchFamily="18" charset="0"/>
                <a:cs typeface="Times New Roman" pitchFamily="18" charset="0"/>
              </a:rPr>
              <a:t>The Labour Court is constituted with </a:t>
            </a:r>
            <a:r>
              <a:rPr lang="en-US" sz="1700" i="1" dirty="0" smtClean="0">
                <a:solidFill>
                  <a:schemeClr val="bg2">
                    <a:lumMod val="25000"/>
                  </a:schemeClr>
                </a:solidFill>
                <a:latin typeface="Times New Roman" pitchFamily="18" charset="0"/>
                <a:cs typeface="Times New Roman" pitchFamily="18" charset="0"/>
              </a:rPr>
              <a:t>a Chairman </a:t>
            </a:r>
            <a:r>
              <a:rPr lang="en-US" sz="1700" dirty="0" smtClean="0">
                <a:solidFill>
                  <a:schemeClr val="bg2">
                    <a:lumMod val="25000"/>
                  </a:schemeClr>
                </a:solidFill>
                <a:latin typeface="Times New Roman" pitchFamily="18" charset="0"/>
                <a:cs typeface="Times New Roman" pitchFamily="18" charset="0"/>
              </a:rPr>
              <a:t>and </a:t>
            </a:r>
            <a:r>
              <a:rPr lang="en-US" sz="1700" i="1" dirty="0" smtClean="0">
                <a:solidFill>
                  <a:schemeClr val="bg2">
                    <a:lumMod val="25000"/>
                  </a:schemeClr>
                </a:solidFill>
                <a:latin typeface="Times New Roman" pitchFamily="18" charset="0"/>
                <a:cs typeface="Times New Roman" pitchFamily="18" charset="0"/>
              </a:rPr>
              <a:t>two Members </a:t>
            </a:r>
            <a:r>
              <a:rPr lang="en-US" sz="1700" dirty="0" smtClean="0">
                <a:solidFill>
                  <a:schemeClr val="bg2">
                    <a:lumMod val="25000"/>
                  </a:schemeClr>
                </a:solidFill>
                <a:latin typeface="Times New Roman" pitchFamily="18" charset="0"/>
                <a:cs typeface="Times New Roman" pitchFamily="18" charset="0"/>
              </a:rPr>
              <a:t>to advise him, however, in the case of trial of an offence or adjudication of any matter under Chapters Ten and Twelve it shall consist of the Chairman alone</a:t>
            </a:r>
          </a:p>
          <a:p>
            <a:pPr>
              <a:lnSpc>
                <a:spcPct val="110000"/>
              </a:lnSpc>
              <a:spcBef>
                <a:spcPts val="300"/>
              </a:spcBef>
              <a:buClr>
                <a:schemeClr val="bg2">
                  <a:lumMod val="25000"/>
                </a:schemeClr>
              </a:buClr>
              <a:buSzPct val="80000"/>
              <a:buFont typeface="Wingdings" pitchFamily="2" charset="2"/>
              <a:buChar char="q"/>
            </a:pPr>
            <a:r>
              <a:rPr lang="en-US" sz="1700" dirty="0" smtClean="0">
                <a:solidFill>
                  <a:schemeClr val="bg2">
                    <a:lumMod val="25000"/>
                  </a:schemeClr>
                </a:solidFill>
                <a:latin typeface="Times New Roman" pitchFamily="18" charset="0"/>
                <a:cs typeface="Times New Roman" pitchFamily="18" charset="0"/>
              </a:rPr>
              <a:t>The Members of the Labour Court are appointed by the Government in prescribed manner and to be the Chairman of the Labour Court a person is to be the sitting District Judge or Additional District Judge.</a:t>
            </a:r>
          </a:p>
          <a:p>
            <a:pPr>
              <a:lnSpc>
                <a:spcPct val="110000"/>
              </a:lnSpc>
              <a:spcBef>
                <a:spcPts val="300"/>
              </a:spcBef>
              <a:buClr>
                <a:schemeClr val="bg2">
                  <a:lumMod val="25000"/>
                </a:schemeClr>
              </a:buClr>
              <a:buSzPct val="80000"/>
              <a:buFont typeface="Wingdings" pitchFamily="2" charset="2"/>
              <a:buChar char="q"/>
            </a:pPr>
            <a:r>
              <a:rPr lang="en-US" sz="1700" dirty="0" smtClean="0">
                <a:solidFill>
                  <a:schemeClr val="bg2">
                    <a:lumMod val="25000"/>
                  </a:schemeClr>
                </a:solidFill>
                <a:latin typeface="Times New Roman" pitchFamily="18" charset="0"/>
                <a:cs typeface="Times New Roman" pitchFamily="18" charset="0"/>
              </a:rPr>
              <a:t>While trying an offence the Labour Court shall administer its proceedings without its members. </a:t>
            </a:r>
          </a:p>
          <a:p>
            <a:pPr>
              <a:lnSpc>
                <a:spcPct val="110000"/>
              </a:lnSpc>
              <a:spcBef>
                <a:spcPts val="300"/>
              </a:spcBef>
              <a:buClr>
                <a:schemeClr val="bg2">
                  <a:lumMod val="25000"/>
                </a:schemeClr>
              </a:buClr>
              <a:buSzPct val="80000"/>
              <a:buFont typeface="Wingdings" pitchFamily="2" charset="2"/>
              <a:buChar char="q"/>
            </a:pPr>
            <a:r>
              <a:rPr lang="en-US" sz="1700" dirty="0" smtClean="0">
                <a:solidFill>
                  <a:schemeClr val="bg2">
                    <a:lumMod val="25000"/>
                  </a:schemeClr>
                </a:solidFill>
                <a:latin typeface="Times New Roman" pitchFamily="18" charset="0"/>
                <a:cs typeface="Times New Roman" pitchFamily="18" charset="0"/>
              </a:rPr>
              <a:t>The Labour Court has the power to dismiss the case or to decide the same ex-parte.</a:t>
            </a:r>
          </a:p>
          <a:p>
            <a:pPr>
              <a:lnSpc>
                <a:spcPct val="110000"/>
              </a:lnSpc>
              <a:spcBef>
                <a:spcPts val="300"/>
              </a:spcBef>
              <a:buClr>
                <a:schemeClr val="bg2">
                  <a:lumMod val="25000"/>
                </a:schemeClr>
              </a:buClr>
              <a:buSzPct val="80000"/>
              <a:buFont typeface="Wingdings" pitchFamily="2" charset="2"/>
              <a:buChar char="q"/>
            </a:pPr>
            <a:r>
              <a:rPr lang="en-US" sz="1700" dirty="0" smtClean="0">
                <a:solidFill>
                  <a:schemeClr val="bg2">
                    <a:lumMod val="25000"/>
                  </a:schemeClr>
                </a:solidFill>
                <a:latin typeface="Times New Roman" pitchFamily="18" charset="0"/>
                <a:cs typeface="Times New Roman" pitchFamily="18" charset="0"/>
              </a:rPr>
              <a:t>The award, decision or judgment of the Labour Court shall be delivered, unless the parties to the dispute give their consent in writing to extend the time-limit, within sixty days following the date of filing of the case, provided that the delay of its delivery shall not invalidate the award, decision or judgment</a:t>
            </a:r>
          </a:p>
          <a:p>
            <a:pPr>
              <a:lnSpc>
                <a:spcPct val="110000"/>
              </a:lnSpc>
              <a:spcBef>
                <a:spcPts val="300"/>
              </a:spcBef>
              <a:buClr>
                <a:schemeClr val="bg2">
                  <a:lumMod val="25000"/>
                </a:schemeClr>
              </a:buClr>
              <a:buSzPct val="80000"/>
              <a:buFont typeface="Wingdings" pitchFamily="2" charset="2"/>
              <a:buChar char="q"/>
            </a:pPr>
            <a:r>
              <a:rPr lang="en-US" sz="1700" dirty="0" smtClean="0">
                <a:solidFill>
                  <a:schemeClr val="bg2">
                    <a:lumMod val="25000"/>
                  </a:schemeClr>
                </a:solidFill>
                <a:latin typeface="Times New Roman" pitchFamily="18" charset="0"/>
                <a:cs typeface="Times New Roman" pitchFamily="18" charset="0"/>
              </a:rPr>
              <a:t>An award, decision or judgment of Labour Court shall be given in writing and delivered in open Court and a copy thereof shall be forwarded to each of the parties.</a:t>
            </a:r>
          </a:p>
          <a:p>
            <a:pPr>
              <a:lnSpc>
                <a:spcPct val="110000"/>
              </a:lnSpc>
              <a:spcBef>
                <a:spcPts val="300"/>
              </a:spcBef>
              <a:buClr>
                <a:schemeClr val="bg2">
                  <a:lumMod val="25000"/>
                </a:schemeClr>
              </a:buClr>
              <a:buSzPct val="80000"/>
              <a:buFont typeface="Wingdings" pitchFamily="2" charset="2"/>
              <a:buChar char="q"/>
            </a:pPr>
            <a:r>
              <a:rPr lang="en-US" sz="1700" dirty="0" smtClean="0">
                <a:solidFill>
                  <a:schemeClr val="bg2">
                    <a:lumMod val="25000"/>
                  </a:schemeClr>
                </a:solidFill>
                <a:latin typeface="Times New Roman" pitchFamily="18" charset="0"/>
                <a:cs typeface="Times New Roman" pitchFamily="18" charset="0"/>
              </a:rPr>
              <a:t>Any party aggrieved by an award, decision or judgment of the Labour Court may prefer an appeal to the Labour Appellate Tribunal within </a:t>
            </a:r>
            <a:r>
              <a:rPr lang="en-US" sz="1700" i="1" dirty="0" smtClean="0">
                <a:solidFill>
                  <a:schemeClr val="bg2">
                    <a:lumMod val="25000"/>
                  </a:schemeClr>
                </a:solidFill>
                <a:latin typeface="Times New Roman" pitchFamily="18" charset="0"/>
                <a:cs typeface="Times New Roman" pitchFamily="18" charset="0"/>
              </a:rPr>
              <a:t>sixty days of the delivery </a:t>
            </a:r>
            <a:r>
              <a:rPr lang="en-US" sz="1700" dirty="0" smtClean="0">
                <a:solidFill>
                  <a:schemeClr val="bg2">
                    <a:lumMod val="25000"/>
                  </a:schemeClr>
                </a:solidFill>
                <a:latin typeface="Times New Roman" pitchFamily="18" charset="0"/>
                <a:cs typeface="Times New Roman" pitchFamily="18" charset="0"/>
              </a:rPr>
              <a:t>thereof and the decision of the Tribunal in such appeal shall be final.</a:t>
            </a:r>
          </a:p>
          <a:p>
            <a:pPr>
              <a:lnSpc>
                <a:spcPct val="110000"/>
              </a:lnSpc>
              <a:spcBef>
                <a:spcPts val="300"/>
              </a:spcBef>
              <a:buClr>
                <a:schemeClr val="bg2">
                  <a:lumMod val="25000"/>
                </a:schemeClr>
              </a:buClr>
              <a:buSzPct val="80000"/>
              <a:buFont typeface="Wingdings" pitchFamily="2" charset="2"/>
              <a:buChar char="q"/>
            </a:pPr>
            <a:r>
              <a:rPr lang="en-US" sz="1700" dirty="0" smtClean="0">
                <a:solidFill>
                  <a:schemeClr val="bg2">
                    <a:lumMod val="25000"/>
                  </a:schemeClr>
                </a:solidFill>
                <a:latin typeface="Times New Roman" pitchFamily="18" charset="0"/>
                <a:cs typeface="Times New Roman" pitchFamily="18" charset="0"/>
              </a:rPr>
              <a:t>Data reveals that an annual average of 5,668 cases were filed during the period of 1990-2006 of which 35.37 per cent cases were disposed of during the year and 64.63 per cent cases remained pending at the end of the year. </a:t>
            </a:r>
          </a:p>
          <a:p>
            <a:pPr>
              <a:buClr>
                <a:schemeClr val="bg2">
                  <a:lumMod val="25000"/>
                </a:schemeClr>
              </a:buClr>
              <a:buSzPct val="80000"/>
              <a:buFont typeface="Wingdings" pitchFamily="2" charset="2"/>
              <a:buChar char="q"/>
            </a:pPr>
            <a:endParaRPr lang="en-US" sz="16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normAutofit/>
          </a:bodyPr>
          <a:lstStyle/>
          <a:p>
            <a:pPr algn="ctr"/>
            <a:r>
              <a:rPr lang="en-US" sz="2800" b="1" dirty="0" smtClean="0">
                <a:solidFill>
                  <a:schemeClr val="bg2"/>
                </a:solidFill>
                <a:latin typeface="Times New Roman" pitchFamily="18" charset="0"/>
                <a:cs typeface="Times New Roman" pitchFamily="18" charset="0"/>
              </a:rPr>
              <a:t>The Adjudication system</a:t>
            </a:r>
            <a:endParaRPr lang="en-US" sz="2800" b="1" dirty="0">
              <a:solidFill>
                <a:schemeClr val="bg2"/>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latin typeface="Arial" pitchFamily="34" charset="0"/>
                <a:cs typeface="Arial" pitchFamily="34" charset="0"/>
              </a:rPr>
              <a:pPr/>
              <a:t>14</a:t>
            </a:fld>
            <a:endParaRPr lang="en-US" dirty="0">
              <a:latin typeface="Arial" pitchFamily="34" charset="0"/>
              <a:cs typeface="Arial" pitchFamily="34" charset="0"/>
            </a:endParaRPr>
          </a:p>
        </p:txBody>
      </p:sp>
      <p:sp>
        <p:nvSpPr>
          <p:cNvPr id="4" name="Content Placeholder 3"/>
          <p:cNvSpPr>
            <a:spLocks noGrp="1"/>
          </p:cNvSpPr>
          <p:nvPr>
            <p:ph sz="quarter" idx="1"/>
          </p:nvPr>
        </p:nvSpPr>
        <p:spPr/>
        <p:style>
          <a:lnRef idx="0">
            <a:scrgbClr r="0" g="0" b="0"/>
          </a:lnRef>
          <a:fillRef idx="1003">
            <a:schemeClr val="lt2"/>
          </a:fillRef>
          <a:effectRef idx="0">
            <a:scrgbClr r="0" g="0" b="0"/>
          </a:effectRef>
          <a:fontRef idx="major"/>
        </p:style>
        <p:txBody>
          <a:bodyPr>
            <a:normAutofit lnSpcReduction="10000"/>
          </a:bodyPr>
          <a:lstStyle/>
          <a:p>
            <a:pPr>
              <a:buClr>
                <a:schemeClr val="bg2">
                  <a:lumMod val="25000"/>
                </a:schemeClr>
              </a:buClr>
              <a:buSzPct val="74000"/>
            </a:pPr>
            <a:r>
              <a:rPr lang="en-US" sz="1600" dirty="0" smtClean="0">
                <a:solidFill>
                  <a:schemeClr val="bg2">
                    <a:lumMod val="25000"/>
                  </a:schemeClr>
                </a:solidFill>
                <a:latin typeface="Times New Roman" pitchFamily="18" charset="0"/>
                <a:cs typeface="Times New Roman" pitchFamily="18" charset="0"/>
              </a:rPr>
              <a:t>About 50per cent of the cases took a time period ranging between 12 months and 36 months.</a:t>
            </a:r>
          </a:p>
          <a:p>
            <a:pPr>
              <a:buClr>
                <a:schemeClr val="bg2">
                  <a:lumMod val="25000"/>
                </a:schemeClr>
              </a:buClr>
              <a:buSzPct val="74000"/>
            </a:pPr>
            <a:r>
              <a:rPr lang="en-US" sz="1600" dirty="0" smtClean="0">
                <a:solidFill>
                  <a:schemeClr val="bg2">
                    <a:lumMod val="25000"/>
                  </a:schemeClr>
                </a:solidFill>
                <a:latin typeface="Times New Roman" pitchFamily="18" charset="0"/>
                <a:cs typeface="Times New Roman" pitchFamily="18" charset="0"/>
              </a:rPr>
              <a:t>The time required for 25per cent of the cases ranged between three years and five years</a:t>
            </a:r>
          </a:p>
          <a:p>
            <a:pPr>
              <a:buClr>
                <a:schemeClr val="bg2">
                  <a:lumMod val="25000"/>
                </a:schemeClr>
              </a:buClr>
              <a:buSzPct val="74000"/>
            </a:pPr>
            <a:r>
              <a:rPr lang="en-US" sz="1600" dirty="0" smtClean="0">
                <a:solidFill>
                  <a:schemeClr val="bg2">
                    <a:lumMod val="25000"/>
                  </a:schemeClr>
                </a:solidFill>
                <a:latin typeface="Times New Roman" pitchFamily="18" charset="0"/>
                <a:cs typeface="Times New Roman" pitchFamily="18" charset="0"/>
              </a:rPr>
              <a:t>About  8 per cent of the cases took more than five years. </a:t>
            </a:r>
          </a:p>
          <a:p>
            <a:pPr>
              <a:buClr>
                <a:schemeClr val="bg2">
                  <a:lumMod val="25000"/>
                </a:schemeClr>
              </a:buClr>
              <a:buSzPct val="74000"/>
            </a:pPr>
            <a:r>
              <a:rPr lang="en-US" sz="1600" dirty="0" smtClean="0">
                <a:solidFill>
                  <a:schemeClr val="bg2">
                    <a:lumMod val="25000"/>
                  </a:schemeClr>
                </a:solidFill>
                <a:latin typeface="Times New Roman" pitchFamily="18" charset="0"/>
                <a:cs typeface="Times New Roman" pitchFamily="18" charset="0"/>
              </a:rPr>
              <a:t>The average time taken to decide the cases by the First Labour Court and the Second Labour Court of Dhaka was more than 17.5 months and 31 months respectively.</a:t>
            </a:r>
          </a:p>
          <a:p>
            <a:pPr>
              <a:buClr>
                <a:schemeClr val="bg2">
                  <a:lumMod val="25000"/>
                </a:schemeClr>
              </a:buClr>
              <a:buSzPct val="74000"/>
            </a:pPr>
            <a:r>
              <a:rPr lang="en-US" sz="1600" dirty="0" smtClean="0">
                <a:solidFill>
                  <a:schemeClr val="bg2">
                    <a:lumMod val="25000"/>
                  </a:schemeClr>
                </a:solidFill>
                <a:latin typeface="Times New Roman" pitchFamily="18" charset="0"/>
                <a:cs typeface="Times New Roman" pitchFamily="18" charset="0"/>
              </a:rPr>
              <a:t>The reasons behind the backlog of cases in the Labour Courts are as follows:</a:t>
            </a:r>
          </a:p>
          <a:p>
            <a:pPr>
              <a:buClr>
                <a:schemeClr val="bg2">
                  <a:lumMod val="25000"/>
                </a:schemeClr>
              </a:buClr>
              <a:buSzPct val="74000"/>
              <a:buNone/>
            </a:pPr>
            <a:r>
              <a:rPr lang="en-US" sz="1600" dirty="0" smtClean="0">
                <a:solidFill>
                  <a:schemeClr val="bg2">
                    <a:lumMod val="25000"/>
                  </a:schemeClr>
                </a:solidFill>
                <a:latin typeface="Times New Roman" pitchFamily="18" charset="0"/>
                <a:cs typeface="Times New Roman" pitchFamily="18" charset="0"/>
              </a:rPr>
              <a:t>       • Inadequacy of Courts for dealing with labour disputes</a:t>
            </a:r>
          </a:p>
          <a:p>
            <a:pPr>
              <a:buClr>
                <a:schemeClr val="bg2">
                  <a:lumMod val="25000"/>
                </a:schemeClr>
              </a:buClr>
              <a:buSzPct val="74000"/>
              <a:buNone/>
            </a:pPr>
            <a:r>
              <a:rPr lang="en-US" sz="1600" dirty="0" smtClean="0">
                <a:solidFill>
                  <a:schemeClr val="bg2">
                    <a:lumMod val="25000"/>
                  </a:schemeClr>
                </a:solidFill>
                <a:latin typeface="Times New Roman" pitchFamily="18" charset="0"/>
                <a:cs typeface="Times New Roman" pitchFamily="18" charset="0"/>
              </a:rPr>
              <a:t>       • There are huge cases under different laws specially under section 114 of the Code Criminal Procedure and Immigration Ordinance which    create unnecessary backlog of cases</a:t>
            </a:r>
          </a:p>
          <a:p>
            <a:pPr>
              <a:buClr>
                <a:schemeClr val="bg2">
                  <a:lumMod val="25000"/>
                </a:schemeClr>
              </a:buClr>
              <a:buSzPct val="74000"/>
              <a:buNone/>
            </a:pPr>
            <a:r>
              <a:rPr lang="en-US" sz="1600" dirty="0" smtClean="0">
                <a:solidFill>
                  <a:schemeClr val="bg2">
                    <a:lumMod val="25000"/>
                  </a:schemeClr>
                </a:solidFill>
                <a:latin typeface="Times New Roman" pitchFamily="18" charset="0"/>
                <a:cs typeface="Times New Roman" pitchFamily="18" charset="0"/>
              </a:rPr>
              <a:t>       • The Judges of the Labour Court usually  do not have any prior experience in dealing with labour issues</a:t>
            </a:r>
          </a:p>
          <a:p>
            <a:pPr>
              <a:buClr>
                <a:schemeClr val="bg2">
                  <a:lumMod val="25000"/>
                </a:schemeClr>
              </a:buClr>
              <a:buSzPct val="74000"/>
              <a:buNone/>
            </a:pPr>
            <a:r>
              <a:rPr lang="en-US" sz="1600" dirty="0" smtClean="0">
                <a:solidFill>
                  <a:schemeClr val="bg2">
                    <a:lumMod val="25000"/>
                  </a:schemeClr>
                </a:solidFill>
                <a:latin typeface="Times New Roman" pitchFamily="18" charset="0"/>
                <a:cs typeface="Times New Roman" pitchFamily="18" charset="0"/>
              </a:rPr>
              <a:t>       • The absence of members cause unnecessary delay in disposing of the case</a:t>
            </a:r>
          </a:p>
          <a:p>
            <a:pPr>
              <a:buClr>
                <a:schemeClr val="bg2">
                  <a:lumMod val="25000"/>
                </a:schemeClr>
              </a:buClr>
              <a:buSzPct val="74000"/>
              <a:buNone/>
            </a:pPr>
            <a:r>
              <a:rPr lang="en-US" sz="1600" dirty="0" smtClean="0">
                <a:solidFill>
                  <a:schemeClr val="bg2">
                    <a:lumMod val="25000"/>
                  </a:schemeClr>
                </a:solidFill>
                <a:latin typeface="Times New Roman" pitchFamily="18" charset="0"/>
                <a:cs typeface="Times New Roman" pitchFamily="18" charset="0"/>
              </a:rPr>
              <a:t>       • The practicing lawyers of the Labour Court are habituated in filing frequent time petitions which create unreasonable delay in disposing of the case</a:t>
            </a:r>
          </a:p>
          <a:p>
            <a:pPr>
              <a:buClr>
                <a:schemeClr val="bg2">
                  <a:lumMod val="25000"/>
                </a:schemeClr>
              </a:buClr>
              <a:buSzPct val="74000"/>
              <a:buNone/>
            </a:pPr>
            <a:r>
              <a:rPr lang="en-US" sz="1600" dirty="0" smtClean="0">
                <a:solidFill>
                  <a:schemeClr val="bg2">
                    <a:lumMod val="25000"/>
                  </a:schemeClr>
                </a:solidFill>
                <a:latin typeface="Times New Roman" pitchFamily="18" charset="0"/>
                <a:cs typeface="Times New Roman" pitchFamily="18" charset="0"/>
              </a:rPr>
              <a:t>       • Lack of logistic support of the Labour Court. </a:t>
            </a:r>
            <a:endParaRPr lang="en-US" sz="1600" dirty="0">
              <a:solidFill>
                <a:schemeClr val="bg2">
                  <a:lumMod val="25000"/>
                </a:schemeClr>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normAutofit/>
          </a:bodyPr>
          <a:lstStyle/>
          <a:p>
            <a:pPr algn="ctr"/>
            <a:r>
              <a:rPr lang="en-US" sz="2800" b="1" dirty="0" smtClean="0">
                <a:solidFill>
                  <a:schemeClr val="bg2"/>
                </a:solidFill>
                <a:latin typeface="Times New Roman" pitchFamily="18" charset="0"/>
                <a:cs typeface="Times New Roman" pitchFamily="18" charset="0"/>
              </a:rPr>
              <a:t>The Adjudication system</a:t>
            </a:r>
            <a:endParaRPr lang="en-US" sz="2800" dirty="0">
              <a:solidFill>
                <a:schemeClr val="bg2"/>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latin typeface="Arial" pitchFamily="34" charset="0"/>
                <a:cs typeface="Arial" pitchFamily="34" charset="0"/>
              </a:rPr>
              <a:pPr/>
              <a:t>15</a:t>
            </a:fld>
            <a:endParaRPr lang="en-US" dirty="0">
              <a:latin typeface="Arial" pitchFamily="34" charset="0"/>
              <a:cs typeface="Arial" pitchFamily="34" charset="0"/>
            </a:endParaRPr>
          </a:p>
        </p:txBody>
      </p:sp>
      <p:sp>
        <p:nvSpPr>
          <p:cNvPr id="4" name="Content Placeholder 3"/>
          <p:cNvSpPr>
            <a:spLocks noGrp="1"/>
          </p:cNvSpPr>
          <p:nvPr>
            <p:ph sz="quarter" idx="1"/>
          </p:nvPr>
        </p:nvSpPr>
        <p:spPr/>
        <p:style>
          <a:lnRef idx="0">
            <a:scrgbClr r="0" g="0" b="0"/>
          </a:lnRef>
          <a:fillRef idx="1003">
            <a:schemeClr val="lt2"/>
          </a:fillRef>
          <a:effectRef idx="0">
            <a:scrgbClr r="0" g="0" b="0"/>
          </a:effectRef>
          <a:fontRef idx="major"/>
        </p:style>
        <p:txBody>
          <a:bodyPr>
            <a:normAutofit/>
          </a:bodyPr>
          <a:lstStyle/>
          <a:p>
            <a:pPr>
              <a:buClr>
                <a:schemeClr val="bg2">
                  <a:lumMod val="25000"/>
                </a:schemeClr>
              </a:buClr>
              <a:buSzPct val="70000"/>
            </a:pPr>
            <a:endParaRPr lang="en-US" sz="1600" dirty="0" smtClean="0">
              <a:solidFill>
                <a:schemeClr val="bg2">
                  <a:lumMod val="25000"/>
                </a:schemeClr>
              </a:solidFill>
              <a:latin typeface="Times New Roman" pitchFamily="18" charset="0"/>
              <a:cs typeface="Times New Roman" pitchFamily="18" charset="0"/>
            </a:endParaRPr>
          </a:p>
          <a:p>
            <a:pPr>
              <a:buClr>
                <a:schemeClr val="bg2">
                  <a:lumMod val="25000"/>
                </a:schemeClr>
              </a:buClr>
              <a:buSzPct val="70000"/>
            </a:pPr>
            <a:r>
              <a:rPr lang="en-US" sz="1600" dirty="0" smtClean="0">
                <a:solidFill>
                  <a:schemeClr val="bg2">
                    <a:lumMod val="25000"/>
                  </a:schemeClr>
                </a:solidFill>
                <a:latin typeface="Times New Roman" pitchFamily="18" charset="0"/>
                <a:cs typeface="Times New Roman" pitchFamily="18" charset="0"/>
              </a:rPr>
              <a:t>The Labour Court is the pioneer adjudication body in settling labour disputes</a:t>
            </a:r>
          </a:p>
          <a:p>
            <a:pPr>
              <a:buClr>
                <a:schemeClr val="bg2">
                  <a:lumMod val="25000"/>
                </a:schemeClr>
              </a:buClr>
              <a:buSzPct val="70000"/>
            </a:pPr>
            <a:r>
              <a:rPr lang="en-US" sz="1600" dirty="0" smtClean="0">
                <a:solidFill>
                  <a:schemeClr val="bg2">
                    <a:lumMod val="25000"/>
                  </a:schemeClr>
                </a:solidFill>
                <a:latin typeface="Times New Roman" pitchFamily="18" charset="0"/>
                <a:cs typeface="Times New Roman" pitchFamily="18" charset="0"/>
              </a:rPr>
              <a:t>But Chairman of the Labour Court is appointed from the District Judge or Additional District Judge, and does not have specific training on labour laws.</a:t>
            </a:r>
          </a:p>
          <a:p>
            <a:pPr>
              <a:buClr>
                <a:schemeClr val="bg2">
                  <a:lumMod val="25000"/>
                </a:schemeClr>
              </a:buClr>
              <a:buSzPct val="70000"/>
            </a:pPr>
            <a:r>
              <a:rPr lang="en-US" sz="1600" dirty="0" smtClean="0">
                <a:solidFill>
                  <a:schemeClr val="bg2">
                    <a:lumMod val="25000"/>
                  </a:schemeClr>
                </a:solidFill>
                <a:latin typeface="Times New Roman" pitchFamily="18" charset="0"/>
                <a:cs typeface="Times New Roman" pitchFamily="18" charset="0"/>
              </a:rPr>
              <a:t>Similarly, Judges of the Labour Courts do not have any experience in dealing with labour issues but are often appointed under political pressure of the ruling party and not based on qualifications or standardized recruitment procedures.</a:t>
            </a:r>
          </a:p>
          <a:p>
            <a:pPr>
              <a:buClr>
                <a:schemeClr val="bg2">
                  <a:lumMod val="25000"/>
                </a:schemeClr>
              </a:buClr>
              <a:buSzPct val="70000"/>
            </a:pPr>
            <a:r>
              <a:rPr lang="en-US" sz="1600" dirty="0" smtClean="0">
                <a:solidFill>
                  <a:schemeClr val="bg2">
                    <a:lumMod val="25000"/>
                  </a:schemeClr>
                </a:solidFill>
                <a:latin typeface="Times New Roman" pitchFamily="18" charset="0"/>
                <a:cs typeface="Times New Roman" pitchFamily="18" charset="0"/>
              </a:rPr>
              <a:t>Remuneration of the members is very poor leading to disinterest in attending the Court.</a:t>
            </a:r>
          </a:p>
          <a:p>
            <a:pPr>
              <a:buClr>
                <a:schemeClr val="bg2">
                  <a:lumMod val="25000"/>
                </a:schemeClr>
              </a:buClr>
              <a:buSzPct val="70000"/>
            </a:pPr>
            <a:r>
              <a:rPr lang="en-US" sz="1600" dirty="0" smtClean="0">
                <a:solidFill>
                  <a:schemeClr val="bg2">
                    <a:lumMod val="25000"/>
                  </a:schemeClr>
                </a:solidFill>
                <a:latin typeface="Times New Roman" pitchFamily="18" charset="0"/>
                <a:cs typeface="Times New Roman" pitchFamily="18" charset="0"/>
              </a:rPr>
              <a:t>The practicing lawyers of the Labour Court submit frequent time petitions which create unreasonable delay in disposing of the case.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05800" cy="990600"/>
          </a:xfrm>
        </p:spPr>
        <p:style>
          <a:lnRef idx="0">
            <a:scrgbClr r="0" g="0" b="0"/>
          </a:lnRef>
          <a:fillRef idx="1003">
            <a:schemeClr val="dk2"/>
          </a:fillRef>
          <a:effectRef idx="0">
            <a:scrgbClr r="0" g="0" b="0"/>
          </a:effectRef>
          <a:fontRef idx="major"/>
        </p:style>
        <p:txBody>
          <a:bodyPr>
            <a:normAutofit/>
          </a:bodyPr>
          <a:lstStyle/>
          <a:p>
            <a:pPr algn="ctr"/>
            <a:r>
              <a:rPr lang="en-US" sz="2800" b="1" dirty="0" smtClean="0">
                <a:solidFill>
                  <a:schemeClr val="bg2">
                    <a:lumMod val="90000"/>
                  </a:schemeClr>
                </a:solidFill>
                <a:latin typeface="Times New Roman" pitchFamily="18" charset="0"/>
                <a:cs typeface="Times New Roman" pitchFamily="18" charset="0"/>
              </a:rPr>
              <a:t>Adjudication by Labour Appellate Tribunal</a:t>
            </a:r>
            <a:endParaRPr lang="en-US" sz="2800" b="1" dirty="0">
              <a:solidFill>
                <a:schemeClr val="bg2">
                  <a:lumMod val="90000"/>
                </a:schemeClr>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latin typeface="Arial" pitchFamily="34" charset="0"/>
                <a:cs typeface="Arial" pitchFamily="34" charset="0"/>
              </a:rPr>
              <a:pPr/>
              <a:t>16</a:t>
            </a:fld>
            <a:endParaRPr lang="en-US" dirty="0">
              <a:latin typeface="Arial" pitchFamily="34" charset="0"/>
              <a:cs typeface="Arial" pitchFamily="34" charset="0"/>
            </a:endParaRPr>
          </a:p>
        </p:txBody>
      </p:sp>
      <p:sp>
        <p:nvSpPr>
          <p:cNvPr id="4" name="Content Placeholder 3"/>
          <p:cNvSpPr>
            <a:spLocks noGrp="1"/>
          </p:cNvSpPr>
          <p:nvPr>
            <p:ph sz="quarter" idx="1"/>
          </p:nvPr>
        </p:nvSpPr>
        <p:spPr>
          <a:xfrm>
            <a:off x="533400" y="1600200"/>
            <a:ext cx="8305800" cy="4724400"/>
          </a:xfrm>
        </p:spPr>
        <p:style>
          <a:lnRef idx="0">
            <a:scrgbClr r="0" g="0" b="0"/>
          </a:lnRef>
          <a:fillRef idx="1003">
            <a:schemeClr val="lt2"/>
          </a:fillRef>
          <a:effectRef idx="0">
            <a:scrgbClr r="0" g="0" b="0"/>
          </a:effectRef>
          <a:fontRef idx="major"/>
        </p:style>
        <p:txBody>
          <a:bodyPr>
            <a:normAutofit/>
          </a:bodyPr>
          <a:lstStyle/>
          <a:p>
            <a:pPr>
              <a:buClr>
                <a:schemeClr val="bg2">
                  <a:lumMod val="25000"/>
                </a:schemeClr>
              </a:buClr>
              <a:buSzPct val="80000"/>
              <a:buFont typeface="Wingdings" pitchFamily="2" charset="2"/>
              <a:buChar char="q"/>
            </a:pPr>
            <a:endParaRPr lang="en-US" sz="1600" dirty="0" smtClean="0">
              <a:solidFill>
                <a:schemeClr val="bg2">
                  <a:lumMod val="25000"/>
                </a:schemeClr>
              </a:solidFill>
              <a:latin typeface="Times New Roman" pitchFamily="18" charset="0"/>
              <a:cs typeface="Times New Roman" pitchFamily="18" charset="0"/>
            </a:endParaRP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The Labour Appellate Tribunal has the power to hear or dispose appeals from the Labour Court</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It consists of a Chairman or if the Government deems fit, of Chairman and such number of Members as determined by the Government.</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The Chairman shall be a former Judge or Additional Judge of the Supreme Court and any Member thereof shall have been a Judge or an  Additional Judge of the Supreme Court or is or has been a District Judge for at least three years.</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The Labour Appellate Tribunal on appeal may set aside, vary or modify any award decision in judgment or sentence given by the Labour Court  or send the case back to the Court for rehearing; and shall exercise all the powers conferred by the Code on the Labour Court.</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The judgment of the Tribunal shall be delivered within a period of not more than 60 days following the filing of the appeal</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From the data it is revealed that an annual average of 278 appeals were filed for disposal during the period 1990-2006 of which 33.45per cent appeals were disposed of during the year and 66.55per cent appeals were pending at the end of the year. </a:t>
            </a:r>
          </a:p>
          <a:p>
            <a:pPr>
              <a:buClr>
                <a:schemeClr val="bg2">
                  <a:lumMod val="25000"/>
                </a:schemeClr>
              </a:buClr>
              <a:buSzPct val="80000"/>
              <a:buFont typeface="Wingdings" pitchFamily="2" charset="2"/>
              <a:buChar char="q"/>
            </a:pPr>
            <a:endParaRPr lang="en-US" sz="1600" dirty="0" smtClean="0">
              <a:solidFill>
                <a:schemeClr val="bg2">
                  <a:lumMod val="25000"/>
                </a:schemeClr>
              </a:solidFill>
              <a:latin typeface="Times New Roman" pitchFamily="18" charset="0"/>
              <a:cs typeface="Times New Roman" pitchFamily="18" charset="0"/>
            </a:endParaRPr>
          </a:p>
          <a:p>
            <a:pPr>
              <a:buClr>
                <a:schemeClr val="bg2">
                  <a:lumMod val="25000"/>
                </a:schemeClr>
              </a:buClr>
              <a:buSzPct val="80000"/>
              <a:buFont typeface="Wingdings" pitchFamily="2" charset="2"/>
              <a:buChar char="q"/>
            </a:pPr>
            <a:endParaRPr lang="en-US" sz="1600" dirty="0">
              <a:solidFill>
                <a:schemeClr val="bg2">
                  <a:lumMod val="25000"/>
                </a:schemeClr>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normAutofit/>
          </a:bodyPr>
          <a:lstStyle/>
          <a:p>
            <a:pPr algn="ctr"/>
            <a:r>
              <a:rPr lang="en-US" sz="2800" b="1" dirty="0" smtClean="0">
                <a:solidFill>
                  <a:schemeClr val="bg2">
                    <a:lumMod val="90000"/>
                  </a:schemeClr>
                </a:solidFill>
                <a:latin typeface="Times New Roman" pitchFamily="18" charset="0"/>
                <a:cs typeface="Times New Roman" pitchFamily="18" charset="0"/>
              </a:rPr>
              <a:t>Adjudication by Labour Appellate Tribunal</a:t>
            </a:r>
            <a:endParaRPr lang="en-US" sz="2800" dirty="0">
              <a:solidFill>
                <a:schemeClr val="bg2"/>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pPr/>
              <a:t>17</a:t>
            </a:fld>
            <a:endParaRPr lang="en-US"/>
          </a:p>
        </p:txBody>
      </p:sp>
      <p:sp>
        <p:nvSpPr>
          <p:cNvPr id="4" name="Content Placeholder 3"/>
          <p:cNvSpPr>
            <a:spLocks noGrp="1"/>
          </p:cNvSpPr>
          <p:nvPr>
            <p:ph sz="quarter" idx="1"/>
          </p:nvPr>
        </p:nvSpPr>
        <p:spPr/>
        <p:style>
          <a:lnRef idx="0">
            <a:scrgbClr r="0" g="0" b="0"/>
          </a:lnRef>
          <a:fillRef idx="1003">
            <a:schemeClr val="lt2"/>
          </a:fillRef>
          <a:effectRef idx="0">
            <a:scrgbClr r="0" g="0" b="0"/>
          </a:effectRef>
          <a:fontRef idx="major"/>
        </p:style>
        <p:txBody>
          <a:bodyPr>
            <a:normAutofit/>
          </a:bodyPr>
          <a:lstStyle/>
          <a:p>
            <a:pPr>
              <a:buClr>
                <a:schemeClr val="bg2">
                  <a:lumMod val="25000"/>
                </a:schemeClr>
              </a:buClr>
              <a:buSzPct val="80000"/>
              <a:buFont typeface="Wingdings" pitchFamily="2" charset="2"/>
              <a:buChar char="q"/>
            </a:pPr>
            <a:endParaRPr lang="en-US" sz="1600" i="1" dirty="0" smtClean="0">
              <a:solidFill>
                <a:schemeClr val="bg2">
                  <a:lumMod val="25000"/>
                </a:schemeClr>
              </a:solidFill>
              <a:latin typeface="Times New Roman" pitchFamily="18" charset="0"/>
              <a:cs typeface="Times New Roman" pitchFamily="18" charset="0"/>
            </a:endParaRPr>
          </a:p>
          <a:p>
            <a:pPr>
              <a:buClr>
                <a:schemeClr val="bg2">
                  <a:lumMod val="25000"/>
                </a:schemeClr>
              </a:buClr>
              <a:buSzPct val="80000"/>
              <a:buFont typeface="Wingdings" pitchFamily="2" charset="2"/>
              <a:buChar char="q"/>
            </a:pPr>
            <a:r>
              <a:rPr lang="en-US" sz="1600" i="1" dirty="0" smtClean="0">
                <a:solidFill>
                  <a:schemeClr val="bg2">
                    <a:lumMod val="25000"/>
                  </a:schemeClr>
                </a:solidFill>
                <a:latin typeface="Times New Roman" pitchFamily="18" charset="0"/>
                <a:cs typeface="Times New Roman" pitchFamily="18" charset="0"/>
              </a:rPr>
              <a:t>The mains reasons behind the backlog of cases in the Labour Appellate are that there is insufficiency of Benches of Appellate Tribunal</a:t>
            </a:r>
          </a:p>
          <a:p>
            <a:pPr>
              <a:buClr>
                <a:schemeClr val="bg2">
                  <a:lumMod val="25000"/>
                </a:schemeClr>
              </a:buClr>
              <a:buSzPct val="80000"/>
              <a:buFont typeface="Wingdings" pitchFamily="2" charset="2"/>
              <a:buChar char="q"/>
            </a:pPr>
            <a:r>
              <a:rPr lang="en-US" sz="1600" i="1" dirty="0" smtClean="0">
                <a:solidFill>
                  <a:schemeClr val="bg2">
                    <a:lumMod val="25000"/>
                  </a:schemeClr>
                </a:solidFill>
                <a:latin typeface="Times New Roman" pitchFamily="18" charset="0"/>
                <a:cs typeface="Times New Roman" pitchFamily="18" charset="0"/>
              </a:rPr>
              <a:t>At present only two Benches exist which are not sufficient to deal with the huge volume of appeals from around the country</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But according to law the Government is empowered to appoint as  many as members as required for the Labour Appellate Tribunal with whom several Benches can be created for smooth functioning of the activities of the Labour Appellate Tribunal.</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Apart from this limitation the Labour Appellate Tribunal also suffers from lack of sufficient logistics support i.e. building, court room, manpower  etc. </a:t>
            </a:r>
            <a:endParaRPr lang="en-US" sz="1600" dirty="0">
              <a:solidFill>
                <a:schemeClr val="bg2">
                  <a:lumMod val="25000"/>
                </a:schemeClr>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normAutofit/>
          </a:bodyPr>
          <a:lstStyle/>
          <a:p>
            <a:pPr algn="ctr"/>
            <a:r>
              <a:rPr lang="en-US" sz="2400" b="1" dirty="0" smtClean="0">
                <a:solidFill>
                  <a:schemeClr val="bg2"/>
                </a:solidFill>
                <a:latin typeface="Times New Roman" pitchFamily="18" charset="0"/>
                <a:cs typeface="Times New Roman" pitchFamily="18" charset="0"/>
              </a:rPr>
              <a:t>High Court Division of the Supreme Court of Bangladesh </a:t>
            </a:r>
            <a:endParaRPr lang="en-US" sz="2400" b="1" dirty="0">
              <a:solidFill>
                <a:schemeClr val="bg2"/>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latin typeface="Arial" pitchFamily="34" charset="0"/>
                <a:cs typeface="Arial" pitchFamily="34" charset="0"/>
              </a:rPr>
              <a:pPr/>
              <a:t>18</a:t>
            </a:fld>
            <a:endParaRPr lang="en-US" dirty="0">
              <a:latin typeface="Arial" pitchFamily="34" charset="0"/>
              <a:cs typeface="Arial" pitchFamily="34" charset="0"/>
            </a:endParaRPr>
          </a:p>
        </p:txBody>
      </p:sp>
      <p:sp>
        <p:nvSpPr>
          <p:cNvPr id="4" name="Content Placeholder 3"/>
          <p:cNvSpPr>
            <a:spLocks noGrp="1"/>
          </p:cNvSpPr>
          <p:nvPr>
            <p:ph sz="quarter" idx="1"/>
          </p:nvPr>
        </p:nvSpPr>
        <p:spPr/>
        <p:style>
          <a:lnRef idx="0">
            <a:scrgbClr r="0" g="0" b="0"/>
          </a:lnRef>
          <a:fillRef idx="1003">
            <a:schemeClr val="lt2"/>
          </a:fillRef>
          <a:effectRef idx="0">
            <a:scrgbClr r="0" g="0" b="0"/>
          </a:effectRef>
          <a:fontRef idx="major"/>
        </p:style>
        <p:txBody>
          <a:bodyPr>
            <a:normAutofit/>
          </a:bodyPr>
          <a:lstStyle/>
          <a:p>
            <a:pPr>
              <a:buClr>
                <a:schemeClr val="bg2">
                  <a:lumMod val="25000"/>
                </a:schemeClr>
              </a:buClr>
              <a:buSzPct val="70000"/>
              <a:buFont typeface="Wingdings" pitchFamily="2" charset="2"/>
              <a:buChar char="q"/>
            </a:pPr>
            <a:endParaRPr lang="en-US" sz="1600" dirty="0" smtClean="0">
              <a:latin typeface="Times New Roman" pitchFamily="18" charset="0"/>
              <a:cs typeface="Times New Roman" pitchFamily="18" charset="0"/>
            </a:endParaRPr>
          </a:p>
          <a:p>
            <a:pPr>
              <a:buClr>
                <a:schemeClr val="bg2">
                  <a:lumMod val="25000"/>
                </a:schemeClr>
              </a:buClr>
              <a:buSzPct val="70000"/>
              <a:buFont typeface="Wingdings" pitchFamily="2" charset="2"/>
              <a:buChar char="q"/>
            </a:pPr>
            <a:r>
              <a:rPr lang="en-US" sz="1600" dirty="0" smtClean="0">
                <a:latin typeface="Times New Roman" pitchFamily="18" charset="0"/>
                <a:cs typeface="Times New Roman" pitchFamily="18" charset="0"/>
              </a:rPr>
              <a:t>Even though the Labour Court has been entrusted with the exclusive jurisdiction in respect of deciding labour issues, the aggrieved person can invoke the jurisdiction of the High Court Division on the ground that the matter in question leads to the violation of fundamental rights and that there is no other efficacious remedy in the matter</a:t>
            </a:r>
          </a:p>
          <a:p>
            <a:pPr>
              <a:buClr>
                <a:schemeClr val="bg2">
                  <a:lumMod val="25000"/>
                </a:schemeClr>
              </a:buClr>
              <a:buSzPct val="70000"/>
              <a:buFont typeface="Wingdings" pitchFamily="2" charset="2"/>
              <a:buChar char="q"/>
            </a:pPr>
            <a:r>
              <a:rPr lang="en-US" sz="1600" dirty="0" smtClean="0">
                <a:latin typeface="Times New Roman" pitchFamily="18" charset="0"/>
                <a:cs typeface="Times New Roman" pitchFamily="18" charset="0"/>
              </a:rPr>
              <a:t>Before enactment of the Bangladesh Labour Act, 2006, there was no scope of appeal against the decision of the Labour Court to Labour Appellate Tribunal and the right to appeal could be exercised only in the case of award of a Labour Court.</a:t>
            </a:r>
          </a:p>
          <a:p>
            <a:pPr>
              <a:buClr>
                <a:schemeClr val="bg2">
                  <a:lumMod val="25000"/>
                </a:schemeClr>
              </a:buClr>
              <a:buSzPct val="70000"/>
              <a:buFont typeface="Wingdings" pitchFamily="2" charset="2"/>
              <a:buChar char="q"/>
            </a:pPr>
            <a:r>
              <a:rPr lang="en-US" sz="1600" dirty="0" smtClean="0">
                <a:latin typeface="Times New Roman" pitchFamily="18" charset="0"/>
                <a:cs typeface="Times New Roman" pitchFamily="18" charset="0"/>
              </a:rPr>
              <a:t>It was only way to invoke the writ jurisdiction of the High Court Division of the Supreme Court for challenging a decision passed by the Labour Court.</a:t>
            </a:r>
          </a:p>
          <a:p>
            <a:pPr>
              <a:buClr>
                <a:schemeClr val="bg2">
                  <a:lumMod val="25000"/>
                </a:schemeClr>
              </a:buClr>
              <a:buSzPct val="70000"/>
              <a:buFont typeface="Wingdings" pitchFamily="2" charset="2"/>
              <a:buChar char="q"/>
            </a:pPr>
            <a:r>
              <a:rPr lang="en-US" sz="1600" dirty="0" smtClean="0">
                <a:latin typeface="Times New Roman" pitchFamily="18" charset="0"/>
                <a:cs typeface="Times New Roman" pitchFamily="18" charset="0"/>
              </a:rPr>
              <a:t>But now by the Bangladesh Labour Act, 2006 every decision passed by the Labour Court is appealable before the Labour Appellate Tribunal.</a:t>
            </a:r>
          </a:p>
          <a:p>
            <a:pPr>
              <a:buClr>
                <a:schemeClr val="bg2">
                  <a:lumMod val="25000"/>
                </a:schemeClr>
              </a:buClr>
              <a:buSzPct val="70000"/>
              <a:buFont typeface="Wingdings" pitchFamily="2" charset="2"/>
              <a:buChar char="q"/>
            </a:pPr>
            <a:r>
              <a:rPr lang="en-US" sz="1600" dirty="0" smtClean="0">
                <a:latin typeface="Times New Roman" pitchFamily="18" charset="0"/>
                <a:cs typeface="Times New Roman" pitchFamily="18" charset="0"/>
              </a:rPr>
              <a:t>In spite of this the jurisdiction of the High Court Division can only be invoked on the grounds of violation of fundamental rights or any procedural error committed by the Labour Court. </a:t>
            </a:r>
            <a:endParaRPr lang="en-US" sz="16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226552" cy="990600"/>
          </a:xfrm>
        </p:spPr>
        <p:style>
          <a:lnRef idx="0">
            <a:scrgbClr r="0" g="0" b="0"/>
          </a:lnRef>
          <a:fillRef idx="1003">
            <a:schemeClr val="dk2"/>
          </a:fillRef>
          <a:effectRef idx="0">
            <a:scrgbClr r="0" g="0" b="0"/>
          </a:effectRef>
          <a:fontRef idx="major"/>
        </p:style>
        <p:txBody>
          <a:bodyPr>
            <a:normAutofit/>
          </a:bodyPr>
          <a:lstStyle/>
          <a:p>
            <a:pPr algn="ctr"/>
            <a:r>
              <a:rPr lang="en-US" sz="2400" b="1" dirty="0" smtClean="0">
                <a:solidFill>
                  <a:schemeClr val="bg2"/>
                </a:solidFill>
                <a:latin typeface="Times New Roman" pitchFamily="18" charset="0"/>
                <a:cs typeface="Times New Roman" pitchFamily="18" charset="0"/>
              </a:rPr>
              <a:t>Role of labour administration in dispute settlement</a:t>
            </a:r>
            <a:endParaRPr lang="en-US" sz="2400" b="1" dirty="0">
              <a:solidFill>
                <a:schemeClr val="bg2"/>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latin typeface="Arial" pitchFamily="34" charset="0"/>
                <a:cs typeface="Arial" pitchFamily="34" charset="0"/>
              </a:rPr>
              <a:pPr/>
              <a:t>19</a:t>
            </a:fld>
            <a:endParaRPr lang="en-US" dirty="0">
              <a:latin typeface="Arial" pitchFamily="34" charset="0"/>
              <a:cs typeface="Arial" pitchFamily="34" charset="0"/>
            </a:endParaRPr>
          </a:p>
        </p:txBody>
      </p:sp>
      <p:sp>
        <p:nvSpPr>
          <p:cNvPr id="4" name="Content Placeholder 3"/>
          <p:cNvSpPr>
            <a:spLocks noGrp="1"/>
          </p:cNvSpPr>
          <p:nvPr>
            <p:ph sz="quarter" idx="1"/>
          </p:nvPr>
        </p:nvSpPr>
        <p:spPr>
          <a:xfrm>
            <a:off x="612648" y="1600200"/>
            <a:ext cx="8226552" cy="4876800"/>
          </a:xfrm>
        </p:spPr>
        <p:style>
          <a:lnRef idx="0">
            <a:scrgbClr r="0" g="0" b="0"/>
          </a:lnRef>
          <a:fillRef idx="1003">
            <a:schemeClr val="lt2"/>
          </a:fillRef>
          <a:effectRef idx="0">
            <a:scrgbClr r="0" g="0" b="0"/>
          </a:effectRef>
          <a:fontRef idx="major"/>
        </p:style>
        <p:txBody>
          <a:bodyPr>
            <a:normAutofit lnSpcReduction="10000"/>
          </a:bodyPr>
          <a:lstStyle/>
          <a:p>
            <a:pPr>
              <a:buClr>
                <a:schemeClr val="bg2">
                  <a:lumMod val="25000"/>
                </a:schemeClr>
              </a:buClr>
              <a:buSzPct val="70000"/>
              <a:buFont typeface="Wingdings" pitchFamily="2" charset="2"/>
              <a:buChar char="q"/>
            </a:pPr>
            <a:r>
              <a:rPr lang="en-US" sz="1600" dirty="0" smtClean="0">
                <a:latin typeface="Times New Roman" pitchFamily="18" charset="0"/>
                <a:cs typeface="Times New Roman" pitchFamily="18" charset="0"/>
              </a:rPr>
              <a:t>Under the Bangladesh Labour Act, 2006 the Labour Administration has been entrusted to play a key role in industrial dispute in the manner specified below: </a:t>
            </a:r>
          </a:p>
          <a:p>
            <a:pPr>
              <a:buClr>
                <a:schemeClr val="bg2">
                  <a:lumMod val="25000"/>
                </a:schemeClr>
              </a:buClr>
              <a:buSzPct val="70000"/>
              <a:buNone/>
            </a:pPr>
            <a:r>
              <a:rPr lang="en-US" sz="16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i. The Director of Labour or any person under his authority may play the role of conciliator</a:t>
            </a:r>
          </a:p>
          <a:p>
            <a:pPr>
              <a:buClr>
                <a:schemeClr val="bg2">
                  <a:lumMod val="25000"/>
                </a:schemeClr>
              </a:buClr>
              <a:buSzPct val="70000"/>
              <a:buNone/>
            </a:pPr>
            <a:r>
              <a:rPr lang="en-US" sz="1400" dirty="0" smtClean="0">
                <a:latin typeface="Times New Roman" pitchFamily="18" charset="0"/>
                <a:cs typeface="Times New Roman" pitchFamily="18" charset="0"/>
              </a:rPr>
              <a:t>       ii. The Director of Labour shall have the power to file complaint before the Labour Court for any unfair  offence or unfair   labour practice or for contravention of any provisions of Chapter Thirteen in respect of Trade Union and Industrial  Relations</a:t>
            </a:r>
          </a:p>
          <a:p>
            <a:pPr>
              <a:buClr>
                <a:schemeClr val="bg2">
                  <a:lumMod val="25000"/>
                </a:schemeClr>
              </a:buClr>
              <a:buSzPct val="70000"/>
              <a:buNone/>
            </a:pPr>
            <a:r>
              <a:rPr lang="en-US" sz="1400" dirty="0" smtClean="0">
                <a:latin typeface="Times New Roman" pitchFamily="18" charset="0"/>
                <a:cs typeface="Times New Roman" pitchFamily="18" charset="0"/>
              </a:rPr>
              <a:t>      iii. The Director of Labour in the interest of the settlement of dispute may himself proceed with conciliation proceedings withdrawing the same from a Conciliator or transfer the same to any other Conciliation</a:t>
            </a:r>
          </a:p>
          <a:p>
            <a:pPr>
              <a:buClr>
                <a:schemeClr val="bg2">
                  <a:lumMod val="25000"/>
                </a:schemeClr>
              </a:buClr>
              <a:buSzPct val="70000"/>
              <a:buNone/>
            </a:pPr>
            <a:r>
              <a:rPr lang="en-US" sz="1400" dirty="0" smtClean="0">
                <a:latin typeface="Times New Roman" pitchFamily="18" charset="0"/>
                <a:cs typeface="Times New Roman" pitchFamily="18" charset="0"/>
              </a:rPr>
              <a:t>      iv. The Bangladesh Labour Act, 2006 empowered the Government to appoint as many persons as it considers necessary to be conciliation for the purpose of settlement of industrial dispute and may classify them in reference to type of establishment, territorial area etc.</a:t>
            </a:r>
          </a:p>
          <a:p>
            <a:pPr>
              <a:buClr>
                <a:schemeClr val="bg2">
                  <a:lumMod val="25000"/>
                </a:schemeClr>
              </a:buClr>
              <a:buSzPct val="70000"/>
              <a:buNone/>
            </a:pPr>
            <a:r>
              <a:rPr lang="en-US" sz="1400" dirty="0" smtClean="0">
                <a:latin typeface="Times New Roman" pitchFamily="18" charset="0"/>
                <a:cs typeface="Times New Roman" pitchFamily="18" charset="0"/>
              </a:rPr>
              <a:t>      v. The Labour Court and the Labour Appellate Tribunal being adjudicatory bodies of the   Labour Administration play a key role in dispute settlement. </a:t>
            </a:r>
            <a:r>
              <a:rPr lang="en-US" sz="1400" b="1" dirty="0" smtClean="0">
                <a:solidFill>
                  <a:schemeClr val="bg2">
                    <a:lumMod val="10000"/>
                  </a:schemeClr>
                </a:solidFill>
                <a:latin typeface="Times New Roman" pitchFamily="18" charset="0"/>
                <a:cs typeface="Times New Roman" pitchFamily="18" charset="0"/>
              </a:rPr>
              <a:t>In this regard the Labour Court has been entrusted with the exclusive jurisdiction on the following matters</a:t>
            </a:r>
          </a:p>
          <a:p>
            <a:pPr>
              <a:buClr>
                <a:schemeClr val="bg2">
                  <a:lumMod val="25000"/>
                </a:schemeClr>
              </a:buClr>
              <a:buSzPct val="70000"/>
              <a:buNone/>
            </a:pPr>
            <a:r>
              <a:rPr lang="en-US" sz="1400" dirty="0" smtClean="0">
                <a:latin typeface="Times New Roman" pitchFamily="18" charset="0"/>
                <a:cs typeface="Times New Roman" pitchFamily="18" charset="0"/>
              </a:rPr>
              <a:t>      a) To adjudicate and determine an industrial dispute which has been referred to or brought before it under this Code; </a:t>
            </a:r>
          </a:p>
          <a:p>
            <a:pPr>
              <a:buClr>
                <a:schemeClr val="bg2">
                  <a:lumMod val="25000"/>
                </a:schemeClr>
              </a:buClr>
              <a:buSzPct val="70000"/>
              <a:buNone/>
            </a:pPr>
            <a:r>
              <a:rPr lang="en-US" sz="1400" dirty="0" smtClean="0">
                <a:latin typeface="Times New Roman" pitchFamily="18" charset="0"/>
                <a:cs typeface="Times New Roman" pitchFamily="18" charset="0"/>
              </a:rPr>
              <a:t>      b) To enquire into and adjudicate any matter relating to the implementation or violation of a settlement which is referred to it by the Government; </a:t>
            </a:r>
          </a:p>
          <a:p>
            <a:pPr>
              <a:buClr>
                <a:schemeClr val="bg2">
                  <a:lumMod val="25000"/>
                </a:schemeClr>
              </a:buClr>
              <a:buSzPct val="70000"/>
              <a:buNone/>
            </a:pPr>
            <a:r>
              <a:rPr lang="en-US" sz="1400" dirty="0" smtClean="0">
                <a:latin typeface="Times New Roman" pitchFamily="18" charset="0"/>
                <a:cs typeface="Times New Roman" pitchFamily="18" charset="0"/>
              </a:rPr>
              <a:t>     c) To try offences under the Bangladesh Labour Act, 2006; </a:t>
            </a:r>
          </a:p>
          <a:p>
            <a:pPr>
              <a:buClr>
                <a:schemeClr val="bg2">
                  <a:lumMod val="25000"/>
                </a:schemeClr>
              </a:buClr>
              <a:buSzPct val="70000"/>
              <a:buNone/>
            </a:pPr>
            <a:endParaRPr lang="en-US" sz="14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normAutofit/>
          </a:bodyPr>
          <a:lstStyle/>
          <a:p>
            <a:pPr algn="ctr"/>
            <a:r>
              <a:rPr lang="en-US" sz="2800" dirty="0" smtClean="0">
                <a:solidFill>
                  <a:schemeClr val="bg2">
                    <a:lumMod val="90000"/>
                  </a:schemeClr>
                </a:solidFill>
                <a:latin typeface="Times New Roman" pitchFamily="18" charset="0"/>
                <a:cs typeface="Times New Roman" pitchFamily="18" charset="0"/>
              </a:rPr>
              <a:t>Individual and industrial disputes, definition</a:t>
            </a:r>
            <a:endParaRPr lang="en-US" sz="2800" dirty="0">
              <a:solidFill>
                <a:schemeClr val="bg2">
                  <a:lumMod val="90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p:style>
          <a:lnRef idx="0">
            <a:scrgbClr r="0" g="0" b="0"/>
          </a:lnRef>
          <a:fillRef idx="1003">
            <a:schemeClr val="lt2"/>
          </a:fillRef>
          <a:effectRef idx="0">
            <a:scrgbClr r="0" g="0" b="0"/>
          </a:effectRef>
          <a:fontRef idx="major"/>
        </p:style>
        <p:txBody>
          <a:bodyPr>
            <a:normAutofit/>
          </a:bodyPr>
          <a:lstStyle/>
          <a:p>
            <a:pPr>
              <a:buClr>
                <a:schemeClr val="bg2">
                  <a:lumMod val="25000"/>
                </a:schemeClr>
              </a:buClr>
              <a:buSzPct val="100000"/>
              <a:buFont typeface="Wingdings" pitchFamily="2" charset="2"/>
              <a:buChar char="q"/>
            </a:pPr>
            <a:r>
              <a:rPr lang="en-US" sz="1600" dirty="0" smtClean="0">
                <a:solidFill>
                  <a:schemeClr val="tx2">
                    <a:lumMod val="50000"/>
                  </a:schemeClr>
                </a:solidFill>
                <a:latin typeface="Times New Roman" pitchFamily="18" charset="0"/>
                <a:cs typeface="Times New Roman" pitchFamily="18" charset="0"/>
              </a:rPr>
              <a:t>The Labour Act 2006 foresees that a worker can raise a dispute before the Labour Court on the ground of violation of any right conferred by the Bangladesh Labour Act 2006</a:t>
            </a:r>
          </a:p>
          <a:p>
            <a:pPr>
              <a:buClr>
                <a:schemeClr val="bg2">
                  <a:lumMod val="25000"/>
                </a:schemeClr>
              </a:buClr>
              <a:buSzPct val="100000"/>
              <a:buFont typeface="Wingdings" pitchFamily="2" charset="2"/>
              <a:buChar char="q"/>
            </a:pPr>
            <a:r>
              <a:rPr lang="en-US" sz="1600" dirty="0" smtClean="0">
                <a:solidFill>
                  <a:schemeClr val="tx2">
                    <a:lumMod val="50000"/>
                  </a:schemeClr>
                </a:solidFill>
                <a:latin typeface="Times New Roman" pitchFamily="18" charset="0"/>
                <a:cs typeface="Times New Roman" pitchFamily="18" charset="0"/>
              </a:rPr>
              <a:t>There is no alternative mechanism for settlement of individual disputes other than by the intervention of the Court. </a:t>
            </a:r>
          </a:p>
          <a:p>
            <a:pPr>
              <a:buClr>
                <a:schemeClr val="bg2">
                  <a:lumMod val="25000"/>
                </a:schemeClr>
              </a:buClr>
              <a:buSzPct val="100000"/>
              <a:buFont typeface="Wingdings" pitchFamily="2" charset="2"/>
              <a:buChar char="q"/>
            </a:pPr>
            <a:r>
              <a:rPr lang="en-US" sz="1600" dirty="0" smtClean="0">
                <a:solidFill>
                  <a:schemeClr val="tx2">
                    <a:lumMod val="50000"/>
                  </a:schemeClr>
                </a:solidFill>
                <a:latin typeface="Times New Roman" pitchFamily="18" charset="0"/>
                <a:cs typeface="Times New Roman" pitchFamily="18" charset="0"/>
              </a:rPr>
              <a:t>Individual disputes cannot be taken to court by the CBA as industrial disputes.</a:t>
            </a:r>
          </a:p>
          <a:p>
            <a:pPr>
              <a:buClr>
                <a:schemeClr val="bg2">
                  <a:lumMod val="25000"/>
                </a:schemeClr>
              </a:buClr>
              <a:buSzPct val="100000"/>
              <a:buFont typeface="Wingdings" pitchFamily="2" charset="2"/>
              <a:buChar char="q"/>
            </a:pPr>
            <a:r>
              <a:rPr lang="en-US" sz="1600" dirty="0" smtClean="0">
                <a:solidFill>
                  <a:schemeClr val="tx2">
                    <a:lumMod val="50000"/>
                  </a:schemeClr>
                </a:solidFill>
                <a:latin typeface="Times New Roman" pitchFamily="18" charset="0"/>
                <a:cs typeface="Times New Roman" pitchFamily="18" charset="0"/>
              </a:rPr>
              <a:t>Although this issue has been raised several times before the Supreme Court of Bangladesh the Court has made it clear that individual disputes cannot be entertained by the Labour Court as an industrial dispute.</a:t>
            </a:r>
          </a:p>
          <a:p>
            <a:pPr>
              <a:buClr>
                <a:schemeClr val="bg2">
                  <a:lumMod val="25000"/>
                </a:schemeClr>
              </a:buClr>
              <a:buSzPct val="100000"/>
              <a:buFont typeface="Wingdings" pitchFamily="2" charset="2"/>
              <a:buChar char="q"/>
            </a:pPr>
            <a:r>
              <a:rPr lang="en-US" sz="1600" dirty="0" smtClean="0">
                <a:solidFill>
                  <a:schemeClr val="tx2">
                    <a:lumMod val="50000"/>
                  </a:schemeClr>
                </a:solidFill>
                <a:latin typeface="Times New Roman" pitchFamily="18" charset="0"/>
                <a:cs typeface="Times New Roman" pitchFamily="18" charset="0"/>
              </a:rPr>
              <a:t>According to the Labour Act, no industrial dispute shall be deemed to exist unless it has been raised by an employer or a collective bargaining agent in accordance with the provisions of chapter 14 of the Act</a:t>
            </a:r>
          </a:p>
          <a:p>
            <a:pPr>
              <a:buClr>
                <a:schemeClr val="bg2">
                  <a:lumMod val="25000"/>
                </a:schemeClr>
              </a:buClr>
              <a:buSzPct val="100000"/>
              <a:buFont typeface="Wingdings" pitchFamily="2" charset="2"/>
              <a:buChar char="q"/>
            </a:pPr>
            <a:r>
              <a:rPr lang="en-US" sz="1600" dirty="0" smtClean="0">
                <a:solidFill>
                  <a:schemeClr val="tx2">
                    <a:lumMod val="50000"/>
                  </a:schemeClr>
                </a:solidFill>
                <a:latin typeface="Times New Roman" pitchFamily="18" charset="0"/>
                <a:cs typeface="Times New Roman" pitchFamily="18" charset="0"/>
              </a:rPr>
              <a:t>No differentiation is made between rights’ dispute and interest dispute; both are considered as dispute under law.</a:t>
            </a:r>
          </a:p>
          <a:p>
            <a:pPr>
              <a:buClr>
                <a:schemeClr val="bg2">
                  <a:lumMod val="25000"/>
                </a:schemeClr>
              </a:buClr>
              <a:buSzPct val="100000"/>
            </a:pPr>
            <a:r>
              <a:rPr lang="en-US" sz="1600" dirty="0" smtClean="0">
                <a:solidFill>
                  <a:schemeClr val="tx2">
                    <a:lumMod val="50000"/>
                  </a:schemeClr>
                </a:solidFill>
                <a:latin typeface="Times New Roman" pitchFamily="18" charset="0"/>
                <a:cs typeface="Times New Roman" pitchFamily="18" charset="0"/>
              </a:rPr>
              <a:t>Both rights dispute and interest dispute can be taken to the Labour Court under this legislation.</a:t>
            </a:r>
            <a:endParaRPr lang="en-US" sz="1600" dirty="0">
              <a:solidFill>
                <a:schemeClr val="tx2">
                  <a:lumMod val="50000"/>
                </a:schemeClr>
              </a:solidFill>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normAutofit fontScale="85000" lnSpcReduction="20000"/>
          </a:bodyPr>
          <a:lstStyle/>
          <a:p>
            <a:fld id="{F5E64838-B2C1-468A-A36B-8EE6CD88090E}" type="slidenum">
              <a:rPr lang="en-US" smtClean="0">
                <a:latin typeface="Arial" pitchFamily="34" charset="0"/>
                <a:cs typeface="Arial" pitchFamily="34" charset="0"/>
              </a:rPr>
              <a:pPr/>
              <a:t>2</a:t>
            </a:fld>
            <a:endParaRPr lang="en-US"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152400"/>
            <a:ext cx="8150352" cy="990600"/>
          </a:xfrm>
        </p:spPr>
        <p:style>
          <a:lnRef idx="0">
            <a:scrgbClr r="0" g="0" b="0"/>
          </a:lnRef>
          <a:fillRef idx="1003">
            <a:schemeClr val="dk2"/>
          </a:fillRef>
          <a:effectRef idx="0">
            <a:scrgbClr r="0" g="0" b="0"/>
          </a:effectRef>
          <a:fontRef idx="major"/>
        </p:style>
        <p:txBody>
          <a:bodyPr>
            <a:normAutofit/>
          </a:bodyPr>
          <a:lstStyle/>
          <a:p>
            <a:pPr algn="ctr"/>
            <a:r>
              <a:rPr lang="en-US" sz="2400" b="1" dirty="0" smtClean="0">
                <a:solidFill>
                  <a:schemeClr val="bg2"/>
                </a:solidFill>
                <a:latin typeface="Times New Roman" pitchFamily="18" charset="0"/>
                <a:cs typeface="Times New Roman" pitchFamily="18" charset="0"/>
              </a:rPr>
              <a:t>Role of labour administration in dispute settlement</a:t>
            </a:r>
            <a:endParaRPr lang="en-US" sz="24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pPr/>
              <a:t>20</a:t>
            </a:fld>
            <a:endParaRPr lang="en-US"/>
          </a:p>
        </p:txBody>
      </p:sp>
      <p:sp>
        <p:nvSpPr>
          <p:cNvPr id="7" name="Content Placeholder 6"/>
          <p:cNvSpPr>
            <a:spLocks noGrp="1"/>
          </p:cNvSpPr>
          <p:nvPr>
            <p:ph sz="quarter" idx="1"/>
          </p:nvPr>
        </p:nvSpPr>
        <p:spPr>
          <a:xfrm>
            <a:off x="612648" y="1600200"/>
            <a:ext cx="8226552" cy="4343400"/>
          </a:xfrm>
        </p:spPr>
        <p:style>
          <a:lnRef idx="0">
            <a:scrgbClr r="0" g="0" b="0"/>
          </a:lnRef>
          <a:fillRef idx="1003">
            <a:schemeClr val="lt2"/>
          </a:fillRef>
          <a:effectRef idx="0">
            <a:scrgbClr r="0" g="0" b="0"/>
          </a:effectRef>
          <a:fontRef idx="major"/>
        </p:style>
        <p:txBody>
          <a:bodyPr>
            <a:normAutofit/>
          </a:bodyPr>
          <a:lstStyle/>
          <a:p>
            <a:pPr>
              <a:buNone/>
            </a:pPr>
            <a:r>
              <a:rPr lang="en-US" sz="1400" dirty="0" smtClean="0">
                <a:latin typeface="Times New Roman" pitchFamily="18" charset="0"/>
                <a:cs typeface="Times New Roman" pitchFamily="18" charset="0"/>
              </a:rPr>
              <a:t>       vi. A Labour Court is vested with the powers the Court of a Magistrate of the First Class under the Code of Criminal Procedure. But for the purpose of inflicting punishment, it shall have the same powers as are vested in Court of Sessions</a:t>
            </a:r>
          </a:p>
          <a:p>
            <a:pPr>
              <a:buNone/>
            </a:pPr>
            <a:r>
              <a:rPr lang="en-US" sz="1400" dirty="0" smtClean="0">
                <a:latin typeface="Times New Roman" pitchFamily="18" charset="0"/>
                <a:cs typeface="Times New Roman" pitchFamily="18" charset="0"/>
              </a:rPr>
              <a:t>       vii. For the purpose of adjudicating and determining any matter, question or dispute except any offence the Labour Court shall be deemed to be a Civil Court and shall have the same powers as are vested in such Court under the Code of Civil Procedure including the powers of:</a:t>
            </a:r>
          </a:p>
          <a:p>
            <a:pPr>
              <a:buNone/>
            </a:pPr>
            <a:r>
              <a:rPr lang="en-US" sz="1400" dirty="0" smtClean="0">
                <a:latin typeface="Times New Roman" pitchFamily="18" charset="0"/>
                <a:cs typeface="Times New Roman" pitchFamily="18" charset="0"/>
              </a:rPr>
              <a:t>       a) enforcing the attendance of any person and examining him on oath;</a:t>
            </a:r>
          </a:p>
          <a:p>
            <a:pPr>
              <a:buNone/>
            </a:pPr>
            <a:r>
              <a:rPr lang="en-US" sz="1400" dirty="0" smtClean="0">
                <a:latin typeface="Times New Roman" pitchFamily="18" charset="0"/>
                <a:cs typeface="Times New Roman" pitchFamily="18" charset="0"/>
              </a:rPr>
              <a:t>       b) compelling the production of documents and material objects; </a:t>
            </a:r>
          </a:p>
          <a:p>
            <a:pPr>
              <a:buNone/>
            </a:pPr>
            <a:r>
              <a:rPr lang="en-US" sz="1400" dirty="0" smtClean="0">
                <a:latin typeface="Times New Roman" pitchFamily="18" charset="0"/>
                <a:cs typeface="Times New Roman" pitchFamily="18" charset="0"/>
              </a:rPr>
              <a:t>       c) issuing commissions for the examination of witnesses or documents; </a:t>
            </a:r>
          </a:p>
          <a:p>
            <a:pPr>
              <a:buNone/>
            </a:pPr>
            <a:r>
              <a:rPr lang="en-US" sz="1400" dirty="0" smtClean="0">
                <a:latin typeface="Times New Roman" pitchFamily="18" charset="0"/>
                <a:cs typeface="Times New Roman" pitchFamily="18" charset="0"/>
              </a:rPr>
              <a:t>       d) delivering ex parte decision in the event of failure of any party to appear before the court; </a:t>
            </a:r>
          </a:p>
          <a:p>
            <a:pPr>
              <a:buNone/>
            </a:pPr>
            <a:r>
              <a:rPr lang="en-US" sz="1400" dirty="0" smtClean="0">
                <a:latin typeface="Times New Roman" pitchFamily="18" charset="0"/>
                <a:cs typeface="Times New Roman" pitchFamily="18" charset="0"/>
              </a:rPr>
              <a:t>       e) setting aside ex parte decision; </a:t>
            </a:r>
          </a:p>
          <a:p>
            <a:pPr>
              <a:buNone/>
            </a:pPr>
            <a:r>
              <a:rPr lang="en-US" sz="1400" dirty="0" smtClean="0">
                <a:latin typeface="Times New Roman" pitchFamily="18" charset="0"/>
                <a:cs typeface="Times New Roman" pitchFamily="18" charset="0"/>
              </a:rPr>
              <a:t>       f) setting aside the order of dismissal of a suit given in the event of failure of any party to appear before the Court; </a:t>
            </a:r>
          </a:p>
          <a:p>
            <a:pPr>
              <a:buNone/>
            </a:pPr>
            <a:r>
              <a:rPr lang="en-US" sz="1400" dirty="0" smtClean="0">
                <a:latin typeface="Times New Roman" pitchFamily="18" charset="0"/>
                <a:cs typeface="Times New Roman" pitchFamily="18" charset="0"/>
              </a:rPr>
              <a:t>       g) so that the purpose of the case is not frustrated, the court may issue injunction against any party in the case</a:t>
            </a:r>
          </a:p>
          <a:p>
            <a:pPr>
              <a:buNone/>
            </a:pPr>
            <a:endParaRPr lang="en-US" sz="1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normAutofit/>
          </a:bodyPr>
          <a:lstStyle/>
          <a:p>
            <a:pPr algn="ctr"/>
            <a:r>
              <a:rPr lang="en-US" sz="2400" b="1" dirty="0" smtClean="0">
                <a:solidFill>
                  <a:schemeClr val="bg2"/>
                </a:solidFill>
                <a:latin typeface="Times New Roman" pitchFamily="18" charset="0"/>
                <a:cs typeface="Times New Roman" pitchFamily="18" charset="0"/>
              </a:rPr>
              <a:t>Role of labour administration in dispute settlement</a:t>
            </a:r>
            <a:endParaRPr lang="en-US" sz="2400" dirty="0">
              <a:solidFill>
                <a:schemeClr val="bg2"/>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pPr/>
              <a:t>21</a:t>
            </a:fld>
            <a:endParaRPr lang="en-US"/>
          </a:p>
        </p:txBody>
      </p:sp>
      <p:sp>
        <p:nvSpPr>
          <p:cNvPr id="4" name="Content Placeholder 3"/>
          <p:cNvSpPr>
            <a:spLocks noGrp="1"/>
          </p:cNvSpPr>
          <p:nvPr>
            <p:ph sz="quarter" idx="1"/>
          </p:nvPr>
        </p:nvSpPr>
        <p:spPr/>
        <p:style>
          <a:lnRef idx="0">
            <a:scrgbClr r="0" g="0" b="0"/>
          </a:lnRef>
          <a:fillRef idx="1003">
            <a:schemeClr val="lt2"/>
          </a:fillRef>
          <a:effectRef idx="0">
            <a:scrgbClr r="0" g="0" b="0"/>
          </a:effectRef>
          <a:fontRef idx="major"/>
        </p:style>
        <p:txBody>
          <a:bodyPr>
            <a:normAutofit/>
          </a:bodyPr>
          <a:lstStyle/>
          <a:p>
            <a:pPr>
              <a:buClr>
                <a:schemeClr val="bg2">
                  <a:lumMod val="25000"/>
                </a:schemeClr>
              </a:buClr>
              <a:buSzPct val="70000"/>
              <a:buNone/>
            </a:pPr>
            <a:r>
              <a:rPr lang="en-US" sz="1400" dirty="0" smtClean="0">
                <a:latin typeface="Times New Roman" pitchFamily="18" charset="0"/>
                <a:cs typeface="Times New Roman" pitchFamily="18" charset="0"/>
              </a:rPr>
              <a:t>  </a:t>
            </a:r>
          </a:p>
          <a:p>
            <a:pPr>
              <a:buClr>
                <a:schemeClr val="bg2">
                  <a:lumMod val="25000"/>
                </a:schemeClr>
              </a:buClr>
              <a:buSzPct val="70000"/>
              <a:buNone/>
            </a:pPr>
            <a:r>
              <a:rPr lang="en-US" sz="1400" dirty="0" smtClean="0">
                <a:latin typeface="Times New Roman" pitchFamily="18" charset="0"/>
                <a:cs typeface="Times New Roman" pitchFamily="18" charset="0"/>
              </a:rPr>
              <a:t> viii. The Labour Court is empowered to prohibit the continuance of any strike or lock-out in pursuance of any industrial dispute in respect of which such dispute is  pending before the Labour Court for adjudication</a:t>
            </a:r>
          </a:p>
          <a:p>
            <a:pPr>
              <a:buClr>
                <a:schemeClr val="bg2">
                  <a:lumMod val="25000"/>
                </a:schemeClr>
              </a:buClr>
              <a:buSzPct val="70000"/>
              <a:buNone/>
            </a:pPr>
            <a:r>
              <a:rPr lang="en-US" sz="1400" dirty="0" smtClean="0">
                <a:latin typeface="Times New Roman" pitchFamily="18" charset="0"/>
                <a:cs typeface="Times New Roman" pitchFamily="18" charset="0"/>
              </a:rPr>
              <a:t>    ix. The Labour Appellate Tribunal may, on appeal, confirm, set aside, vary or modify any award, decision, judgment or sentence given by the Labour Court or send the case back to the Court for rehearing; and shall exercise all the powers conferred by this Code on the Labour Court</a:t>
            </a:r>
          </a:p>
          <a:p>
            <a:pPr>
              <a:buClr>
                <a:schemeClr val="bg2">
                  <a:lumMod val="25000"/>
                </a:schemeClr>
              </a:buClr>
              <a:buSzPct val="70000"/>
              <a:buNone/>
            </a:pPr>
            <a:r>
              <a:rPr lang="en-US" sz="1400" dirty="0" smtClean="0">
                <a:latin typeface="Times New Roman" pitchFamily="18" charset="0"/>
                <a:cs typeface="Times New Roman" pitchFamily="18" charset="0"/>
              </a:rPr>
              <a:t>    x. The Tribunal shall have authority to punish for contempt of its authority, or that of any Labour Court, as if it were a High Court Division of the Supreme Court</a:t>
            </a:r>
          </a:p>
          <a:p>
            <a:pPr>
              <a:buClr>
                <a:schemeClr val="bg2">
                  <a:lumMod val="25000"/>
                </a:schemeClr>
              </a:buClr>
              <a:buSzPct val="70000"/>
              <a:buNone/>
            </a:pPr>
            <a:r>
              <a:rPr lang="en-US" sz="1400" dirty="0" smtClean="0">
                <a:latin typeface="Times New Roman" pitchFamily="18" charset="0"/>
                <a:cs typeface="Times New Roman" pitchFamily="18" charset="0"/>
              </a:rPr>
              <a:t>   xi. The Tribunal has the power to transfer a case from one Labour Court to another either on its own motion or on the application of any party</a:t>
            </a:r>
          </a:p>
          <a:p>
            <a:pPr>
              <a:buClr>
                <a:schemeClr val="bg2">
                  <a:lumMod val="25000"/>
                </a:schemeClr>
              </a:buClr>
              <a:buSzPct val="70000"/>
              <a:buNone/>
            </a:pPr>
            <a:r>
              <a:rPr lang="en-US" sz="1400" dirty="0" smtClean="0">
                <a:latin typeface="Times New Roman" pitchFamily="18" charset="0"/>
                <a:cs typeface="Times New Roman" pitchFamily="18" charset="0"/>
              </a:rPr>
              <a:t>  xii. The Tribunal shall have the power of control and supervision over all Labour Courts</a:t>
            </a:r>
          </a:p>
          <a:p>
            <a:pPr>
              <a:buClr>
                <a:schemeClr val="bg2">
                  <a:lumMod val="25000"/>
                </a:schemeClr>
              </a:buClr>
              <a:buSzPct val="70000"/>
              <a:buNone/>
            </a:pPr>
            <a:r>
              <a:rPr lang="en-US" sz="1400" dirty="0" smtClean="0">
                <a:latin typeface="Times New Roman" pitchFamily="18" charset="0"/>
                <a:cs typeface="Times New Roman" pitchFamily="18" charset="0"/>
              </a:rPr>
              <a:t>  xiii. The Tribunal has the power to pass an order prohibiting the continuance of any strike or lockout in pursuance of any industrial dispute in respect of which any appeal is preferred to the Tribunal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990600"/>
          </a:xfrm>
        </p:spPr>
        <p:style>
          <a:lnRef idx="0">
            <a:scrgbClr r="0" g="0" b="0"/>
          </a:lnRef>
          <a:fillRef idx="1003">
            <a:schemeClr val="dk2"/>
          </a:fillRef>
          <a:effectRef idx="0">
            <a:scrgbClr r="0" g="0" b="0"/>
          </a:effectRef>
          <a:fontRef idx="major"/>
        </p:style>
        <p:txBody>
          <a:bodyPr>
            <a:normAutofit/>
          </a:bodyPr>
          <a:lstStyle/>
          <a:p>
            <a:pPr algn="ctr"/>
            <a:r>
              <a:rPr lang="en-US" sz="2400" dirty="0" smtClean="0">
                <a:solidFill>
                  <a:schemeClr val="bg2"/>
                </a:solidFill>
                <a:latin typeface="Times New Roman" pitchFamily="18" charset="0"/>
                <a:cs typeface="Times New Roman" pitchFamily="18" charset="0"/>
              </a:rPr>
              <a:t>Preventive measure for avoiding industrial dispute</a:t>
            </a:r>
            <a:endParaRPr lang="en-US" sz="2400" dirty="0">
              <a:solidFill>
                <a:schemeClr val="bg2"/>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pPr/>
              <a:t>22</a:t>
            </a:fld>
            <a:endParaRPr lang="en-US"/>
          </a:p>
        </p:txBody>
      </p:sp>
      <p:sp>
        <p:nvSpPr>
          <p:cNvPr id="4" name="Content Placeholder 3"/>
          <p:cNvSpPr>
            <a:spLocks noGrp="1"/>
          </p:cNvSpPr>
          <p:nvPr>
            <p:ph sz="quarter" idx="1"/>
          </p:nvPr>
        </p:nvSpPr>
        <p:spPr>
          <a:xfrm>
            <a:off x="457200" y="1524000"/>
            <a:ext cx="8534400" cy="5181600"/>
          </a:xfrm>
        </p:spPr>
        <p:style>
          <a:lnRef idx="0">
            <a:scrgbClr r="0" g="0" b="0"/>
          </a:lnRef>
          <a:fillRef idx="1003">
            <a:schemeClr val="lt2"/>
          </a:fillRef>
          <a:effectRef idx="0">
            <a:scrgbClr r="0" g="0" b="0"/>
          </a:effectRef>
          <a:fontRef idx="major"/>
        </p:style>
        <p:txBody>
          <a:bodyPr>
            <a:normAutofit/>
          </a:bodyPr>
          <a:lstStyle/>
          <a:p>
            <a:pPr>
              <a:buClr>
                <a:schemeClr val="bg2">
                  <a:lumMod val="25000"/>
                </a:schemeClr>
              </a:buClr>
              <a:buSzPct val="70000"/>
            </a:pPr>
            <a:r>
              <a:rPr lang="en-US" sz="1400" dirty="0" smtClean="0">
                <a:latin typeface="Times New Roman" pitchFamily="18" charset="0"/>
                <a:cs typeface="Times New Roman" pitchFamily="18" charset="0"/>
              </a:rPr>
              <a:t>The Bangladesh Labour Act, 2006 provides an important tool for minimizing industrial disputes at the very initial stage by the intervention of the Participation Committee.</a:t>
            </a:r>
          </a:p>
          <a:p>
            <a:pPr>
              <a:buClr>
                <a:schemeClr val="bg2">
                  <a:lumMod val="25000"/>
                </a:schemeClr>
              </a:buClr>
              <a:buSzPct val="70000"/>
            </a:pPr>
            <a:r>
              <a:rPr lang="en-US" sz="1400" b="1" dirty="0" smtClean="0">
                <a:latin typeface="Times New Roman" pitchFamily="18" charset="0"/>
                <a:cs typeface="Times New Roman" pitchFamily="18" charset="0"/>
              </a:rPr>
              <a:t>The Participation Committee is a bipartite mechanism comprising of equal number of representation of workers and employers</a:t>
            </a:r>
          </a:p>
          <a:p>
            <a:pPr>
              <a:buClr>
                <a:schemeClr val="bg2">
                  <a:lumMod val="25000"/>
                </a:schemeClr>
              </a:buClr>
              <a:buSzPct val="70000"/>
            </a:pPr>
            <a:r>
              <a:rPr lang="en-US" sz="1400" dirty="0" smtClean="0">
                <a:latin typeface="Times New Roman" pitchFamily="18" charset="0"/>
                <a:cs typeface="Times New Roman" pitchFamily="18" charset="0"/>
              </a:rPr>
              <a:t>In an establishment where fifty or more workers are employed the employer is bound to constitute a Participation Committee to his establishment</a:t>
            </a:r>
          </a:p>
          <a:p>
            <a:pPr>
              <a:buClr>
                <a:schemeClr val="bg2">
                  <a:lumMod val="25000"/>
                </a:schemeClr>
              </a:buClr>
              <a:buSzPct val="70000"/>
            </a:pPr>
            <a:r>
              <a:rPr lang="en-US" sz="1400" dirty="0" smtClean="0">
                <a:latin typeface="Times New Roman" pitchFamily="18" charset="0"/>
                <a:cs typeface="Times New Roman" pitchFamily="18" charset="0"/>
              </a:rPr>
              <a:t>The representatives of the workers in the Committee shall not be less than the number of the representatives of the employer</a:t>
            </a:r>
          </a:p>
          <a:p>
            <a:pPr>
              <a:buClr>
                <a:schemeClr val="bg2">
                  <a:lumMod val="25000"/>
                </a:schemeClr>
              </a:buClr>
              <a:buSzPct val="70000"/>
            </a:pPr>
            <a:r>
              <a:rPr lang="en-US" sz="1400" dirty="0" smtClean="0">
                <a:latin typeface="Times New Roman" pitchFamily="18" charset="0"/>
                <a:cs typeface="Times New Roman" pitchFamily="18" charset="0"/>
              </a:rPr>
              <a:t>The representative of the workers in the Participation Committed shall be appointed on the basis of nomination by trade union or from the workers engaged in the establishment in the absence of trade union</a:t>
            </a:r>
          </a:p>
          <a:p>
            <a:pPr>
              <a:buClr>
                <a:schemeClr val="bg2">
                  <a:lumMod val="25000"/>
                </a:schemeClr>
              </a:buClr>
              <a:buSzPct val="70000"/>
            </a:pPr>
            <a:r>
              <a:rPr lang="en-US" sz="1400" dirty="0" smtClean="0">
                <a:latin typeface="Times New Roman" pitchFamily="18" charset="0"/>
                <a:cs typeface="Times New Roman" pitchFamily="18" charset="0"/>
              </a:rPr>
              <a:t>The principle function of the Participation Committee is to inculcate and develop a sense of belonging and workers’ commitment and in particular</a:t>
            </a:r>
          </a:p>
          <a:p>
            <a:pPr>
              <a:spcBef>
                <a:spcPts val="600"/>
              </a:spcBef>
              <a:buClr>
                <a:schemeClr val="bg2">
                  <a:lumMod val="25000"/>
                </a:schemeClr>
              </a:buClr>
              <a:buSzPct val="70000"/>
              <a:buNone/>
            </a:pPr>
            <a:r>
              <a:rPr lang="en-US" sz="1400" dirty="0" smtClean="0">
                <a:latin typeface="Times New Roman" pitchFamily="18" charset="0"/>
                <a:cs typeface="Times New Roman" pitchFamily="18" charset="0"/>
              </a:rPr>
              <a:t>       a) To </a:t>
            </a:r>
            <a:r>
              <a:rPr lang="en-US" sz="1400" dirty="0" err="1" smtClean="0">
                <a:latin typeface="Times New Roman" pitchFamily="18" charset="0"/>
                <a:cs typeface="Times New Roman" pitchFamily="18" charset="0"/>
              </a:rPr>
              <a:t>endeavour</a:t>
            </a:r>
            <a:r>
              <a:rPr lang="en-US" sz="1400" dirty="0" smtClean="0">
                <a:latin typeface="Times New Roman" pitchFamily="18" charset="0"/>
                <a:cs typeface="Times New Roman" pitchFamily="18" charset="0"/>
              </a:rPr>
              <a:t> to promote mutual trust, understanding and cooperation between the employer and the workers; </a:t>
            </a:r>
          </a:p>
          <a:p>
            <a:pPr>
              <a:spcBef>
                <a:spcPts val="600"/>
              </a:spcBef>
              <a:buClr>
                <a:schemeClr val="bg2">
                  <a:lumMod val="25000"/>
                </a:schemeClr>
              </a:buClr>
              <a:buSzPct val="70000"/>
              <a:buNone/>
            </a:pPr>
            <a:r>
              <a:rPr lang="en-US" sz="1400" dirty="0" smtClean="0">
                <a:latin typeface="Times New Roman" pitchFamily="18" charset="0"/>
                <a:cs typeface="Times New Roman" pitchFamily="18" charset="0"/>
              </a:rPr>
              <a:t>       b) To ensure application of labour laws;</a:t>
            </a:r>
          </a:p>
          <a:p>
            <a:pPr>
              <a:spcBef>
                <a:spcPts val="600"/>
              </a:spcBef>
              <a:buClr>
                <a:schemeClr val="bg2">
                  <a:lumMod val="25000"/>
                </a:schemeClr>
              </a:buClr>
              <a:buSzPct val="70000"/>
              <a:buNone/>
            </a:pPr>
            <a:r>
              <a:rPr lang="en-US" sz="1400" dirty="0" smtClean="0">
                <a:latin typeface="Times New Roman" pitchFamily="18" charset="0"/>
                <a:cs typeface="Times New Roman" pitchFamily="18" charset="0"/>
              </a:rPr>
              <a:t>       c) To foster a sense of discipline and to impose and maintain safety, occupational health and working condition; </a:t>
            </a:r>
          </a:p>
          <a:p>
            <a:pPr>
              <a:spcBef>
                <a:spcPts val="600"/>
              </a:spcBef>
              <a:buClr>
                <a:schemeClr val="bg2">
                  <a:lumMod val="25000"/>
                </a:schemeClr>
              </a:buClr>
              <a:buSzPct val="70000"/>
              <a:buNone/>
            </a:pPr>
            <a:r>
              <a:rPr lang="en-US" sz="1400" dirty="0" smtClean="0">
                <a:latin typeface="Times New Roman" pitchFamily="18" charset="0"/>
                <a:cs typeface="Times New Roman" pitchFamily="18" charset="0"/>
              </a:rPr>
              <a:t>       d) To encourage vocational training, workers’ education and family welfare training;</a:t>
            </a:r>
          </a:p>
          <a:p>
            <a:pPr>
              <a:spcBef>
                <a:spcPts val="600"/>
              </a:spcBef>
              <a:buClr>
                <a:schemeClr val="bg2">
                  <a:lumMod val="25000"/>
                </a:schemeClr>
              </a:buClr>
              <a:buSzPct val="70000"/>
              <a:buNone/>
            </a:pPr>
            <a:r>
              <a:rPr lang="en-US" sz="1400" dirty="0" smtClean="0">
                <a:latin typeface="Times New Roman" pitchFamily="18" charset="0"/>
                <a:cs typeface="Times New Roman" pitchFamily="18" charset="0"/>
              </a:rPr>
              <a:t>       e) To adopt measures for improvement of welfare services for the workers and their families.</a:t>
            </a:r>
          </a:p>
          <a:p>
            <a:pPr>
              <a:spcBef>
                <a:spcPts val="600"/>
              </a:spcBef>
              <a:buClr>
                <a:schemeClr val="bg2">
                  <a:lumMod val="25000"/>
                </a:schemeClr>
              </a:buClr>
              <a:buSzPct val="70000"/>
              <a:buNone/>
            </a:pPr>
            <a:r>
              <a:rPr lang="en-US" sz="1400" dirty="0" smtClean="0">
                <a:latin typeface="Times New Roman" pitchFamily="18" charset="0"/>
                <a:cs typeface="Times New Roman" pitchFamily="18" charset="0"/>
              </a:rPr>
              <a:t>       f) To fulfill production target, reduce production cost and wastes and raise quality of products</a:t>
            </a:r>
          </a:p>
          <a:p>
            <a:pPr>
              <a:buClr>
                <a:schemeClr val="bg2">
                  <a:lumMod val="25000"/>
                </a:schemeClr>
              </a:buClr>
              <a:buSzPct val="70000"/>
              <a:buNone/>
            </a:pPr>
            <a:endParaRPr lang="en-US" sz="1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normAutofit/>
          </a:bodyPr>
          <a:lstStyle/>
          <a:p>
            <a:pPr algn="ctr"/>
            <a:r>
              <a:rPr lang="en-US" sz="2400" dirty="0" smtClean="0">
                <a:solidFill>
                  <a:schemeClr val="bg2"/>
                </a:solidFill>
                <a:latin typeface="Times New Roman" pitchFamily="18" charset="0"/>
                <a:cs typeface="Times New Roman" pitchFamily="18" charset="0"/>
              </a:rPr>
              <a:t>Preventive measure for avoiding industrial dispute</a:t>
            </a:r>
            <a:endParaRPr lang="en-US" sz="2400" dirty="0">
              <a:solidFill>
                <a:schemeClr val="bg2"/>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latin typeface="Arial" pitchFamily="34" charset="0"/>
                <a:cs typeface="Arial" pitchFamily="34" charset="0"/>
              </a:rPr>
              <a:pPr/>
              <a:t>23</a:t>
            </a:fld>
            <a:endParaRPr lang="en-US" dirty="0">
              <a:latin typeface="Arial" pitchFamily="34" charset="0"/>
              <a:cs typeface="Arial" pitchFamily="34" charset="0"/>
            </a:endParaRPr>
          </a:p>
        </p:txBody>
      </p:sp>
      <p:sp>
        <p:nvSpPr>
          <p:cNvPr id="4" name="Content Placeholder 3"/>
          <p:cNvSpPr>
            <a:spLocks noGrp="1"/>
          </p:cNvSpPr>
          <p:nvPr>
            <p:ph sz="quarter" idx="1"/>
          </p:nvPr>
        </p:nvSpPr>
        <p:spPr/>
        <p:style>
          <a:lnRef idx="0">
            <a:scrgbClr r="0" g="0" b="0"/>
          </a:lnRef>
          <a:fillRef idx="1003">
            <a:schemeClr val="lt2"/>
          </a:fillRef>
          <a:effectRef idx="0">
            <a:scrgbClr r="0" g="0" b="0"/>
          </a:effectRef>
          <a:fontRef idx="major"/>
        </p:style>
        <p:txBody>
          <a:bodyPr anchor="t">
            <a:normAutofit/>
          </a:bodyPr>
          <a:lstStyle/>
          <a:p>
            <a:pPr>
              <a:buClr>
                <a:schemeClr val="tx2">
                  <a:lumMod val="75000"/>
                </a:schemeClr>
              </a:buClr>
              <a:buSzPct val="80000"/>
              <a:buFont typeface="Wingdings" pitchFamily="2" charset="2"/>
              <a:buChar char="q"/>
            </a:pPr>
            <a:endParaRPr lang="en-US" sz="1600" dirty="0" smtClean="0">
              <a:latin typeface="Times New Roman" pitchFamily="18" charset="0"/>
              <a:cs typeface="Times New Roman" pitchFamily="18" charset="0"/>
            </a:endParaRPr>
          </a:p>
          <a:p>
            <a:pPr>
              <a:buClr>
                <a:schemeClr val="tx2">
                  <a:lumMod val="75000"/>
                </a:schemeClr>
              </a:buClr>
              <a:buSzPct val="80000"/>
              <a:buFont typeface="Wingdings" pitchFamily="2" charset="2"/>
              <a:buChar char="q"/>
            </a:pPr>
            <a:r>
              <a:rPr lang="en-US" sz="1600" dirty="0" smtClean="0">
                <a:latin typeface="Times New Roman" pitchFamily="18" charset="0"/>
                <a:cs typeface="Times New Roman" pitchFamily="18" charset="0"/>
              </a:rPr>
              <a:t>The </a:t>
            </a:r>
            <a:r>
              <a:rPr lang="en-US" sz="1600" dirty="0" smtClean="0">
                <a:latin typeface="Times New Roman" pitchFamily="18" charset="0"/>
                <a:cs typeface="Times New Roman" pitchFamily="18" charset="0"/>
              </a:rPr>
              <a:t>employer and the trade union of the establishment shall take necessary measures </a:t>
            </a:r>
            <a:r>
              <a:rPr lang="en-US" sz="1600" dirty="0" smtClean="0">
                <a:latin typeface="Times New Roman" pitchFamily="18" charset="0"/>
                <a:cs typeface="Times New Roman" pitchFamily="18" charset="0"/>
              </a:rPr>
              <a:t>to implement </a:t>
            </a:r>
            <a:r>
              <a:rPr lang="en-US" sz="1600" dirty="0" smtClean="0">
                <a:latin typeface="Times New Roman" pitchFamily="18" charset="0"/>
                <a:cs typeface="Times New Roman" pitchFamily="18" charset="0"/>
              </a:rPr>
              <a:t>the specific recommendations made by the Participation Committee within the </a:t>
            </a:r>
            <a:r>
              <a:rPr lang="en-US" sz="1600" dirty="0" smtClean="0">
                <a:latin typeface="Times New Roman" pitchFamily="18" charset="0"/>
                <a:cs typeface="Times New Roman" pitchFamily="18" charset="0"/>
              </a:rPr>
              <a:t>time prescribed </a:t>
            </a:r>
            <a:r>
              <a:rPr lang="en-US" sz="1600" dirty="0" smtClean="0">
                <a:latin typeface="Times New Roman" pitchFamily="18" charset="0"/>
                <a:cs typeface="Times New Roman" pitchFamily="18" charset="0"/>
              </a:rPr>
              <a:t>by </a:t>
            </a:r>
            <a:r>
              <a:rPr lang="en-US" sz="1600" dirty="0" smtClean="0">
                <a:latin typeface="Times New Roman" pitchFamily="18" charset="0"/>
                <a:cs typeface="Times New Roman" pitchFamily="18" charset="0"/>
              </a:rPr>
              <a:t>it</a:t>
            </a:r>
          </a:p>
          <a:p>
            <a:pPr>
              <a:buClr>
                <a:schemeClr val="tx2">
                  <a:lumMod val="75000"/>
                </a:schemeClr>
              </a:buClr>
              <a:buSzPct val="80000"/>
              <a:buFont typeface="Wingdings" pitchFamily="2" charset="2"/>
              <a:buChar char="q"/>
            </a:pPr>
            <a:r>
              <a:rPr lang="en-US" sz="1600" dirty="0" smtClean="0">
                <a:latin typeface="Times New Roman" pitchFamily="18" charset="0"/>
                <a:cs typeface="Times New Roman" pitchFamily="18" charset="0"/>
              </a:rPr>
              <a:t>If by any reason the employer or trade union faces any problem </a:t>
            </a:r>
            <a:r>
              <a:rPr lang="en-US" sz="1600" dirty="0" smtClean="0">
                <a:latin typeface="Times New Roman" pitchFamily="18" charset="0"/>
                <a:cs typeface="Times New Roman" pitchFamily="18" charset="0"/>
              </a:rPr>
              <a:t>in implementing </a:t>
            </a:r>
            <a:r>
              <a:rPr lang="en-US" sz="1600" dirty="0" smtClean="0">
                <a:latin typeface="Times New Roman" pitchFamily="18" charset="0"/>
                <a:cs typeface="Times New Roman" pitchFamily="18" charset="0"/>
              </a:rPr>
              <a:t>the recommendations of the committee within prescribed time, the Participation </a:t>
            </a:r>
            <a:r>
              <a:rPr lang="en-US" sz="1600" dirty="0" smtClean="0">
                <a:latin typeface="Times New Roman" pitchFamily="18" charset="0"/>
                <a:cs typeface="Times New Roman" pitchFamily="18" charset="0"/>
              </a:rPr>
              <a:t> Committee </a:t>
            </a:r>
            <a:r>
              <a:rPr lang="en-US" sz="1600" dirty="0" smtClean="0">
                <a:latin typeface="Times New Roman" pitchFamily="18" charset="0"/>
                <a:cs typeface="Times New Roman" pitchFamily="18" charset="0"/>
              </a:rPr>
              <a:t>shall be informed of it and all possible </a:t>
            </a:r>
            <a:r>
              <a:rPr lang="en-US" sz="1600" dirty="0" err="1" smtClean="0">
                <a:latin typeface="Times New Roman" pitchFamily="18" charset="0"/>
                <a:cs typeface="Times New Roman" pitchFamily="18" charset="0"/>
              </a:rPr>
              <a:t>endeavours</a:t>
            </a:r>
            <a:r>
              <a:rPr lang="en-US" sz="1600" dirty="0" smtClean="0">
                <a:latin typeface="Times New Roman" pitchFamily="18" charset="0"/>
                <a:cs typeface="Times New Roman" pitchFamily="18" charset="0"/>
              </a:rPr>
              <a:t> shall have to be taken </a:t>
            </a:r>
            <a:r>
              <a:rPr lang="en-US" sz="1600" dirty="0" smtClean="0">
                <a:latin typeface="Times New Roman" pitchFamily="18" charset="0"/>
                <a:cs typeface="Times New Roman" pitchFamily="18" charset="0"/>
              </a:rPr>
              <a:t>to implement </a:t>
            </a:r>
            <a:r>
              <a:rPr lang="en-US" sz="1600" dirty="0" smtClean="0">
                <a:latin typeface="Times New Roman" pitchFamily="18" charset="0"/>
                <a:cs typeface="Times New Roman" pitchFamily="18" charset="0"/>
              </a:rPr>
              <a:t>the </a:t>
            </a:r>
            <a:r>
              <a:rPr lang="en-US" sz="1600" dirty="0" smtClean="0">
                <a:latin typeface="Times New Roman" pitchFamily="18" charset="0"/>
                <a:cs typeface="Times New Roman" pitchFamily="18" charset="0"/>
              </a:rPr>
              <a:t>recommendations</a:t>
            </a:r>
          </a:p>
          <a:p>
            <a:pPr>
              <a:buClr>
                <a:schemeClr val="tx2">
                  <a:lumMod val="75000"/>
                </a:schemeClr>
              </a:buClr>
              <a:buSzPct val="80000"/>
              <a:buFont typeface="Wingdings" pitchFamily="2" charset="2"/>
              <a:buChar char="q"/>
            </a:pPr>
            <a:r>
              <a:rPr lang="en-US" sz="1600" dirty="0" smtClean="0">
                <a:latin typeface="Times New Roman" pitchFamily="18" charset="0"/>
                <a:cs typeface="Times New Roman" pitchFamily="18" charset="0"/>
              </a:rPr>
              <a:t>the role of Participation Committee is very limited as such committee exists </a:t>
            </a:r>
            <a:r>
              <a:rPr lang="en-US" sz="1600" dirty="0" smtClean="0">
                <a:latin typeface="Times New Roman" pitchFamily="18" charset="0"/>
                <a:cs typeface="Times New Roman" pitchFamily="18" charset="0"/>
              </a:rPr>
              <a:t>only </a:t>
            </a:r>
            <a:r>
              <a:rPr lang="en-US" sz="1600" dirty="0" smtClean="0">
                <a:latin typeface="Times New Roman" pitchFamily="18" charset="0"/>
                <a:cs typeface="Times New Roman" pitchFamily="18" charset="0"/>
              </a:rPr>
              <a:t>in a very few industries and establishments</a:t>
            </a:r>
            <a:r>
              <a:rPr lang="en-US" sz="1600" dirty="0" smtClean="0">
                <a:latin typeface="Times New Roman" pitchFamily="18" charset="0"/>
                <a:cs typeface="Times New Roman" pitchFamily="18" charset="0"/>
              </a:rPr>
              <a:t>.</a:t>
            </a:r>
          </a:p>
          <a:p>
            <a:pPr>
              <a:buClr>
                <a:schemeClr val="tx2">
                  <a:lumMod val="75000"/>
                </a:schemeClr>
              </a:buClr>
              <a:buSzPct val="80000"/>
              <a:buFont typeface="Wingdings" pitchFamily="2" charset="2"/>
              <a:buChar char="q"/>
            </a:pPr>
            <a:r>
              <a:rPr lang="en-US" sz="1600" dirty="0" smtClean="0">
                <a:latin typeface="Times New Roman" pitchFamily="18" charset="0"/>
                <a:cs typeface="Times New Roman" pitchFamily="18" charset="0"/>
              </a:rPr>
              <a:t>Only </a:t>
            </a:r>
            <a:r>
              <a:rPr lang="en-US" sz="1600" u="sng" dirty="0" smtClean="0">
                <a:latin typeface="Times New Roman" pitchFamily="18" charset="0"/>
                <a:cs typeface="Times New Roman" pitchFamily="18" charset="0"/>
              </a:rPr>
              <a:t>five per cent of the existing establishments </a:t>
            </a:r>
            <a:r>
              <a:rPr lang="en-US" sz="1600" u="sng" dirty="0" smtClean="0">
                <a:latin typeface="Times New Roman" pitchFamily="18" charset="0"/>
                <a:cs typeface="Times New Roman" pitchFamily="18" charset="0"/>
              </a:rPr>
              <a:t>have </a:t>
            </a:r>
            <a:r>
              <a:rPr lang="en-US" sz="1600" u="sng" dirty="0" smtClean="0">
                <a:latin typeface="Times New Roman" pitchFamily="18" charset="0"/>
                <a:cs typeface="Times New Roman" pitchFamily="18" charset="0"/>
              </a:rPr>
              <a:t>Participation Committees</a:t>
            </a:r>
            <a:r>
              <a:rPr lang="en-US" sz="1600" dirty="0" smtClean="0">
                <a:latin typeface="Times New Roman" pitchFamily="18" charset="0"/>
                <a:cs typeface="Times New Roman" pitchFamily="18" charset="0"/>
              </a:rPr>
              <a:t>. Some of them do not even operate regularly</a:t>
            </a:r>
            <a:r>
              <a:rPr lang="en-US" sz="1600" dirty="0" smtClean="0">
                <a:latin typeface="Times New Roman" pitchFamily="18" charset="0"/>
                <a:cs typeface="Times New Roman" pitchFamily="18" charset="0"/>
              </a:rPr>
              <a:t>.</a:t>
            </a:r>
          </a:p>
          <a:p>
            <a:pPr>
              <a:buClr>
                <a:schemeClr val="tx2">
                  <a:lumMod val="75000"/>
                </a:schemeClr>
              </a:buClr>
              <a:buSzPct val="80000"/>
              <a:buFont typeface="Wingdings" pitchFamily="2" charset="2"/>
              <a:buChar char="q"/>
            </a:pPr>
            <a:r>
              <a:rPr lang="en-US" sz="1600" b="1" dirty="0" smtClean="0">
                <a:latin typeface="Times New Roman" pitchFamily="18" charset="0"/>
                <a:cs typeface="Times New Roman" pitchFamily="18" charset="0"/>
              </a:rPr>
              <a:t>There is hardly any </a:t>
            </a:r>
            <a:r>
              <a:rPr lang="en-US" sz="1600" b="1" dirty="0" smtClean="0">
                <a:latin typeface="Times New Roman" pitchFamily="18" charset="0"/>
                <a:cs typeface="Times New Roman" pitchFamily="18" charset="0"/>
              </a:rPr>
              <a:t>participation </a:t>
            </a:r>
            <a:r>
              <a:rPr lang="en-US" sz="1600" b="1" dirty="0" smtClean="0">
                <a:latin typeface="Times New Roman" pitchFamily="18" charset="0"/>
                <a:cs typeface="Times New Roman" pitchFamily="18" charset="0"/>
              </a:rPr>
              <a:t>committee in RMG, EPZs and shrimps sectors.</a:t>
            </a:r>
          </a:p>
          <a:p>
            <a:pPr>
              <a:buClr>
                <a:schemeClr val="tx2">
                  <a:lumMod val="75000"/>
                </a:schemeClr>
              </a:buClr>
              <a:buSzPct val="80000"/>
              <a:buFont typeface="Wingdings" pitchFamily="2" charset="2"/>
              <a:buChar char="q"/>
            </a:pPr>
            <a:endParaRPr lang="en-US" sz="16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153400" cy="990600"/>
          </a:xfrm>
        </p:spPr>
        <p:style>
          <a:lnRef idx="0">
            <a:scrgbClr r="0" g="0" b="0"/>
          </a:lnRef>
          <a:fillRef idx="1003">
            <a:schemeClr val="dk2"/>
          </a:fillRef>
          <a:effectRef idx="0">
            <a:scrgbClr r="0" g="0" b="0"/>
          </a:effectRef>
          <a:fontRef idx="major"/>
        </p:style>
        <p:txBody>
          <a:bodyPr>
            <a:normAutofit/>
          </a:bodyPr>
          <a:lstStyle/>
          <a:p>
            <a:pPr algn="ctr"/>
            <a:r>
              <a:rPr lang="en-US" sz="2800" b="1" dirty="0" smtClean="0">
                <a:solidFill>
                  <a:schemeClr val="bg2">
                    <a:lumMod val="90000"/>
                  </a:schemeClr>
                </a:solidFill>
                <a:latin typeface="Times New Roman" pitchFamily="18" charset="0"/>
                <a:cs typeface="Times New Roman" pitchFamily="18" charset="0"/>
              </a:rPr>
              <a:t>Dispute settlement in export processing </a:t>
            </a:r>
            <a:r>
              <a:rPr lang="en-US" sz="2800" dirty="0" smtClean="0">
                <a:latin typeface="Times New Roman" pitchFamily="18" charset="0"/>
                <a:cs typeface="Times New Roman" pitchFamily="18" charset="0"/>
              </a:rPr>
              <a:t>zone </a:t>
            </a:r>
            <a:endParaRPr lang="en-US" sz="28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pPr/>
              <a:t>24</a:t>
            </a:fld>
            <a:endParaRPr lang="en-US"/>
          </a:p>
        </p:txBody>
      </p:sp>
      <p:sp>
        <p:nvSpPr>
          <p:cNvPr id="4" name="Content Placeholder 3"/>
          <p:cNvSpPr>
            <a:spLocks noGrp="1"/>
          </p:cNvSpPr>
          <p:nvPr>
            <p:ph sz="quarter" idx="1"/>
          </p:nvPr>
        </p:nvSpPr>
        <p:spPr>
          <a:xfrm>
            <a:off x="612648" y="1600200"/>
            <a:ext cx="8226552" cy="4800600"/>
          </a:xfrm>
        </p:spPr>
        <p:style>
          <a:lnRef idx="0">
            <a:scrgbClr r="0" g="0" b="0"/>
          </a:lnRef>
          <a:fillRef idx="1003">
            <a:schemeClr val="lt2"/>
          </a:fillRef>
          <a:effectRef idx="0">
            <a:scrgbClr r="0" g="0" b="0"/>
          </a:effectRef>
          <a:fontRef idx="major"/>
        </p:style>
        <p:txBody>
          <a:bodyPr>
            <a:normAutofit/>
          </a:bodyPr>
          <a:lstStyle/>
          <a:p>
            <a:pPr>
              <a:buClr>
                <a:schemeClr val="bg2">
                  <a:lumMod val="25000"/>
                </a:schemeClr>
              </a:buClr>
              <a:buSzPct val="68000"/>
            </a:pPr>
            <a:r>
              <a:rPr lang="en-US" sz="1600" dirty="0" smtClean="0">
                <a:latin typeface="Times New Roman" pitchFamily="18" charset="0"/>
                <a:cs typeface="Times New Roman" pitchFamily="18" charset="0"/>
              </a:rPr>
              <a:t>The BEPZA set up an Industrial Relations Department to take over the powers of the </a:t>
            </a:r>
            <a:r>
              <a:rPr lang="en-US" sz="1600" dirty="0" smtClean="0">
                <a:latin typeface="Times New Roman" pitchFamily="18" charset="0"/>
                <a:cs typeface="Times New Roman" pitchFamily="18" charset="0"/>
              </a:rPr>
              <a:t>Ministry </a:t>
            </a:r>
            <a:r>
              <a:rPr lang="en-US" sz="1600" dirty="0" smtClean="0">
                <a:latin typeface="Times New Roman" pitchFamily="18" charset="0"/>
                <a:cs typeface="Times New Roman" pitchFamily="18" charset="0"/>
              </a:rPr>
              <a:t>of Labour’s Directorate of Labour in the EPZs</a:t>
            </a:r>
            <a:r>
              <a:rPr lang="en-US" sz="1600" dirty="0" smtClean="0">
                <a:latin typeface="Times New Roman" pitchFamily="18" charset="0"/>
                <a:cs typeface="Times New Roman" pitchFamily="18" charset="0"/>
              </a:rPr>
              <a:t>.</a:t>
            </a:r>
          </a:p>
          <a:p>
            <a:pPr>
              <a:buClr>
                <a:schemeClr val="bg2">
                  <a:lumMod val="25000"/>
                </a:schemeClr>
              </a:buClr>
              <a:buSzPct val="68000"/>
            </a:pPr>
            <a:r>
              <a:rPr lang="en-US" sz="1600" dirty="0" smtClean="0">
                <a:latin typeface="Times New Roman" pitchFamily="18" charset="0"/>
                <a:cs typeface="Times New Roman" pitchFamily="18" charset="0"/>
              </a:rPr>
              <a:t>A manager entrusted with the task of </a:t>
            </a:r>
            <a:r>
              <a:rPr lang="en-US" sz="1600" dirty="0" smtClean="0">
                <a:latin typeface="Times New Roman" pitchFamily="18" charset="0"/>
                <a:cs typeface="Times New Roman" pitchFamily="18" charset="0"/>
              </a:rPr>
              <a:t> grievance </a:t>
            </a:r>
            <a:r>
              <a:rPr lang="en-US" sz="1600" dirty="0" smtClean="0">
                <a:latin typeface="Times New Roman" pitchFamily="18" charset="0"/>
                <a:cs typeface="Times New Roman" pitchFamily="18" charset="0"/>
              </a:rPr>
              <a:t>handling, dispute settlement, and labour inspection heads the Industrial Relation </a:t>
            </a:r>
            <a:r>
              <a:rPr lang="en-US" sz="1600" dirty="0" smtClean="0">
                <a:latin typeface="Times New Roman" pitchFamily="18" charset="0"/>
                <a:cs typeface="Times New Roman" pitchFamily="18" charset="0"/>
              </a:rPr>
              <a:t> Department </a:t>
            </a:r>
            <a:r>
              <a:rPr lang="en-US" sz="1600" dirty="0" smtClean="0">
                <a:latin typeface="Times New Roman" pitchFamily="18" charset="0"/>
                <a:cs typeface="Times New Roman" pitchFamily="18" charset="0"/>
              </a:rPr>
              <a:t>in each </a:t>
            </a:r>
            <a:r>
              <a:rPr lang="en-US" sz="1600" dirty="0" smtClean="0">
                <a:latin typeface="Times New Roman" pitchFamily="18" charset="0"/>
                <a:cs typeface="Times New Roman" pitchFamily="18" charset="0"/>
              </a:rPr>
              <a:t>zone</a:t>
            </a:r>
          </a:p>
          <a:p>
            <a:pPr>
              <a:buClr>
                <a:schemeClr val="bg2">
                  <a:lumMod val="25000"/>
                </a:schemeClr>
              </a:buClr>
              <a:buSzPct val="68000"/>
            </a:pPr>
            <a:r>
              <a:rPr lang="en-US" sz="1600" dirty="0" smtClean="0">
                <a:latin typeface="Times New Roman" pitchFamily="18" charset="0"/>
                <a:cs typeface="Times New Roman" pitchFamily="18" charset="0"/>
              </a:rPr>
              <a:t>The Industrial Relations Department uses a checklist to monitor </a:t>
            </a:r>
            <a:r>
              <a:rPr lang="en-US" sz="1600" dirty="0" smtClean="0">
                <a:latin typeface="Times New Roman" pitchFamily="18" charset="0"/>
                <a:cs typeface="Times New Roman" pitchFamily="18" charset="0"/>
              </a:rPr>
              <a:t>compliance </a:t>
            </a:r>
            <a:r>
              <a:rPr lang="en-US" sz="1600" dirty="0" smtClean="0">
                <a:latin typeface="Times New Roman" pitchFamily="18" charset="0"/>
                <a:cs typeface="Times New Roman" pitchFamily="18" charset="0"/>
              </a:rPr>
              <a:t>with the provisions provided in BEPZA’s guidelines for benefits and privileges to be </a:t>
            </a:r>
            <a:r>
              <a:rPr lang="en-US" sz="1600" dirty="0" smtClean="0">
                <a:latin typeface="Times New Roman" pitchFamily="18" charset="0"/>
                <a:cs typeface="Times New Roman" pitchFamily="18" charset="0"/>
              </a:rPr>
              <a:t>accorded </a:t>
            </a:r>
            <a:r>
              <a:rPr lang="en-US" sz="1600" dirty="0" smtClean="0">
                <a:latin typeface="Times New Roman" pitchFamily="18" charset="0"/>
                <a:cs typeface="Times New Roman" pitchFamily="18" charset="0"/>
              </a:rPr>
              <a:t>to the workers</a:t>
            </a:r>
            <a:r>
              <a:rPr lang="en-US" sz="1600" dirty="0" smtClean="0">
                <a:latin typeface="Times New Roman" pitchFamily="18" charset="0"/>
                <a:cs typeface="Times New Roman" pitchFamily="18" charset="0"/>
              </a:rPr>
              <a:t>.</a:t>
            </a:r>
          </a:p>
          <a:p>
            <a:pPr>
              <a:buClr>
                <a:schemeClr val="bg2">
                  <a:lumMod val="25000"/>
                </a:schemeClr>
              </a:buClr>
              <a:buSzPct val="68000"/>
            </a:pPr>
            <a:r>
              <a:rPr lang="en-US" sz="1600" dirty="0" smtClean="0">
                <a:latin typeface="Times New Roman" pitchFamily="18" charset="0"/>
                <a:cs typeface="Times New Roman" pitchFamily="18" charset="0"/>
              </a:rPr>
              <a:t>BEPZA management believes that 100 per cent of the large firms </a:t>
            </a:r>
            <a:r>
              <a:rPr lang="en-US" sz="1600" dirty="0" smtClean="0">
                <a:latin typeface="Times New Roman" pitchFamily="18" charset="0"/>
                <a:cs typeface="Times New Roman" pitchFamily="18" charset="0"/>
              </a:rPr>
              <a:t>comply </a:t>
            </a:r>
            <a:r>
              <a:rPr lang="en-US" sz="1600" dirty="0" smtClean="0">
                <a:latin typeface="Times New Roman" pitchFamily="18" charset="0"/>
                <a:cs typeface="Times New Roman" pitchFamily="18" charset="0"/>
              </a:rPr>
              <a:t>with the law, but many smaller enterprises have been cited for late or non-payment </a:t>
            </a:r>
            <a:r>
              <a:rPr lang="en-US" sz="1600" dirty="0" smtClean="0">
                <a:latin typeface="Times New Roman" pitchFamily="18" charset="0"/>
                <a:cs typeface="Times New Roman" pitchFamily="18" charset="0"/>
              </a:rPr>
              <a:t>of wages</a:t>
            </a:r>
          </a:p>
          <a:p>
            <a:pPr>
              <a:buClr>
                <a:schemeClr val="bg2">
                  <a:lumMod val="25000"/>
                </a:schemeClr>
              </a:buClr>
              <a:buSzPct val="68000"/>
            </a:pPr>
            <a:r>
              <a:rPr lang="en-US" sz="1600" dirty="0" smtClean="0">
                <a:latin typeface="Times New Roman" pitchFamily="18" charset="0"/>
                <a:cs typeface="Times New Roman" pitchFamily="18" charset="0"/>
              </a:rPr>
              <a:t>According to the EPZ Workers’ Association and Industrial Relations Act 2004, when a </a:t>
            </a:r>
            <a:r>
              <a:rPr lang="en-US" sz="1600" dirty="0" smtClean="0">
                <a:latin typeface="Times New Roman" pitchFamily="18" charset="0"/>
                <a:cs typeface="Times New Roman" pitchFamily="18" charset="0"/>
              </a:rPr>
              <a:t>difference </a:t>
            </a:r>
            <a:r>
              <a:rPr lang="en-US" sz="1600" dirty="0" smtClean="0">
                <a:latin typeface="Times New Roman" pitchFamily="18" charset="0"/>
                <a:cs typeface="Times New Roman" pitchFamily="18" charset="0"/>
              </a:rPr>
              <a:t>between an employer and worker is found they will sit for negotiation to settle </a:t>
            </a:r>
            <a:r>
              <a:rPr lang="en-US" sz="1600" dirty="0" smtClean="0">
                <a:latin typeface="Times New Roman" pitchFamily="18" charset="0"/>
                <a:cs typeface="Times New Roman" pitchFamily="18" charset="0"/>
              </a:rPr>
              <a:t>the issue</a:t>
            </a:r>
          </a:p>
          <a:p>
            <a:pPr>
              <a:buClr>
                <a:schemeClr val="bg2">
                  <a:lumMod val="25000"/>
                </a:schemeClr>
              </a:buClr>
              <a:buSzPct val="68000"/>
            </a:pPr>
            <a:r>
              <a:rPr lang="en-US" sz="1600" dirty="0" smtClean="0">
                <a:latin typeface="Times New Roman" pitchFamily="18" charset="0"/>
                <a:cs typeface="Times New Roman" pitchFamily="18" charset="0"/>
              </a:rPr>
              <a:t>When negotiation fails any of the parties can request to the conciliator to conciliate </a:t>
            </a:r>
            <a:r>
              <a:rPr lang="en-US" sz="1600" dirty="0" smtClean="0">
                <a:latin typeface="Times New Roman" pitchFamily="18" charset="0"/>
                <a:cs typeface="Times New Roman" pitchFamily="18" charset="0"/>
              </a:rPr>
              <a:t>them in </a:t>
            </a:r>
            <a:r>
              <a:rPr lang="en-US" sz="1600" dirty="0" smtClean="0">
                <a:latin typeface="Times New Roman" pitchFamily="18" charset="0"/>
                <a:cs typeface="Times New Roman" pitchFamily="18" charset="0"/>
              </a:rPr>
              <a:t>the </a:t>
            </a:r>
            <a:r>
              <a:rPr lang="en-US" sz="1600" dirty="0" smtClean="0">
                <a:latin typeface="Times New Roman" pitchFamily="18" charset="0"/>
                <a:cs typeface="Times New Roman" pitchFamily="18" charset="0"/>
              </a:rPr>
              <a:t>dispute</a:t>
            </a:r>
          </a:p>
          <a:p>
            <a:pPr>
              <a:buClr>
                <a:schemeClr val="bg2">
                  <a:lumMod val="25000"/>
                </a:schemeClr>
              </a:buClr>
              <a:buSzPct val="68000"/>
            </a:pPr>
            <a:r>
              <a:rPr lang="en-US" sz="1600" dirty="0" smtClean="0">
                <a:latin typeface="Times New Roman" pitchFamily="18" charset="0"/>
                <a:cs typeface="Times New Roman" pitchFamily="18" charset="0"/>
              </a:rPr>
              <a:t>If the conciliation fails though the parties to the dispute are entitled to go for </a:t>
            </a:r>
            <a:r>
              <a:rPr lang="en-US" sz="1600" dirty="0" smtClean="0">
                <a:latin typeface="Times New Roman" pitchFamily="18" charset="0"/>
                <a:cs typeface="Times New Roman" pitchFamily="18" charset="0"/>
              </a:rPr>
              <a:t>strike </a:t>
            </a:r>
            <a:r>
              <a:rPr lang="en-US" sz="1600" dirty="0" smtClean="0">
                <a:latin typeface="Times New Roman" pitchFamily="18" charset="0"/>
                <a:cs typeface="Times New Roman" pitchFamily="18" charset="0"/>
              </a:rPr>
              <a:t>or lock-out but this right has been suspended till October 31, 2010</a:t>
            </a:r>
            <a:r>
              <a:rPr lang="en-US" sz="1600" dirty="0" smtClean="0">
                <a:latin typeface="Times New Roman" pitchFamily="18" charset="0"/>
                <a:cs typeface="Times New Roman" pitchFamily="18" charset="0"/>
              </a:rPr>
              <a:t>.</a:t>
            </a:r>
          </a:p>
          <a:p>
            <a:pPr>
              <a:buClr>
                <a:schemeClr val="bg2">
                  <a:lumMod val="25000"/>
                </a:schemeClr>
              </a:buClr>
              <a:buSzPct val="68000"/>
            </a:pPr>
            <a:endParaRPr lang="en-US" sz="16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normAutofit/>
          </a:bodyPr>
          <a:lstStyle/>
          <a:p>
            <a:pPr algn="ctr"/>
            <a:r>
              <a:rPr lang="en-US" sz="2400" b="1" dirty="0" smtClean="0">
                <a:solidFill>
                  <a:schemeClr val="bg2">
                    <a:lumMod val="90000"/>
                  </a:schemeClr>
                </a:solidFill>
                <a:latin typeface="Times New Roman" pitchFamily="18" charset="0"/>
                <a:cs typeface="Times New Roman" pitchFamily="18" charset="0"/>
              </a:rPr>
              <a:t>Dispute settlement in export processing</a:t>
            </a:r>
            <a:endParaRPr lang="en-US" sz="2400" dirty="0">
              <a:solidFill>
                <a:schemeClr val="bg2"/>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pPr/>
              <a:t>25</a:t>
            </a:fld>
            <a:endParaRPr lang="en-US"/>
          </a:p>
        </p:txBody>
      </p:sp>
      <p:sp>
        <p:nvSpPr>
          <p:cNvPr id="4" name="Content Placeholder 3"/>
          <p:cNvSpPr>
            <a:spLocks noGrp="1"/>
          </p:cNvSpPr>
          <p:nvPr>
            <p:ph sz="quarter" idx="1"/>
          </p:nvPr>
        </p:nvSpPr>
        <p:spPr/>
        <p:style>
          <a:lnRef idx="0">
            <a:scrgbClr r="0" g="0" b="0"/>
          </a:lnRef>
          <a:fillRef idx="1003">
            <a:schemeClr val="lt2"/>
          </a:fillRef>
          <a:effectRef idx="0">
            <a:scrgbClr r="0" g="0" b="0"/>
          </a:effectRef>
          <a:fontRef idx="major"/>
        </p:style>
        <p:txBody>
          <a:bodyPr>
            <a:normAutofit/>
          </a:bodyPr>
          <a:lstStyle/>
          <a:p>
            <a:pPr>
              <a:buClr>
                <a:schemeClr val="bg2">
                  <a:lumMod val="25000"/>
                </a:schemeClr>
              </a:buClr>
            </a:pPr>
            <a:r>
              <a:rPr lang="en-US" sz="1600" dirty="0" smtClean="0">
                <a:latin typeface="Times New Roman" pitchFamily="18" charset="0"/>
                <a:cs typeface="Times New Roman" pitchFamily="18" charset="0"/>
              </a:rPr>
              <a:t>There is another </a:t>
            </a:r>
            <a:r>
              <a:rPr lang="en-US" sz="1600" dirty="0" smtClean="0">
                <a:latin typeface="Times New Roman" pitchFamily="18" charset="0"/>
                <a:cs typeface="Times New Roman" pitchFamily="18" charset="0"/>
              </a:rPr>
              <a:t> provision </a:t>
            </a:r>
            <a:r>
              <a:rPr lang="en-US" sz="1600" dirty="0" smtClean="0">
                <a:latin typeface="Times New Roman" pitchFamily="18" charset="0"/>
                <a:cs typeface="Times New Roman" pitchFamily="18" charset="0"/>
              </a:rPr>
              <a:t>to go to the EPZ Tribunal for settlement of dispute, but it is still in the process and till </a:t>
            </a:r>
            <a:r>
              <a:rPr lang="en-US" sz="1600" dirty="0" smtClean="0">
                <a:latin typeface="Times New Roman" pitchFamily="18" charset="0"/>
                <a:cs typeface="Times New Roman" pitchFamily="18" charset="0"/>
              </a:rPr>
              <a:t> now </a:t>
            </a:r>
            <a:r>
              <a:rPr lang="en-US" sz="1600" dirty="0" smtClean="0">
                <a:latin typeface="Times New Roman" pitchFamily="18" charset="0"/>
                <a:cs typeface="Times New Roman" pitchFamily="18" charset="0"/>
              </a:rPr>
              <a:t>no EPZ Tribunal has been </a:t>
            </a:r>
            <a:r>
              <a:rPr lang="en-US" sz="1600" dirty="0" smtClean="0">
                <a:latin typeface="Times New Roman" pitchFamily="18" charset="0"/>
                <a:cs typeface="Times New Roman" pitchFamily="18" charset="0"/>
              </a:rPr>
              <a:t>setup</a:t>
            </a:r>
          </a:p>
          <a:p>
            <a:pPr>
              <a:buClr>
                <a:schemeClr val="bg2">
                  <a:lumMod val="25000"/>
                </a:schemeClr>
              </a:buClr>
            </a:pPr>
            <a:r>
              <a:rPr lang="en-US" sz="1600" dirty="0" smtClean="0">
                <a:latin typeface="Times New Roman" pitchFamily="18" charset="0"/>
                <a:cs typeface="Times New Roman" pitchFamily="18" charset="0"/>
              </a:rPr>
              <a:t>Arbitration is also available</a:t>
            </a:r>
            <a:r>
              <a:rPr lang="en-US" sz="1600" dirty="0" smtClean="0">
                <a:latin typeface="Times New Roman" pitchFamily="18" charset="0"/>
                <a:cs typeface="Times New Roman" pitchFamily="18" charset="0"/>
              </a:rPr>
              <a:t>.</a:t>
            </a:r>
          </a:p>
          <a:p>
            <a:pPr>
              <a:buClr>
                <a:schemeClr val="bg2">
                  <a:lumMod val="25000"/>
                </a:schemeClr>
              </a:buClr>
            </a:pPr>
            <a:r>
              <a:rPr lang="en-US" sz="1600" b="1" dirty="0" smtClean="0">
                <a:latin typeface="Times New Roman" pitchFamily="18" charset="0"/>
                <a:cs typeface="Times New Roman" pitchFamily="18" charset="0"/>
              </a:rPr>
              <a:t>In practice it is </a:t>
            </a:r>
            <a:r>
              <a:rPr lang="en-US" sz="1600" b="1" dirty="0" smtClean="0">
                <a:latin typeface="Times New Roman" pitchFamily="18" charset="0"/>
                <a:cs typeface="Times New Roman" pitchFamily="18" charset="0"/>
              </a:rPr>
              <a:t>revealed </a:t>
            </a:r>
            <a:r>
              <a:rPr lang="en-US" sz="1600" b="1" dirty="0" smtClean="0">
                <a:latin typeface="Times New Roman" pitchFamily="18" charset="0"/>
                <a:cs typeface="Times New Roman" pitchFamily="18" charset="0"/>
              </a:rPr>
              <a:t>that there are two conciliators, sixty </a:t>
            </a:r>
            <a:r>
              <a:rPr lang="en-US" sz="1600" b="1" dirty="0" smtClean="0">
                <a:latin typeface="Times New Roman" pitchFamily="18" charset="0"/>
                <a:cs typeface="Times New Roman" pitchFamily="18" charset="0"/>
              </a:rPr>
              <a:t>counselors </a:t>
            </a:r>
            <a:r>
              <a:rPr lang="en-US" sz="1600" b="1" dirty="0" smtClean="0">
                <a:latin typeface="Times New Roman" pitchFamily="18" charset="0"/>
                <a:cs typeface="Times New Roman" pitchFamily="18" charset="0"/>
              </a:rPr>
              <a:t>and one </a:t>
            </a:r>
            <a:r>
              <a:rPr lang="en-US" sz="1600" b="1" dirty="0" smtClean="0">
                <a:latin typeface="Times New Roman" pitchFamily="18" charset="0"/>
                <a:cs typeface="Times New Roman" pitchFamily="18" charset="0"/>
              </a:rPr>
              <a:t>arbitrator </a:t>
            </a:r>
            <a:r>
              <a:rPr lang="en-US" sz="1600" b="1" dirty="0" smtClean="0">
                <a:latin typeface="Times New Roman" pitchFamily="18" charset="0"/>
                <a:cs typeface="Times New Roman" pitchFamily="18" charset="0"/>
              </a:rPr>
              <a:t>in the EPZs in Bangladesh</a:t>
            </a:r>
            <a:r>
              <a:rPr lang="en-US" sz="1600" dirty="0" smtClean="0">
                <a:latin typeface="Times New Roman" pitchFamily="18" charset="0"/>
                <a:cs typeface="Times New Roman" pitchFamily="18" charset="0"/>
              </a:rPr>
              <a:t>.</a:t>
            </a:r>
          </a:p>
          <a:p>
            <a:pPr>
              <a:buClr>
                <a:schemeClr val="bg2">
                  <a:lumMod val="25000"/>
                </a:schemeClr>
              </a:buClr>
            </a:pPr>
            <a:r>
              <a:rPr lang="en-US" sz="1600" dirty="0" smtClean="0">
                <a:latin typeface="Times New Roman" pitchFamily="18" charset="0"/>
                <a:cs typeface="Times New Roman" pitchFamily="18" charset="0"/>
              </a:rPr>
              <a:t>The workers submit grievances to the counsellors </a:t>
            </a:r>
            <a:r>
              <a:rPr lang="en-US" sz="1600" dirty="0" smtClean="0">
                <a:latin typeface="Times New Roman" pitchFamily="18" charset="0"/>
                <a:cs typeface="Times New Roman" pitchFamily="18" charset="0"/>
              </a:rPr>
              <a:t>in written </a:t>
            </a:r>
            <a:r>
              <a:rPr lang="en-US" sz="1600" dirty="0" smtClean="0">
                <a:latin typeface="Times New Roman" pitchFamily="18" charset="0"/>
                <a:cs typeface="Times New Roman" pitchFamily="18" charset="0"/>
              </a:rPr>
              <a:t>form. They are then inquired and the  matter is decided upon by the counsellors </a:t>
            </a:r>
            <a:r>
              <a:rPr lang="en-US" sz="1600" dirty="0" smtClean="0">
                <a:latin typeface="Times New Roman" pitchFamily="18" charset="0"/>
                <a:cs typeface="Times New Roman" pitchFamily="18" charset="0"/>
              </a:rPr>
              <a:t> accordingly</a:t>
            </a:r>
          </a:p>
          <a:p>
            <a:pPr>
              <a:buClr>
                <a:schemeClr val="bg2">
                  <a:lumMod val="25000"/>
                </a:schemeClr>
              </a:buClr>
            </a:pPr>
            <a:r>
              <a:rPr lang="en-US" sz="1600" dirty="0" smtClean="0">
                <a:latin typeface="Times New Roman" pitchFamily="18" charset="0"/>
                <a:cs typeface="Times New Roman" pitchFamily="18" charset="0"/>
              </a:rPr>
              <a:t>The matters which are not settled by the counsellors are referred to the conciliator </a:t>
            </a:r>
            <a:r>
              <a:rPr lang="en-US" sz="1600" dirty="0" smtClean="0">
                <a:latin typeface="Times New Roman" pitchFamily="18" charset="0"/>
                <a:cs typeface="Times New Roman" pitchFamily="18" charset="0"/>
              </a:rPr>
              <a:t> and </a:t>
            </a:r>
            <a:r>
              <a:rPr lang="en-US" sz="1600" dirty="0" smtClean="0">
                <a:latin typeface="Times New Roman" pitchFamily="18" charset="0"/>
                <a:cs typeface="Times New Roman" pitchFamily="18" charset="0"/>
              </a:rPr>
              <a:t>then conciliator initiates his proceedings</a:t>
            </a:r>
            <a:r>
              <a:rPr lang="en-US" sz="1600" dirty="0" smtClean="0">
                <a:latin typeface="Times New Roman" pitchFamily="18" charset="0"/>
                <a:cs typeface="Times New Roman" pitchFamily="18" charset="0"/>
              </a:rPr>
              <a:t>.</a:t>
            </a:r>
          </a:p>
          <a:p>
            <a:pPr>
              <a:buClr>
                <a:schemeClr val="bg2">
                  <a:lumMod val="25000"/>
                </a:schemeClr>
              </a:buClr>
            </a:pPr>
            <a:r>
              <a:rPr lang="en-US" sz="1600" dirty="0" smtClean="0">
                <a:latin typeface="Times New Roman" pitchFamily="18" charset="0"/>
                <a:cs typeface="Times New Roman" pitchFamily="18" charset="0"/>
              </a:rPr>
              <a:t>In 2007 the Office of Conciliator of Chittagong </a:t>
            </a:r>
            <a:r>
              <a:rPr lang="en-US" sz="1600" dirty="0" smtClean="0">
                <a:latin typeface="Times New Roman" pitchFamily="18" charset="0"/>
                <a:cs typeface="Times New Roman" pitchFamily="18" charset="0"/>
              </a:rPr>
              <a:t>Export </a:t>
            </a:r>
            <a:r>
              <a:rPr lang="en-US" sz="1600" dirty="0" smtClean="0">
                <a:latin typeface="Times New Roman" pitchFamily="18" charset="0"/>
                <a:cs typeface="Times New Roman" pitchFamily="18" charset="0"/>
              </a:rPr>
              <a:t>Processing Zone settled a number of 40 disputes in which Tk 10,03,066 were awarded to </a:t>
            </a:r>
            <a:r>
              <a:rPr lang="en-US" sz="1600" dirty="0" smtClean="0">
                <a:latin typeface="Times New Roman" pitchFamily="18" charset="0"/>
                <a:cs typeface="Times New Roman" pitchFamily="18" charset="0"/>
              </a:rPr>
              <a:t>the </a:t>
            </a:r>
            <a:r>
              <a:rPr lang="en-US" sz="1600" dirty="0" smtClean="0">
                <a:latin typeface="Times New Roman" pitchFamily="18" charset="0"/>
                <a:cs typeface="Times New Roman" pitchFamily="18" charset="0"/>
              </a:rPr>
              <a:t>workers as </a:t>
            </a:r>
            <a:r>
              <a:rPr lang="en-US" sz="1600" dirty="0" smtClean="0">
                <a:latin typeface="Times New Roman" pitchFamily="18" charset="0"/>
                <a:cs typeface="Times New Roman" pitchFamily="18" charset="0"/>
              </a:rPr>
              <a:t>compensation</a:t>
            </a:r>
          </a:p>
          <a:p>
            <a:pPr>
              <a:buClr>
                <a:schemeClr val="bg2">
                  <a:lumMod val="25000"/>
                </a:schemeClr>
              </a:buClr>
            </a:pPr>
            <a:r>
              <a:rPr lang="en-US" sz="1600" dirty="0" smtClean="0">
                <a:latin typeface="Times New Roman" pitchFamily="18" charset="0"/>
                <a:cs typeface="Times New Roman" pitchFamily="18" charset="0"/>
              </a:rPr>
              <a:t>It seems that the BEPZA authority is giving one stop service </a:t>
            </a:r>
            <a:r>
              <a:rPr lang="en-US" sz="1600" dirty="0" smtClean="0">
                <a:latin typeface="Times New Roman" pitchFamily="18" charset="0"/>
                <a:cs typeface="Times New Roman" pitchFamily="18" charset="0"/>
              </a:rPr>
              <a:t>to the </a:t>
            </a:r>
            <a:r>
              <a:rPr lang="en-US" sz="1600" dirty="0" smtClean="0">
                <a:latin typeface="Times New Roman" pitchFamily="18" charset="0"/>
                <a:cs typeface="Times New Roman" pitchFamily="18" charset="0"/>
              </a:rPr>
              <a:t>workers in settling their disputes</a:t>
            </a:r>
            <a:endParaRPr lang="en-US" sz="1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32648" cy="990600"/>
          </a:xfrm>
        </p:spPr>
        <p:style>
          <a:lnRef idx="0">
            <a:scrgbClr r="0" g="0" b="0"/>
          </a:lnRef>
          <a:fillRef idx="1003">
            <a:schemeClr val="dk2"/>
          </a:fillRef>
          <a:effectRef idx="0">
            <a:scrgbClr r="0" g="0" b="0"/>
          </a:effectRef>
          <a:fontRef idx="major"/>
        </p:style>
        <p:txBody>
          <a:bodyPr>
            <a:normAutofit/>
          </a:bodyPr>
          <a:lstStyle/>
          <a:p>
            <a:pPr algn="ctr"/>
            <a:r>
              <a:rPr lang="en-US" sz="2800" dirty="0" smtClean="0">
                <a:solidFill>
                  <a:schemeClr val="bg2">
                    <a:lumMod val="90000"/>
                  </a:schemeClr>
                </a:solidFill>
                <a:latin typeface="Times New Roman" pitchFamily="18" charset="0"/>
                <a:cs typeface="Times New Roman" pitchFamily="18" charset="0"/>
              </a:rPr>
              <a:t>Dispute Settlement Machinery of the State</a:t>
            </a:r>
            <a:endParaRPr lang="en-US" sz="2800" dirty="0">
              <a:solidFill>
                <a:schemeClr val="bg2">
                  <a:lumMod val="90000"/>
                </a:schemeClr>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latin typeface="Arial" pitchFamily="34" charset="0"/>
                <a:cs typeface="Arial" pitchFamily="34" charset="0"/>
              </a:rPr>
              <a:pPr/>
              <a:t>3</a:t>
            </a:fld>
            <a:endParaRPr lang="en-US" dirty="0">
              <a:latin typeface="Arial" pitchFamily="34" charset="0"/>
              <a:cs typeface="Arial" pitchFamily="34" charset="0"/>
            </a:endParaRPr>
          </a:p>
        </p:txBody>
      </p:sp>
      <p:sp>
        <p:nvSpPr>
          <p:cNvPr id="4" name="Content Placeholder 3"/>
          <p:cNvSpPr>
            <a:spLocks noGrp="1"/>
          </p:cNvSpPr>
          <p:nvPr>
            <p:ph sz="quarter" idx="1"/>
          </p:nvPr>
        </p:nvSpPr>
        <p:spPr>
          <a:xfrm>
            <a:off x="533400" y="1524000"/>
            <a:ext cx="8232648" cy="4876800"/>
          </a:xfrm>
        </p:spPr>
        <p:style>
          <a:lnRef idx="0">
            <a:scrgbClr r="0" g="0" b="0"/>
          </a:lnRef>
          <a:fillRef idx="1003">
            <a:schemeClr val="lt2"/>
          </a:fillRef>
          <a:effectRef idx="0">
            <a:scrgbClr r="0" g="0" b="0"/>
          </a:effectRef>
          <a:fontRef idx="major"/>
        </p:style>
        <p:txBody>
          <a:bodyPr>
            <a:normAutofit fontScale="92500" lnSpcReduction="20000"/>
          </a:bodyPr>
          <a:lstStyle/>
          <a:p>
            <a:pPr>
              <a:buClr>
                <a:schemeClr val="bg2">
                  <a:lumMod val="25000"/>
                </a:schemeClr>
              </a:buClr>
              <a:buSzPct val="80000"/>
              <a:buFont typeface="Wingdings" pitchFamily="2" charset="2"/>
              <a:buChar char="q"/>
            </a:pPr>
            <a:endParaRPr lang="en-US" sz="1700" dirty="0" smtClean="0">
              <a:latin typeface="Times New Roman" pitchFamily="18" charset="0"/>
              <a:cs typeface="Times New Roman" pitchFamily="18" charset="0"/>
            </a:endParaRPr>
          </a:p>
          <a:p>
            <a:pPr>
              <a:buClr>
                <a:schemeClr val="bg2">
                  <a:lumMod val="25000"/>
                </a:schemeClr>
              </a:buClr>
              <a:buSzPct val="80000"/>
              <a:buFont typeface="Wingdings" pitchFamily="2" charset="2"/>
              <a:buChar char="q"/>
            </a:pPr>
            <a:r>
              <a:rPr lang="en-US" sz="1700" dirty="0" smtClean="0">
                <a:solidFill>
                  <a:schemeClr val="bg2">
                    <a:lumMod val="25000"/>
                  </a:schemeClr>
                </a:solidFill>
                <a:latin typeface="Times New Roman" pitchFamily="18" charset="0"/>
                <a:cs typeface="Times New Roman" pitchFamily="18" charset="0"/>
              </a:rPr>
              <a:t>The idea underlying the provisions of the Bangladesh Labour Act, 2006 is to settle industrial dispute and to promote industrial peace and establish a harmonious and cordial  relationship between labour and capital by means of conciliation, mediation and adjudication.</a:t>
            </a:r>
          </a:p>
          <a:p>
            <a:pPr>
              <a:buClr>
                <a:schemeClr val="bg2">
                  <a:lumMod val="25000"/>
                </a:schemeClr>
              </a:buClr>
              <a:buSzPct val="80000"/>
              <a:buFont typeface="Wingdings" pitchFamily="2" charset="2"/>
              <a:buChar char="q"/>
            </a:pPr>
            <a:r>
              <a:rPr lang="en-US" sz="1700" dirty="0" smtClean="0">
                <a:solidFill>
                  <a:schemeClr val="bg2">
                    <a:lumMod val="25000"/>
                  </a:schemeClr>
                </a:solidFill>
                <a:latin typeface="Times New Roman" pitchFamily="18" charset="0"/>
                <a:cs typeface="Times New Roman" pitchFamily="18" charset="0"/>
              </a:rPr>
              <a:t>With this end in view different authorities under this Act have been set up to resolve an industrial dispute</a:t>
            </a:r>
          </a:p>
          <a:p>
            <a:pPr>
              <a:buClr>
                <a:schemeClr val="bg2">
                  <a:lumMod val="25000"/>
                </a:schemeClr>
              </a:buClr>
              <a:buSzPct val="80000"/>
              <a:buFont typeface="Wingdings" pitchFamily="2" charset="2"/>
              <a:buChar char="q"/>
            </a:pPr>
            <a:r>
              <a:rPr lang="en-US" sz="1700" dirty="0" smtClean="0">
                <a:solidFill>
                  <a:schemeClr val="bg2">
                    <a:lumMod val="25000"/>
                  </a:schemeClr>
                </a:solidFill>
                <a:latin typeface="Times New Roman" pitchFamily="18" charset="0"/>
                <a:cs typeface="Times New Roman" pitchFamily="18" charset="0"/>
              </a:rPr>
              <a:t>The Act has been streamlined for some non-adjudicatory as well as adjudicatory authorities. </a:t>
            </a:r>
          </a:p>
          <a:p>
            <a:pPr>
              <a:buClr>
                <a:schemeClr val="bg2">
                  <a:lumMod val="25000"/>
                </a:schemeClr>
              </a:buClr>
              <a:buSzPct val="80000"/>
              <a:buFont typeface="Wingdings" pitchFamily="2" charset="2"/>
              <a:buChar char="q"/>
            </a:pPr>
            <a:r>
              <a:rPr lang="en-US" sz="1700" b="1" dirty="0" smtClean="0">
                <a:solidFill>
                  <a:schemeClr val="bg2">
                    <a:lumMod val="25000"/>
                  </a:schemeClr>
                </a:solidFill>
                <a:latin typeface="Times New Roman" pitchFamily="18" charset="0"/>
                <a:cs typeface="Times New Roman" pitchFamily="18" charset="0"/>
              </a:rPr>
              <a:t>Non-adjudicatory</a:t>
            </a:r>
            <a:r>
              <a:rPr lang="en-US" sz="1700" dirty="0" smtClean="0">
                <a:solidFill>
                  <a:schemeClr val="bg2">
                    <a:lumMod val="25000"/>
                  </a:schemeClr>
                </a:solidFill>
                <a:latin typeface="Times New Roman" pitchFamily="18" charset="0"/>
                <a:cs typeface="Times New Roman" pitchFamily="18" charset="0"/>
              </a:rPr>
              <a:t> includes participation committee, conciliator and arbitrator, while </a:t>
            </a:r>
            <a:r>
              <a:rPr lang="en-US" sz="1700" b="1" dirty="0" smtClean="0">
                <a:solidFill>
                  <a:schemeClr val="bg2">
                    <a:lumMod val="25000"/>
                  </a:schemeClr>
                </a:solidFill>
                <a:latin typeface="Times New Roman" pitchFamily="18" charset="0"/>
                <a:cs typeface="Times New Roman" pitchFamily="18" charset="0"/>
              </a:rPr>
              <a:t>adjudicatory </a:t>
            </a:r>
            <a:r>
              <a:rPr lang="en-US" sz="1700" dirty="0" smtClean="0">
                <a:solidFill>
                  <a:schemeClr val="bg2">
                    <a:lumMod val="25000"/>
                  </a:schemeClr>
                </a:solidFill>
                <a:latin typeface="Times New Roman" pitchFamily="18" charset="0"/>
                <a:cs typeface="Times New Roman" pitchFamily="18" charset="0"/>
              </a:rPr>
              <a:t>(judicial) authorities include Labour Court, Labour Appellate Tribunal etc.</a:t>
            </a:r>
          </a:p>
          <a:p>
            <a:pPr>
              <a:buClr>
                <a:schemeClr val="bg2">
                  <a:lumMod val="25000"/>
                </a:schemeClr>
              </a:buClr>
              <a:buSzPct val="80000"/>
              <a:buFont typeface="Wingdings" pitchFamily="2" charset="2"/>
              <a:buChar char="q"/>
            </a:pPr>
            <a:r>
              <a:rPr lang="en-US" sz="1700" dirty="0" smtClean="0">
                <a:solidFill>
                  <a:schemeClr val="bg2">
                    <a:lumMod val="25000"/>
                  </a:schemeClr>
                </a:solidFill>
                <a:latin typeface="Times New Roman" pitchFamily="18" charset="0"/>
                <a:cs typeface="Times New Roman" pitchFamily="18" charset="0"/>
              </a:rPr>
              <a:t>The state provides machinery for  the settlement of disputes which starts with conciliation and ends up with provision for the adjudication by court. </a:t>
            </a:r>
          </a:p>
          <a:p>
            <a:pPr>
              <a:buClr>
                <a:schemeClr val="bg2">
                  <a:lumMod val="25000"/>
                </a:schemeClr>
              </a:buClr>
              <a:buSzPct val="80000"/>
              <a:buFont typeface="Wingdings" pitchFamily="2" charset="2"/>
              <a:buChar char="q"/>
            </a:pPr>
            <a:r>
              <a:rPr lang="en-US" sz="1700" dirty="0" smtClean="0">
                <a:solidFill>
                  <a:schemeClr val="bg2">
                    <a:lumMod val="25000"/>
                  </a:schemeClr>
                </a:solidFill>
                <a:latin typeface="Times New Roman" pitchFamily="18" charset="0"/>
                <a:cs typeface="Times New Roman" pitchFamily="18" charset="0"/>
              </a:rPr>
              <a:t>Bipartite negotiation and conciliation are two important methods of settlement of industrial disputes because they provide grounds for amicable settlement in a free and unfettered environment</a:t>
            </a:r>
          </a:p>
          <a:p>
            <a:pPr>
              <a:buClr>
                <a:schemeClr val="bg2">
                  <a:lumMod val="25000"/>
                </a:schemeClr>
              </a:buClr>
              <a:buSzPct val="80000"/>
              <a:buFont typeface="Wingdings" pitchFamily="2" charset="2"/>
              <a:buChar char="q"/>
            </a:pPr>
            <a:r>
              <a:rPr lang="en-US" sz="1700" dirty="0" smtClean="0">
                <a:solidFill>
                  <a:schemeClr val="bg2">
                    <a:lumMod val="25000"/>
                  </a:schemeClr>
                </a:solidFill>
                <a:latin typeface="Times New Roman" pitchFamily="18" charset="0"/>
                <a:cs typeface="Times New Roman" pitchFamily="18" charset="0"/>
              </a:rPr>
              <a:t>As a third party the conciliators try to help the conflicting parties resolve their disputes amicably and restore good relationship  between the disputants. </a:t>
            </a:r>
          </a:p>
          <a:p>
            <a:pPr>
              <a:buClr>
                <a:schemeClr val="bg2">
                  <a:lumMod val="25000"/>
                </a:schemeClr>
              </a:buClr>
              <a:buSzPct val="80000"/>
              <a:buFont typeface="Wingdings" pitchFamily="2" charset="2"/>
              <a:buChar char="q"/>
            </a:pPr>
            <a:r>
              <a:rPr lang="en-US" sz="1700" dirty="0" smtClean="0">
                <a:solidFill>
                  <a:schemeClr val="bg2">
                    <a:lumMod val="25000"/>
                  </a:schemeClr>
                </a:solidFill>
                <a:latin typeface="Times New Roman" pitchFamily="18" charset="0"/>
                <a:cs typeface="Times New Roman" pitchFamily="18" charset="0"/>
              </a:rPr>
              <a:t>In essence, bipartite negotiation and conciliation are complementary to each other and can, if successfully used, provide a solid foundation to industrial relations</a:t>
            </a:r>
          </a:p>
          <a:p>
            <a:pPr>
              <a:buClr>
                <a:schemeClr val="bg2">
                  <a:lumMod val="25000"/>
                </a:schemeClr>
              </a:buClr>
              <a:buSzPct val="80000"/>
              <a:buFont typeface="Wingdings" pitchFamily="2" charset="2"/>
              <a:buChar char="q"/>
            </a:pPr>
            <a:r>
              <a:rPr lang="en-US" sz="1700" dirty="0" smtClean="0">
                <a:solidFill>
                  <a:schemeClr val="bg2">
                    <a:lumMod val="25000"/>
                  </a:schemeClr>
                </a:solidFill>
                <a:latin typeface="Times New Roman" pitchFamily="18" charset="0"/>
                <a:cs typeface="Times New Roman" pitchFamily="18" charset="0"/>
              </a:rPr>
              <a:t>In Bangladesh the relevant law provides dispute settlement machinery which is discussed below at length.</a:t>
            </a:r>
          </a:p>
          <a:p>
            <a:pPr>
              <a:buClr>
                <a:schemeClr val="bg2">
                  <a:lumMod val="25000"/>
                </a:schemeClr>
              </a:buClr>
              <a:buSzPct val="80000"/>
              <a:buFont typeface="Wingdings" pitchFamily="2" charset="2"/>
              <a:buChar char="q"/>
            </a:pPr>
            <a:endParaRPr lang="en-US" sz="1600" dirty="0" smtClean="0">
              <a:latin typeface="Times New Roman" pitchFamily="18" charset="0"/>
              <a:cs typeface="Times New Roman" pitchFamily="18" charset="0"/>
            </a:endParaRPr>
          </a:p>
          <a:p>
            <a:pPr>
              <a:buClr>
                <a:schemeClr val="bg2">
                  <a:lumMod val="25000"/>
                </a:schemeClr>
              </a:buClr>
              <a:buSzPct val="80000"/>
              <a:buFont typeface="Wingdings" pitchFamily="2" charset="2"/>
              <a:buChar char="q"/>
            </a:pPr>
            <a:endParaRPr lang="en-US" sz="1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normAutofit/>
          </a:bodyPr>
          <a:lstStyle/>
          <a:p>
            <a:pPr algn="ctr"/>
            <a:r>
              <a:rPr lang="en-US" sz="2800" dirty="0" smtClean="0">
                <a:solidFill>
                  <a:schemeClr val="bg2">
                    <a:lumMod val="90000"/>
                  </a:schemeClr>
                </a:solidFill>
                <a:latin typeface="Times New Roman" pitchFamily="18" charset="0"/>
                <a:cs typeface="Times New Roman" pitchFamily="18" charset="0"/>
              </a:rPr>
              <a:t>Bipartite Negotiation</a:t>
            </a:r>
            <a:endParaRPr lang="en-US" sz="2800" dirty="0">
              <a:solidFill>
                <a:schemeClr val="bg2">
                  <a:lumMod val="90000"/>
                </a:schemeClr>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pPr/>
              <a:t>4</a:t>
            </a:fld>
            <a:endParaRPr lang="en-US"/>
          </a:p>
        </p:txBody>
      </p:sp>
      <p:sp>
        <p:nvSpPr>
          <p:cNvPr id="4" name="Content Placeholder 3"/>
          <p:cNvSpPr>
            <a:spLocks noGrp="1"/>
          </p:cNvSpPr>
          <p:nvPr>
            <p:ph sz="quarter" idx="1"/>
          </p:nvPr>
        </p:nvSpPr>
        <p:spPr>
          <a:xfrm>
            <a:off x="612648" y="1600200"/>
            <a:ext cx="8153400" cy="4953000"/>
          </a:xfrm>
        </p:spPr>
        <p:style>
          <a:lnRef idx="0">
            <a:scrgbClr r="0" g="0" b="0"/>
          </a:lnRef>
          <a:fillRef idx="1003">
            <a:schemeClr val="lt2"/>
          </a:fillRef>
          <a:effectRef idx="0">
            <a:scrgbClr r="0" g="0" b="0"/>
          </a:effectRef>
          <a:fontRef idx="major"/>
        </p:style>
        <p:txBody>
          <a:bodyPr>
            <a:normAutofit/>
          </a:bodyPr>
          <a:lstStyle/>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Bipartite negotiation as a means to prevent and solve disputes helps develop harmonious relationship between the management and workers.</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The scope of bipartite negotiation has been expanding with the growth of  industrialization in general and trade unionism in particular.</a:t>
            </a:r>
          </a:p>
          <a:p>
            <a:pPr>
              <a:buClr>
                <a:schemeClr val="bg2">
                  <a:lumMod val="25000"/>
                </a:schemeClr>
              </a:buClr>
              <a:buSzPct val="80000"/>
              <a:buFont typeface="Wingdings" pitchFamily="2" charset="2"/>
              <a:buChar char="q"/>
            </a:pPr>
            <a:r>
              <a:rPr lang="en-US" sz="1600" b="1" dirty="0" smtClean="0">
                <a:solidFill>
                  <a:schemeClr val="bg2">
                    <a:lumMod val="25000"/>
                  </a:schemeClr>
                </a:solidFill>
                <a:latin typeface="Times New Roman" pitchFamily="18" charset="0"/>
                <a:cs typeface="Times New Roman" pitchFamily="18" charset="0"/>
              </a:rPr>
              <a:t>Bipartite negotiation takes place between the employers and their employees over job–related affairs.</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The employees are usually represented by their elected representatives who form the CBAs, while the employers are allowed to participate in collective bargaining themselves or through their representative.</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The legal provisions relating to the process of bipartite negotiation need a brief discussion here</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A trade union, which is elected as CBA, can raise a dispute in writing and place it before the management for settlement through negotiation. </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Similarly the employers can also raise a dispute and place it before the CBA for negotiation</a:t>
            </a:r>
          </a:p>
          <a:p>
            <a:pPr>
              <a:buClr>
                <a:schemeClr val="bg2">
                  <a:lumMod val="25000"/>
                </a:schemeClr>
              </a:buClr>
              <a:buSzPct val="80000"/>
              <a:buFont typeface="Wingdings" pitchFamily="2" charset="2"/>
              <a:buChar char="q"/>
            </a:pPr>
            <a:r>
              <a:rPr lang="en-US" sz="1600" b="1" dirty="0" smtClean="0">
                <a:solidFill>
                  <a:schemeClr val="bg2">
                    <a:lumMod val="25000"/>
                  </a:schemeClr>
                </a:solidFill>
                <a:latin typeface="Times New Roman" pitchFamily="18" charset="0"/>
                <a:cs typeface="Times New Roman" pitchFamily="18" charset="0"/>
              </a:rPr>
              <a:t>Bipartite negotiation starts within 15 days of submitting a written demand from either party</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It has to be completed within 30 days after first meeting</a:t>
            </a:r>
            <a:endParaRPr lang="en-US" sz="1600" dirty="0">
              <a:solidFill>
                <a:schemeClr val="bg2">
                  <a:lumMod val="25000"/>
                </a:schemeClr>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lstStyle/>
          <a:p>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latin typeface="Arial" pitchFamily="34" charset="0"/>
                <a:cs typeface="Arial" pitchFamily="34" charset="0"/>
              </a:rPr>
              <a:pPr/>
              <a:t>5</a:t>
            </a:fld>
            <a:endParaRPr lang="en-US" dirty="0">
              <a:latin typeface="Arial" pitchFamily="34" charset="0"/>
              <a:cs typeface="Arial" pitchFamily="34" charset="0"/>
            </a:endParaRPr>
          </a:p>
        </p:txBody>
      </p:sp>
      <p:sp>
        <p:nvSpPr>
          <p:cNvPr id="4" name="Content Placeholder 3"/>
          <p:cNvSpPr>
            <a:spLocks noGrp="1"/>
          </p:cNvSpPr>
          <p:nvPr>
            <p:ph sz="quarter" idx="1"/>
          </p:nvPr>
        </p:nvSpPr>
        <p:spPr/>
        <p:style>
          <a:lnRef idx="0">
            <a:scrgbClr r="0" g="0" b="0"/>
          </a:lnRef>
          <a:fillRef idx="1003">
            <a:schemeClr val="lt2"/>
          </a:fillRef>
          <a:effectRef idx="0">
            <a:scrgbClr r="0" g="0" b="0"/>
          </a:effectRef>
          <a:fontRef idx="major"/>
        </p:style>
        <p:txBody>
          <a:bodyPr>
            <a:normAutofit/>
          </a:bodyPr>
          <a:lstStyle/>
          <a:p>
            <a:pPr>
              <a:buClr>
                <a:schemeClr val="bg2">
                  <a:lumMod val="25000"/>
                </a:schemeClr>
              </a:buClr>
              <a:buSzPct val="80000"/>
              <a:buFont typeface="Wingdings" pitchFamily="2" charset="2"/>
              <a:buChar char="q"/>
            </a:pPr>
            <a:r>
              <a:rPr lang="en-US" sz="1600" dirty="0" smtClean="0">
                <a:solidFill>
                  <a:schemeClr val="tx2">
                    <a:lumMod val="75000"/>
                  </a:schemeClr>
                </a:solidFill>
                <a:latin typeface="Times New Roman" pitchFamily="18" charset="0"/>
                <a:cs typeface="Times New Roman" pitchFamily="18" charset="0"/>
              </a:rPr>
              <a:t>If bargaining is successful, a memorandum of settlement is recorded in writing and signed by both the parties and a copy thereof is forwarded to the Government, Director of Labour and conciliator</a:t>
            </a:r>
          </a:p>
          <a:p>
            <a:pPr>
              <a:buClr>
                <a:schemeClr val="bg2">
                  <a:lumMod val="25000"/>
                </a:schemeClr>
              </a:buClr>
              <a:buSzPct val="80000"/>
              <a:buFont typeface="Wingdings" pitchFamily="2" charset="2"/>
              <a:buChar char="q"/>
            </a:pPr>
            <a:r>
              <a:rPr lang="en-US" sz="1600" dirty="0" smtClean="0">
                <a:latin typeface="Times New Roman" pitchFamily="18" charset="0"/>
                <a:cs typeface="Times New Roman" pitchFamily="18" charset="0"/>
              </a:rPr>
              <a:t>It has been reported that though the law provides a favourable environment for bipartite negotiation, the scenario is different in practice. </a:t>
            </a:r>
          </a:p>
          <a:p>
            <a:pPr>
              <a:buClr>
                <a:schemeClr val="bg2">
                  <a:lumMod val="25000"/>
                </a:schemeClr>
              </a:buClr>
              <a:buSzPct val="80000"/>
              <a:buFont typeface="Wingdings" pitchFamily="2" charset="2"/>
              <a:buChar char="q"/>
            </a:pPr>
            <a:r>
              <a:rPr lang="en-US" sz="1600" dirty="0" smtClean="0">
                <a:latin typeface="Times New Roman" pitchFamily="18" charset="0"/>
                <a:cs typeface="Times New Roman" pitchFamily="18" charset="0"/>
              </a:rPr>
              <a:t>Bipartite negotiation is not so successful as is desired by the legislature in incorporating such mechanism for settlement of dispute.</a:t>
            </a:r>
          </a:p>
          <a:p>
            <a:pPr>
              <a:buClr>
                <a:schemeClr val="bg2">
                  <a:lumMod val="25000"/>
                </a:schemeClr>
              </a:buClr>
              <a:buSzPct val="80000"/>
              <a:buFont typeface="Wingdings" pitchFamily="2" charset="2"/>
              <a:buChar char="q"/>
            </a:pPr>
            <a:r>
              <a:rPr lang="en-US" sz="1600" dirty="0" smtClean="0">
                <a:latin typeface="Times New Roman" pitchFamily="18" charset="0"/>
                <a:cs typeface="Times New Roman" pitchFamily="18" charset="0"/>
              </a:rPr>
              <a:t>Unfavorable and authoritarian attitude of management towards trade unionism, bribing trade union leaders, lack of experience and leadership skill in trade union officers, interference of the government and the ruling party  in the settlement of industrial dispute, multiplicity of trade  unions having political rivalries, low level of class consciousness among workers as well as trade union leaders, inefficiency in applying bargaining techniques etc. are the main reason for making bipartite negotiation as useless tools in the settlement of industrial dispute in Bangladesh.</a:t>
            </a:r>
            <a:endParaRPr lang="en-US" sz="1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normAutofit/>
          </a:bodyPr>
          <a:lstStyle/>
          <a:p>
            <a:pPr algn="ctr"/>
            <a:r>
              <a:rPr lang="en-US" sz="2800" dirty="0" smtClean="0">
                <a:solidFill>
                  <a:schemeClr val="bg2"/>
                </a:solidFill>
                <a:latin typeface="Times New Roman" pitchFamily="18" charset="0"/>
                <a:cs typeface="Times New Roman" pitchFamily="18" charset="0"/>
              </a:rPr>
              <a:t>Conciliation-Tripartite Negotiation</a:t>
            </a:r>
            <a:endParaRPr lang="en-US" sz="2800" dirty="0">
              <a:solidFill>
                <a:schemeClr val="bg2"/>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latin typeface="Arial" pitchFamily="34" charset="0"/>
                <a:cs typeface="Arial" pitchFamily="34" charset="0"/>
              </a:rPr>
              <a:pPr/>
              <a:t>6</a:t>
            </a:fld>
            <a:endParaRPr lang="en-US" dirty="0">
              <a:latin typeface="Arial" pitchFamily="34" charset="0"/>
              <a:cs typeface="Arial" pitchFamily="34" charset="0"/>
            </a:endParaRPr>
          </a:p>
        </p:txBody>
      </p:sp>
      <p:sp>
        <p:nvSpPr>
          <p:cNvPr id="4" name="Content Placeholder 3"/>
          <p:cNvSpPr>
            <a:spLocks noGrp="1"/>
          </p:cNvSpPr>
          <p:nvPr>
            <p:ph sz="quarter" idx="1"/>
          </p:nvPr>
        </p:nvSpPr>
        <p:spPr/>
        <p:style>
          <a:lnRef idx="0">
            <a:scrgbClr r="0" g="0" b="0"/>
          </a:lnRef>
          <a:fillRef idx="1003">
            <a:schemeClr val="lt2"/>
          </a:fillRef>
          <a:effectRef idx="0">
            <a:scrgbClr r="0" g="0" b="0"/>
          </a:effectRef>
          <a:fontRef idx="major"/>
        </p:style>
        <p:txBody>
          <a:bodyPr>
            <a:normAutofit/>
          </a:bodyPr>
          <a:lstStyle/>
          <a:p>
            <a:pPr>
              <a:buClr>
                <a:schemeClr val="bg2">
                  <a:lumMod val="25000"/>
                </a:schemeClr>
              </a:buClr>
              <a:buFont typeface="Wingdings" pitchFamily="2" charset="2"/>
              <a:buChar char="q"/>
            </a:pPr>
            <a:endParaRPr lang="en-US" sz="1600" dirty="0" smtClean="0">
              <a:solidFill>
                <a:schemeClr val="bg2">
                  <a:lumMod val="25000"/>
                </a:schemeClr>
              </a:solidFill>
              <a:latin typeface="Times New Roman" pitchFamily="18" charset="0"/>
              <a:cs typeface="Times New Roman" pitchFamily="18" charset="0"/>
            </a:endParaRPr>
          </a:p>
          <a:p>
            <a:pPr>
              <a:buClr>
                <a:schemeClr val="bg2">
                  <a:lumMod val="25000"/>
                </a:schemeClr>
              </a:buClr>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Conciliation in industrial  dispute becomes necessary mainly when the settlement of disputes fail at the bipartite negotiation level.</a:t>
            </a:r>
          </a:p>
          <a:p>
            <a:pPr>
              <a:buClr>
                <a:schemeClr val="bg2">
                  <a:lumMod val="25000"/>
                </a:schemeClr>
              </a:buClr>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In fact conciliation can be taken as an extension of the function of collective bargaining or simply as “assisted collective bargaining” in which the conflicting parties can have a fair chance of settlement of industrial disputes through the services of expert negotiators. </a:t>
            </a:r>
          </a:p>
          <a:p>
            <a:pPr>
              <a:buClr>
                <a:schemeClr val="bg2">
                  <a:lumMod val="25000"/>
                </a:schemeClr>
              </a:buClr>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If bipartite negotiation fails, any of the parties concerned may request the conciliator in writing, to conciliate the dispute within 15 days from the date of the failure of collective bargaining</a:t>
            </a:r>
          </a:p>
          <a:p>
            <a:pPr>
              <a:buClr>
                <a:schemeClr val="bg2">
                  <a:lumMod val="25000"/>
                </a:schemeClr>
              </a:buClr>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The practice of conciliation is compulsory in Bangladesh before resorting to industrial action.</a:t>
            </a:r>
          </a:p>
          <a:p>
            <a:pPr>
              <a:buClr>
                <a:schemeClr val="bg2">
                  <a:lumMod val="25000"/>
                </a:schemeClr>
              </a:buClr>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The role of the conciliator  is to suggest solutions that can help find a compromise between workers and the management, but can not impose a solution.</a:t>
            </a:r>
          </a:p>
          <a:p>
            <a:pPr>
              <a:buClr>
                <a:schemeClr val="bg2">
                  <a:lumMod val="25000"/>
                </a:schemeClr>
              </a:buClr>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The success of conciliation depends on the willingness of the two sides to resolve their differences. </a:t>
            </a:r>
            <a:endParaRPr lang="en-US" sz="1600" dirty="0">
              <a:solidFill>
                <a:schemeClr val="bg2">
                  <a:lumMod val="25000"/>
                </a:schemeClr>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normAutofit/>
          </a:bodyPr>
          <a:lstStyle/>
          <a:p>
            <a:pPr algn="ctr"/>
            <a:r>
              <a:rPr lang="en-US" sz="2400" dirty="0" smtClean="0">
                <a:solidFill>
                  <a:schemeClr val="bg2"/>
                </a:solidFill>
                <a:latin typeface="Times New Roman" pitchFamily="18" charset="0"/>
                <a:cs typeface="Times New Roman" pitchFamily="18" charset="0"/>
              </a:rPr>
              <a:t>Conciliation-Tripartite Negotiation</a:t>
            </a:r>
            <a:endParaRPr lang="en-US" sz="24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latin typeface="Arial" pitchFamily="34" charset="0"/>
                <a:cs typeface="Arial" pitchFamily="34" charset="0"/>
              </a:rPr>
              <a:pPr/>
              <a:t>7</a:t>
            </a:fld>
            <a:endParaRPr lang="en-US" dirty="0">
              <a:latin typeface="Arial" pitchFamily="34" charset="0"/>
              <a:cs typeface="Arial" pitchFamily="34" charset="0"/>
            </a:endParaRPr>
          </a:p>
        </p:txBody>
      </p:sp>
      <p:sp>
        <p:nvSpPr>
          <p:cNvPr id="4" name="Content Placeholder 3"/>
          <p:cNvSpPr>
            <a:spLocks noGrp="1"/>
          </p:cNvSpPr>
          <p:nvPr>
            <p:ph sz="quarter" idx="1"/>
          </p:nvPr>
        </p:nvSpPr>
        <p:spPr/>
        <p:style>
          <a:lnRef idx="0">
            <a:scrgbClr r="0" g="0" b="0"/>
          </a:lnRef>
          <a:fillRef idx="1003">
            <a:schemeClr val="lt2"/>
          </a:fillRef>
          <a:effectRef idx="0">
            <a:scrgbClr r="0" g="0" b="0"/>
          </a:effectRef>
          <a:fontRef idx="major"/>
        </p:style>
        <p:txBody>
          <a:bodyPr>
            <a:normAutofit/>
          </a:bodyPr>
          <a:lstStyle/>
          <a:p>
            <a:pPr>
              <a:buClr>
                <a:schemeClr val="bg2">
                  <a:lumMod val="25000"/>
                </a:schemeClr>
              </a:buClr>
              <a:buSzPct val="80000"/>
              <a:buFont typeface="Wingdings" pitchFamily="2" charset="2"/>
              <a:buChar char="q"/>
            </a:pPr>
            <a:r>
              <a:rPr lang="en-US" sz="1600" dirty="0" smtClean="0">
                <a:latin typeface="Times New Roman" pitchFamily="18" charset="0"/>
                <a:cs typeface="Times New Roman" pitchFamily="18" charset="0"/>
              </a:rPr>
              <a:t>If a settlement of the dispute is arrived at in the course of conciliation, the conciliator shall send a report thereof to the Government together with a memorandum of settlement signed by the parties to the dispute</a:t>
            </a:r>
          </a:p>
          <a:p>
            <a:pPr>
              <a:buClr>
                <a:schemeClr val="bg2">
                  <a:lumMod val="25000"/>
                </a:schemeClr>
              </a:buClr>
              <a:buSzPct val="80000"/>
              <a:buFont typeface="Wingdings" pitchFamily="2" charset="2"/>
              <a:buChar char="q"/>
            </a:pPr>
            <a:r>
              <a:rPr lang="en-US" sz="1600" dirty="0" smtClean="0">
                <a:latin typeface="Times New Roman" pitchFamily="18" charset="0"/>
                <a:cs typeface="Times New Roman" pitchFamily="18" charset="0"/>
              </a:rPr>
              <a:t>If the conciliation fails, the conciliator shall try to persuade the parties to agree to refer the dispute to an Arbitrator for settlement</a:t>
            </a:r>
          </a:p>
          <a:p>
            <a:pPr>
              <a:buClr>
                <a:schemeClr val="bg2">
                  <a:lumMod val="25000"/>
                </a:schemeClr>
              </a:buClr>
              <a:buSzPct val="80000"/>
              <a:buFont typeface="Wingdings" pitchFamily="2" charset="2"/>
              <a:buChar char="q"/>
            </a:pPr>
            <a:r>
              <a:rPr lang="en-US" sz="1600" dirty="0" smtClean="0">
                <a:latin typeface="Times New Roman" pitchFamily="18" charset="0"/>
                <a:cs typeface="Times New Roman" pitchFamily="18" charset="0"/>
              </a:rPr>
              <a:t>If the parties do not agree to refer the dispute to an Arbitrator for settlement, the Conciliator shall, within three days of the failure of the conciliation proceedings, gives a certificate thereof to the parties</a:t>
            </a:r>
          </a:p>
          <a:p>
            <a:pPr>
              <a:buClr>
                <a:schemeClr val="bg2">
                  <a:lumMod val="25000"/>
                </a:schemeClr>
              </a:buClr>
              <a:buSzPct val="80000"/>
              <a:buFont typeface="Wingdings" pitchFamily="2" charset="2"/>
              <a:buChar char="q"/>
            </a:pPr>
            <a:r>
              <a:rPr lang="en-US" sz="1600" dirty="0" smtClean="0">
                <a:latin typeface="Times New Roman" pitchFamily="18" charset="0"/>
                <a:cs typeface="Times New Roman" pitchFamily="18" charset="0"/>
              </a:rPr>
              <a:t>The conciliation proceedings may continue for more than 30 days if the parties agree</a:t>
            </a:r>
          </a:p>
          <a:p>
            <a:pPr>
              <a:buClr>
                <a:schemeClr val="bg2">
                  <a:lumMod val="25000"/>
                </a:schemeClr>
              </a:buClr>
              <a:buSzPct val="80000"/>
              <a:buFont typeface="Wingdings" pitchFamily="2" charset="2"/>
              <a:buChar char="q"/>
            </a:pPr>
            <a:r>
              <a:rPr lang="en-US" sz="1600" dirty="0" smtClean="0">
                <a:latin typeface="Times New Roman" pitchFamily="18" charset="0"/>
                <a:cs typeface="Times New Roman" pitchFamily="18" charset="0"/>
              </a:rPr>
              <a:t>The Director of Labour may, at any time, carry on with conciliation proceedings, withdraw the same from a conciliator  or transfer the same to any other conciliator, and the other provisions of this section shall apply thereto</a:t>
            </a:r>
          </a:p>
          <a:p>
            <a:pPr>
              <a:buClr>
                <a:schemeClr val="bg2">
                  <a:lumMod val="25000"/>
                </a:schemeClr>
              </a:buClr>
              <a:buSzPct val="80000"/>
              <a:buFont typeface="Wingdings" pitchFamily="2" charset="2"/>
              <a:buChar char="q"/>
            </a:pPr>
            <a:r>
              <a:rPr lang="en-US" sz="1600" dirty="0" smtClean="0">
                <a:latin typeface="Times New Roman" pitchFamily="18" charset="0"/>
                <a:cs typeface="Times New Roman" pitchFamily="18" charset="0"/>
              </a:rPr>
              <a:t>Statistics show that in the period </a:t>
            </a:r>
            <a:r>
              <a:rPr lang="en-US" sz="1600" i="1" dirty="0" smtClean="0">
                <a:latin typeface="Times New Roman" pitchFamily="18" charset="0"/>
                <a:cs typeface="Times New Roman" pitchFamily="18" charset="0"/>
              </a:rPr>
              <a:t>from 1990 to 2004 an average of 310 disputes was taken up for conciliation annually, of which 22.48 per cent were successful and 48.06 per cent failed</a:t>
            </a:r>
          </a:p>
          <a:p>
            <a:pPr>
              <a:buClr>
                <a:schemeClr val="bg2">
                  <a:lumMod val="25000"/>
                </a:schemeClr>
              </a:buClr>
              <a:buSzPct val="80000"/>
              <a:buFont typeface="Wingdings" pitchFamily="2" charset="2"/>
              <a:buChar char="q"/>
            </a:pPr>
            <a:r>
              <a:rPr lang="en-US" sz="1600" dirty="0" smtClean="0">
                <a:latin typeface="Times New Roman" pitchFamily="18" charset="0"/>
                <a:cs typeface="Times New Roman" pitchFamily="18" charset="0"/>
              </a:rPr>
              <a:t>In fact, conciliation has become a weak machinery in settlement of disputes</a:t>
            </a:r>
            <a:endParaRPr lang="en-US" sz="1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normAutofit/>
          </a:bodyPr>
          <a:lstStyle/>
          <a:p>
            <a:pPr algn="ctr"/>
            <a:r>
              <a:rPr lang="en-US" sz="2800" dirty="0" smtClean="0">
                <a:solidFill>
                  <a:schemeClr val="bg2"/>
                </a:solidFill>
                <a:latin typeface="Times New Roman" pitchFamily="18" charset="0"/>
                <a:cs typeface="Times New Roman" pitchFamily="18" charset="0"/>
              </a:rPr>
              <a:t>Conciliation-Tripartite Negotiation</a:t>
            </a:r>
            <a:endParaRPr lang="en-US" sz="28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latin typeface="Times New Roman" pitchFamily="18" charset="0"/>
                <a:cs typeface="Times New Roman" pitchFamily="18" charset="0"/>
              </a:rPr>
              <a:pPr/>
              <a:t>8</a:t>
            </a:fld>
            <a:endParaRPr lang="en-US" dirty="0">
              <a:latin typeface="Times New Roman" pitchFamily="18" charset="0"/>
              <a:cs typeface="Times New Roman" pitchFamily="18" charset="0"/>
            </a:endParaRPr>
          </a:p>
        </p:txBody>
      </p:sp>
      <p:sp>
        <p:nvSpPr>
          <p:cNvPr id="4" name="Content Placeholder 3"/>
          <p:cNvSpPr>
            <a:spLocks noGrp="1"/>
          </p:cNvSpPr>
          <p:nvPr>
            <p:ph sz="quarter" idx="1"/>
          </p:nvPr>
        </p:nvSpPr>
        <p:spPr>
          <a:xfrm>
            <a:off x="612648" y="1600200"/>
            <a:ext cx="8153400" cy="5029200"/>
          </a:xfrm>
        </p:spPr>
        <p:style>
          <a:lnRef idx="0">
            <a:scrgbClr r="0" g="0" b="0"/>
          </a:lnRef>
          <a:fillRef idx="1003">
            <a:schemeClr val="lt2"/>
          </a:fillRef>
          <a:effectRef idx="0">
            <a:scrgbClr r="0" g="0" b="0"/>
          </a:effectRef>
          <a:fontRef idx="major"/>
        </p:style>
        <p:txBody>
          <a:bodyPr>
            <a:normAutofit/>
          </a:bodyPr>
          <a:lstStyle/>
          <a:p>
            <a:pPr>
              <a:buClr>
                <a:schemeClr val="bg2">
                  <a:lumMod val="25000"/>
                </a:schemeClr>
              </a:buClr>
              <a:buSzPct val="80000"/>
              <a:buFont typeface="Wingdings" pitchFamily="2" charset="2"/>
              <a:buChar char="q"/>
            </a:pPr>
            <a:r>
              <a:rPr lang="en-US" sz="1600" dirty="0" smtClean="0">
                <a:latin typeface="Times New Roman" pitchFamily="18" charset="0"/>
                <a:cs typeface="Times New Roman" pitchFamily="18" charset="0"/>
              </a:rPr>
              <a:t>Trade union leaders and officials in the Department of Labour indicated the following shortcomings in the process which prevent the parties from reaching at an agreement: </a:t>
            </a:r>
          </a:p>
          <a:p>
            <a:pPr marL="400050" indent="-400050">
              <a:buClr>
                <a:schemeClr val="bg2">
                  <a:lumMod val="25000"/>
                </a:schemeClr>
              </a:buClr>
              <a:buSzPct val="80000"/>
              <a:buNone/>
            </a:pPr>
            <a:r>
              <a:rPr lang="en-US" sz="15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i. Employers do not honour the compromise formula suggested by the conciliator  because the law does not compel them to do so. </a:t>
            </a:r>
          </a:p>
          <a:p>
            <a:pPr marL="400050" indent="-400050">
              <a:buClr>
                <a:schemeClr val="bg2">
                  <a:lumMod val="25000"/>
                </a:schemeClr>
              </a:buClr>
              <a:buSzPct val="80000"/>
              <a:buNone/>
            </a:pPr>
            <a:r>
              <a:rPr lang="en-US" sz="1400" dirty="0" smtClean="0">
                <a:latin typeface="Times New Roman" pitchFamily="18" charset="0"/>
                <a:cs typeface="Times New Roman" pitchFamily="18" charset="0"/>
              </a:rPr>
              <a:t>         ii. Direct linkage of the employers with the vested quarters as well as the government and the ruling party. </a:t>
            </a:r>
          </a:p>
          <a:p>
            <a:pPr marL="400050" indent="-400050">
              <a:buClr>
                <a:schemeClr val="bg2">
                  <a:lumMod val="25000"/>
                </a:schemeClr>
              </a:buClr>
              <a:buSzPct val="80000"/>
              <a:buNone/>
            </a:pPr>
            <a:r>
              <a:rPr lang="en-US" sz="1400" dirty="0" smtClean="0">
                <a:latin typeface="Times New Roman" pitchFamily="18" charset="0"/>
                <a:cs typeface="Times New Roman" pitchFamily="18" charset="0"/>
              </a:rPr>
              <a:t>         iii. Partiality of the conciliator either in </a:t>
            </a:r>
            <a:r>
              <a:rPr lang="en-US" sz="1400" dirty="0" err="1" smtClean="0">
                <a:latin typeface="Times New Roman" pitchFamily="18" charset="0"/>
                <a:cs typeface="Times New Roman" pitchFamily="18" charset="0"/>
              </a:rPr>
              <a:t>favour</a:t>
            </a:r>
            <a:r>
              <a:rPr lang="en-US" sz="1400" dirty="0" smtClean="0">
                <a:latin typeface="Times New Roman" pitchFamily="18" charset="0"/>
                <a:cs typeface="Times New Roman" pitchFamily="18" charset="0"/>
              </a:rPr>
              <a:t> of the employers or influenced by the labour front backed by the ruling party. </a:t>
            </a:r>
          </a:p>
          <a:p>
            <a:pPr marL="400050" indent="-400050">
              <a:buClr>
                <a:schemeClr val="bg2">
                  <a:lumMod val="25000"/>
                </a:schemeClr>
              </a:buClr>
              <a:buSzPct val="80000"/>
              <a:buNone/>
            </a:pPr>
            <a:r>
              <a:rPr lang="en-US" sz="1400" dirty="0" smtClean="0">
                <a:latin typeface="Times New Roman" pitchFamily="18" charset="0"/>
                <a:cs typeface="Times New Roman" pitchFamily="18" charset="0"/>
              </a:rPr>
              <a:t>         iv. Incompetence of the conciliator to persuade the disputants to reach an agreement. </a:t>
            </a:r>
          </a:p>
          <a:p>
            <a:pPr marL="400050" indent="-400050">
              <a:buClr>
                <a:schemeClr val="bg2">
                  <a:lumMod val="25000"/>
                </a:schemeClr>
              </a:buClr>
              <a:buSzPct val="80000"/>
              <a:buNone/>
            </a:pPr>
            <a:r>
              <a:rPr lang="en-US" sz="1400" dirty="0" smtClean="0">
                <a:latin typeface="Times New Roman" pitchFamily="18" charset="0"/>
                <a:cs typeface="Times New Roman" pitchFamily="18" charset="0"/>
              </a:rPr>
              <a:t>         v. Tendency to bribe trade union leaders during conciliation. </a:t>
            </a:r>
          </a:p>
          <a:p>
            <a:pPr marL="400050" indent="-400050">
              <a:buClr>
                <a:schemeClr val="bg2">
                  <a:lumMod val="25000"/>
                </a:schemeClr>
              </a:buClr>
              <a:buSzPct val="80000"/>
              <a:buNone/>
            </a:pPr>
            <a:r>
              <a:rPr lang="en-US" sz="1400" dirty="0" smtClean="0">
                <a:latin typeface="Times New Roman" pitchFamily="18" charset="0"/>
                <a:cs typeface="Times New Roman" pitchFamily="18" charset="0"/>
              </a:rPr>
              <a:t>         vi. Absence of mutual respect and patience between the parties involved. </a:t>
            </a:r>
          </a:p>
          <a:p>
            <a:pPr marL="400050" indent="-400050">
              <a:buClr>
                <a:schemeClr val="bg2">
                  <a:lumMod val="25000"/>
                </a:schemeClr>
              </a:buClr>
              <a:buSzPct val="80000"/>
              <a:buNone/>
            </a:pPr>
            <a:r>
              <a:rPr lang="en-US" sz="1400" dirty="0" smtClean="0">
                <a:latin typeface="Times New Roman" pitchFamily="18" charset="0"/>
                <a:cs typeface="Times New Roman" pitchFamily="18" charset="0"/>
              </a:rPr>
              <a:t>         vii. Tendency among employers to take chance in the Labour Court. </a:t>
            </a:r>
          </a:p>
          <a:p>
            <a:pPr marL="400050" indent="-400050">
              <a:buClr>
                <a:schemeClr val="bg2">
                  <a:lumMod val="25000"/>
                </a:schemeClr>
              </a:buClr>
              <a:buSzPct val="80000"/>
              <a:buNone/>
            </a:pPr>
            <a:r>
              <a:rPr lang="en-US" sz="1400" dirty="0" smtClean="0">
                <a:latin typeface="Times New Roman" pitchFamily="18" charset="0"/>
                <a:cs typeface="Times New Roman" pitchFamily="18" charset="0"/>
              </a:rPr>
              <a:t>         viii. Poor accountability of conciliation officers. </a:t>
            </a:r>
          </a:p>
          <a:p>
            <a:pPr marL="400050" indent="-400050">
              <a:buClr>
                <a:schemeClr val="bg2">
                  <a:lumMod val="25000"/>
                </a:schemeClr>
              </a:buClr>
              <a:buSzPct val="80000"/>
              <a:buNone/>
            </a:pPr>
            <a:r>
              <a:rPr lang="en-US" sz="1400" dirty="0" smtClean="0">
                <a:latin typeface="Times New Roman" pitchFamily="18" charset="0"/>
                <a:cs typeface="Times New Roman" pitchFamily="18" charset="0"/>
              </a:rPr>
              <a:t>         ix. Financial inability of employer to meet workers’ demands. </a:t>
            </a:r>
          </a:p>
          <a:p>
            <a:pPr marL="400050" indent="-400050">
              <a:buClr>
                <a:schemeClr val="bg2">
                  <a:lumMod val="25000"/>
                </a:schemeClr>
              </a:buClr>
              <a:buSzPct val="80000"/>
              <a:buNone/>
            </a:pPr>
            <a:r>
              <a:rPr lang="en-US" sz="1400" dirty="0" smtClean="0">
                <a:latin typeface="Times New Roman" pitchFamily="18" charset="0"/>
                <a:cs typeface="Times New Roman" pitchFamily="18" charset="0"/>
              </a:rPr>
              <a:t>         x. Showing of muscle power by trade union leaders during conciliation. </a:t>
            </a:r>
          </a:p>
          <a:p>
            <a:pPr marL="400050" indent="-400050">
              <a:buClr>
                <a:schemeClr val="bg2">
                  <a:lumMod val="25000"/>
                </a:schemeClr>
              </a:buClr>
              <a:buSzPct val="80000"/>
              <a:buNone/>
            </a:pPr>
            <a:r>
              <a:rPr lang="en-US" sz="1400" dirty="0" smtClean="0">
                <a:latin typeface="Times New Roman" pitchFamily="18" charset="0"/>
                <a:cs typeface="Times New Roman" pitchFamily="18" charset="0"/>
              </a:rPr>
              <a:t>         xi. Irrational charter of demands by CBA.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8848" cy="990600"/>
          </a:xfrm>
        </p:spPr>
        <p:style>
          <a:lnRef idx="0">
            <a:scrgbClr r="0" g="0" b="0"/>
          </a:lnRef>
          <a:fillRef idx="1003">
            <a:schemeClr val="dk2"/>
          </a:fillRef>
          <a:effectRef idx="0">
            <a:scrgbClr r="0" g="0" b="0"/>
          </a:effectRef>
          <a:fontRef idx="major"/>
        </p:style>
        <p:txBody>
          <a:bodyPr>
            <a:normAutofit/>
          </a:bodyPr>
          <a:lstStyle/>
          <a:p>
            <a:pPr algn="ctr"/>
            <a:r>
              <a:rPr lang="en-US" sz="2800" b="1" dirty="0" smtClean="0">
                <a:solidFill>
                  <a:schemeClr val="bg2"/>
                </a:solidFill>
                <a:latin typeface="Times New Roman" pitchFamily="18" charset="0"/>
                <a:cs typeface="Times New Roman" pitchFamily="18" charset="0"/>
              </a:rPr>
              <a:t>Arbitration </a:t>
            </a:r>
            <a:endParaRPr lang="en-US" sz="2800" b="1" dirty="0">
              <a:solidFill>
                <a:schemeClr val="bg2"/>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normAutofit fontScale="85000" lnSpcReduction="20000"/>
          </a:bodyPr>
          <a:lstStyle/>
          <a:p>
            <a:fld id="{F5E64838-B2C1-468A-A36B-8EE6CD88090E}" type="slidenum">
              <a:rPr lang="en-US" smtClean="0">
                <a:latin typeface="Arial" pitchFamily="34" charset="0"/>
                <a:cs typeface="Arial" pitchFamily="34" charset="0"/>
              </a:rPr>
              <a:pPr/>
              <a:t>9</a:t>
            </a:fld>
            <a:endParaRPr lang="en-US" dirty="0">
              <a:latin typeface="Arial" pitchFamily="34" charset="0"/>
              <a:cs typeface="Arial" pitchFamily="34" charset="0"/>
            </a:endParaRPr>
          </a:p>
        </p:txBody>
      </p:sp>
      <p:sp>
        <p:nvSpPr>
          <p:cNvPr id="4" name="Content Placeholder 3"/>
          <p:cNvSpPr>
            <a:spLocks noGrp="1"/>
          </p:cNvSpPr>
          <p:nvPr>
            <p:ph sz="quarter" idx="1"/>
          </p:nvPr>
        </p:nvSpPr>
        <p:spPr>
          <a:xfrm>
            <a:off x="381000" y="1524000"/>
            <a:ext cx="8458200" cy="5029200"/>
          </a:xfrm>
        </p:spPr>
        <p:style>
          <a:lnRef idx="0">
            <a:scrgbClr r="0" g="0" b="0"/>
          </a:lnRef>
          <a:fillRef idx="1003">
            <a:schemeClr val="lt2"/>
          </a:fillRef>
          <a:effectRef idx="0">
            <a:scrgbClr r="0" g="0" b="0"/>
          </a:effectRef>
          <a:fontRef idx="major"/>
        </p:style>
        <p:txBody>
          <a:bodyPr>
            <a:normAutofit lnSpcReduction="10000"/>
          </a:bodyPr>
          <a:lstStyle/>
          <a:p>
            <a:pPr>
              <a:buClr>
                <a:schemeClr val="bg2">
                  <a:lumMod val="25000"/>
                </a:schemeClr>
              </a:buClr>
              <a:buSzPct val="80000"/>
              <a:buFont typeface="Wingdings" pitchFamily="2" charset="2"/>
              <a:buChar char="q"/>
            </a:pPr>
            <a:r>
              <a:rPr lang="en-US" sz="1600" b="1" dirty="0" smtClean="0">
                <a:solidFill>
                  <a:schemeClr val="bg2">
                    <a:lumMod val="25000"/>
                  </a:schemeClr>
                </a:solidFill>
                <a:latin typeface="Times New Roman" pitchFamily="18" charset="0"/>
                <a:cs typeface="Times New Roman" pitchFamily="18" charset="0"/>
              </a:rPr>
              <a:t>Arbitration is a voluntary process for the settlement of industrial dispute</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When conciliation fails, arbitration may prove to be a  satisfactory and most enlightened method of resolving industrial dispute</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The legal provisions relating to the process of collective beginning need a brief discussion here</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If the conciliation fails, the conciliator tries to persuade the parties to refer their dispute to an arbitrator</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If the parties agree to refer the dispute to an arbitrator for settlement, they make a joint request in writing to the arbitrator agreed upon by them.</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The arbitrator shall give his award within a period of thirty days from the date on which the dispute is referred to him or such further period as may be agreed upon by the parties to the dispute.</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After he has made an award, the arbitrator shall forward a copy thereof to the parties and to the Government.</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The award of the arbitrator is final  and no appeal shall lie against it. An award shall be valid for a period not exceeding two years, as may be fixed by the arbitrator.</a:t>
            </a:r>
          </a:p>
          <a:p>
            <a:pPr>
              <a:buClr>
                <a:schemeClr val="bg2">
                  <a:lumMod val="25000"/>
                </a:schemeClr>
              </a:buClr>
              <a:buSzPct val="80000"/>
              <a:buFont typeface="Wingdings" pitchFamily="2" charset="2"/>
              <a:buChar char="q"/>
            </a:pPr>
            <a:r>
              <a:rPr lang="en-US" sz="1600" dirty="0" smtClean="0">
                <a:solidFill>
                  <a:schemeClr val="bg2">
                    <a:lumMod val="25000"/>
                  </a:schemeClr>
                </a:solidFill>
                <a:latin typeface="Times New Roman" pitchFamily="18" charset="0"/>
                <a:cs typeface="Times New Roman" pitchFamily="18" charset="0"/>
              </a:rPr>
              <a:t>In practice no dispute is referred to the Arbitrator due to the fact that either the dispute is settled at the time of conciliation or in failure the parties feel interested to go to the Labour  Court rather going for arbitration</a:t>
            </a:r>
            <a:endParaRPr lang="en-US" sz="1600" dirty="0">
              <a:solidFill>
                <a:schemeClr val="bg2">
                  <a:lumMod val="25000"/>
                </a:schemeClr>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880</TotalTime>
  <Words>5017</Words>
  <Application>Microsoft Office PowerPoint</Application>
  <PresentationFormat>On-screen Show (4:3)</PresentationFormat>
  <Paragraphs>235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Median</vt:lpstr>
      <vt:lpstr>Dispute Settlement </vt:lpstr>
      <vt:lpstr>Individual and industrial disputes, definition</vt:lpstr>
      <vt:lpstr>Dispute Settlement Machinery of the State</vt:lpstr>
      <vt:lpstr>Bipartite Negotiation</vt:lpstr>
      <vt:lpstr>Slide 5</vt:lpstr>
      <vt:lpstr>Conciliation-Tripartite Negotiation</vt:lpstr>
      <vt:lpstr>Conciliation-Tripartite Negotiation</vt:lpstr>
      <vt:lpstr>Conciliation-Tripartite Negotiation</vt:lpstr>
      <vt:lpstr>Arbitration </vt:lpstr>
      <vt:lpstr>Right to strike or lock-out </vt:lpstr>
      <vt:lpstr>Right to strike or lock-out </vt:lpstr>
      <vt:lpstr>The Adjudication system</vt:lpstr>
      <vt:lpstr>The Adjudication system</vt:lpstr>
      <vt:lpstr>The Adjudication system</vt:lpstr>
      <vt:lpstr>The Adjudication system</vt:lpstr>
      <vt:lpstr>Adjudication by Labour Appellate Tribunal</vt:lpstr>
      <vt:lpstr>Adjudication by Labour Appellate Tribunal</vt:lpstr>
      <vt:lpstr>High Court Division of the Supreme Court of Bangladesh </vt:lpstr>
      <vt:lpstr>Role of labour administration in dispute settlement</vt:lpstr>
      <vt:lpstr>Role of labour administration in dispute settlement</vt:lpstr>
      <vt:lpstr>Role of labour administration in dispute settlement</vt:lpstr>
      <vt:lpstr>Preventive measure for avoiding industrial dispute</vt:lpstr>
      <vt:lpstr>Preventive measure for avoiding industrial dispute</vt:lpstr>
      <vt:lpstr>Dispute settlement in export processing zone </vt:lpstr>
      <vt:lpstr>Dispute settlement in export processing</vt:lpstr>
    </vt:vector>
  </TitlesOfParts>
  <Company>SELF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Dispute Settlement </dc:title>
  <dc:creator>nafisa and navila</dc:creator>
  <cp:lastModifiedBy>nafisa and navila</cp:lastModifiedBy>
  <cp:revision>51</cp:revision>
  <dcterms:created xsi:type="dcterms:W3CDTF">2012-12-09T06:35:47Z</dcterms:created>
  <dcterms:modified xsi:type="dcterms:W3CDTF">2012-12-10T18:24:13Z</dcterms:modified>
</cp:coreProperties>
</file>