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83" r:id="rId3"/>
    <p:sldId id="289" r:id="rId4"/>
    <p:sldId id="290" r:id="rId5"/>
    <p:sldId id="271" r:id="rId6"/>
    <p:sldId id="272" r:id="rId7"/>
    <p:sldId id="273" r:id="rId8"/>
    <p:sldId id="282" r:id="rId9"/>
    <p:sldId id="291" r:id="rId10"/>
    <p:sldId id="275" r:id="rId11"/>
    <p:sldId id="276" r:id="rId12"/>
    <p:sldId id="257" r:id="rId13"/>
    <p:sldId id="258" r:id="rId14"/>
    <p:sldId id="294" r:id="rId15"/>
    <p:sldId id="292" r:id="rId16"/>
    <p:sldId id="259" r:id="rId17"/>
    <p:sldId id="260" r:id="rId18"/>
    <p:sldId id="277" r:id="rId19"/>
    <p:sldId id="262" r:id="rId20"/>
    <p:sldId id="261" r:id="rId21"/>
    <p:sldId id="263" r:id="rId22"/>
    <p:sldId id="288" r:id="rId23"/>
    <p:sldId id="293" r:id="rId24"/>
    <p:sldId id="286" r:id="rId25"/>
    <p:sldId id="287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ndra Pontjowardojo" initials="S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5-03T07:08:58.075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8022-F690-AF4A-B3D0-5699DDD653E0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C8B9-675E-0744-B70C-E0271C05C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8022-F690-AF4A-B3D0-5699DDD653E0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C8B9-675E-0744-B70C-E0271C05C4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8022-F690-AF4A-B3D0-5699DDD653E0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C8B9-675E-0744-B70C-E0271C05C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8022-F690-AF4A-B3D0-5699DDD653E0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C8B9-675E-0744-B70C-E0271C05C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8022-F690-AF4A-B3D0-5699DDD653E0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C8B9-675E-0744-B70C-E0271C05C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8022-F690-AF4A-B3D0-5699DDD653E0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C8B9-675E-0744-B70C-E0271C05C4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8022-F690-AF4A-B3D0-5699DDD653E0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C8B9-675E-0744-B70C-E0271C05C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8022-F690-AF4A-B3D0-5699DDD653E0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C8B9-675E-0744-B70C-E0271C05C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8022-F690-AF4A-B3D0-5699DDD653E0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C8B9-675E-0744-B70C-E0271C05C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8022-F690-AF4A-B3D0-5699DDD653E0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C8B9-675E-0744-B70C-E0271C05C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8022-F690-AF4A-B3D0-5699DDD653E0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C8B9-675E-0744-B70C-E0271C05C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8022-F690-AF4A-B3D0-5699DDD653E0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C8B9-675E-0744-B70C-E0271C05C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7338022-F690-AF4A-B3D0-5699DDD653E0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2AFC8B9-675E-0744-B70C-E0271C05C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pd.co.uk/hr-resources/factsheets/strategic-human-resource-management.asp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Human Resources Management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MGT 351</a:t>
            </a:r>
          </a:p>
          <a:p>
            <a:r>
              <a:rPr lang="en-US" dirty="0"/>
              <a:t>Md. Al-</a:t>
            </a:r>
            <a:r>
              <a:rPr lang="en-US" dirty="0" err="1"/>
              <a:t>Amin</a:t>
            </a:r>
            <a:r>
              <a:rPr lang="en-US" dirty="0"/>
              <a:t> (</a:t>
            </a:r>
            <a:r>
              <a:rPr lang="en-US" dirty="0" err="1"/>
              <a:t>Mli</a:t>
            </a:r>
            <a:r>
              <a:rPr lang="en-US" dirty="0"/>
              <a:t>)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			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		</a:t>
            </a:r>
            <a:r>
              <a:rPr lang="en-US" sz="3200" dirty="0"/>
              <a:t>Session 1</a:t>
            </a:r>
          </a:p>
          <a:p>
            <a:pPr algn="ctr">
              <a:buNone/>
            </a:pPr>
            <a:r>
              <a:rPr lang="en-US" sz="3200" dirty="0"/>
              <a:t>       </a:t>
            </a:r>
            <a:r>
              <a:rPr lang="en-US" sz="3200" b="1" dirty="0"/>
              <a:t>Introduction to Human Resources Management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The concept of management and HRM</a:t>
            </a:r>
          </a:p>
          <a:p>
            <a:r>
              <a:rPr lang="en-US" dirty="0"/>
              <a:t>The importance of HRM</a:t>
            </a:r>
          </a:p>
          <a:p>
            <a:r>
              <a:rPr lang="en-US" dirty="0"/>
              <a:t>Types of HR managers  </a:t>
            </a:r>
          </a:p>
          <a:p>
            <a:r>
              <a:rPr lang="en-US" dirty="0"/>
              <a:t>Duties of HR managers </a:t>
            </a:r>
          </a:p>
          <a:p>
            <a:r>
              <a:rPr lang="en-US" dirty="0"/>
              <a:t>Strategic aspect of HRM </a:t>
            </a:r>
          </a:p>
          <a:p>
            <a:r>
              <a:rPr lang="en-US"/>
              <a:t>SHRM tools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Management?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Management involves coordinating and overseeing the activities of others so that their activities are completed and organizational goals are accomplished</a:t>
            </a:r>
          </a:p>
          <a:p>
            <a:r>
              <a:rPr lang="en-US" dirty="0"/>
              <a:t>Two important aspects- coordination and observation 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001413" y="4212793"/>
            <a:ext cx="1856278" cy="173080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Coordinating and overseeing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089726" y="4212793"/>
            <a:ext cx="1758579" cy="173080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Employees’ activities are completed </a:t>
            </a:r>
          </a:p>
        </p:txBody>
      </p:sp>
      <p:sp>
        <p:nvSpPr>
          <p:cNvPr id="6" name="Right Arrow 5"/>
          <p:cNvSpPr/>
          <p:nvPr/>
        </p:nvSpPr>
        <p:spPr>
          <a:xfrm>
            <a:off x="5104764" y="4212794"/>
            <a:ext cx="1892915" cy="173080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Individual goals are accomplished </a:t>
            </a:r>
          </a:p>
        </p:txBody>
      </p:sp>
      <p:sp>
        <p:nvSpPr>
          <p:cNvPr id="7" name="Right Arrow 6"/>
          <p:cNvSpPr/>
          <p:nvPr/>
        </p:nvSpPr>
        <p:spPr>
          <a:xfrm>
            <a:off x="7266351" y="4212794"/>
            <a:ext cx="1877649" cy="177059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Organizational goals are accomplished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of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Managing involves 5 functions:</a:t>
            </a:r>
          </a:p>
          <a:p>
            <a:r>
              <a:rPr lang="en-US" dirty="0"/>
              <a:t>Planning         </a:t>
            </a:r>
          </a:p>
          <a:p>
            <a:r>
              <a:rPr lang="en-US" dirty="0"/>
              <a:t>Organizing </a:t>
            </a:r>
          </a:p>
          <a:p>
            <a:r>
              <a:rPr lang="en-US" dirty="0"/>
              <a:t>Staffing </a:t>
            </a:r>
          </a:p>
          <a:p>
            <a:r>
              <a:rPr lang="en-US" dirty="0"/>
              <a:t>Leading </a:t>
            </a:r>
          </a:p>
          <a:p>
            <a:r>
              <a:rPr lang="en-US" dirty="0"/>
              <a:t>Controlling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Organizational Chart </a:t>
            </a:r>
          </a:p>
        </p:txBody>
      </p:sp>
      <p:pic>
        <p:nvPicPr>
          <p:cNvPr id="4" name="Content Placeholder 3" descr="Line-Organizational-Structure-1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0648" r="-10648"/>
          <a:stretch>
            <a:fillRect/>
          </a:stretch>
        </p:blipFill>
        <p:spPr/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1: Review the Goal (e.g., to produce 10 units)  </a:t>
            </a:r>
          </a:p>
          <a:p>
            <a:r>
              <a:rPr lang="en-US" dirty="0"/>
              <a:t>Step 2: Actual Performance VS Standard/ Goal (e.g. 7 units VS 10 units = short of 3 units)</a:t>
            </a:r>
          </a:p>
          <a:p>
            <a:r>
              <a:rPr lang="en-US" dirty="0"/>
              <a:t>Step 3: Corrective Actions (</a:t>
            </a:r>
            <a:r>
              <a:rPr lang="en-US"/>
              <a:t>e.g. </a:t>
            </a:r>
            <a:r>
              <a:rPr lang="en-US" dirty="0"/>
              <a:t>Raw material, machineries, T &amp; D)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Human Resources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HRM is the process of of acquiring, training, appraising, and compensating employees, and of attending to their labor relations, health, safety, and fairness concerns.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HRM Very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If you don’t exercise the concepts and techniques of HRM, you might have to:</a:t>
            </a:r>
          </a:p>
          <a:p>
            <a:r>
              <a:rPr lang="en-US" dirty="0"/>
              <a:t>Hire the wrong person (example of Nissan)</a:t>
            </a:r>
          </a:p>
          <a:p>
            <a:r>
              <a:rPr lang="en-US" dirty="0"/>
              <a:t>Experience high turnover (example of UK retailers)</a:t>
            </a:r>
          </a:p>
          <a:p>
            <a:r>
              <a:rPr lang="en-US" dirty="0"/>
              <a:t>Have some employees think their salaries are unfair</a:t>
            </a:r>
          </a:p>
          <a:p>
            <a:r>
              <a:rPr lang="en-US" dirty="0"/>
              <a:t>Experience employee disengagement </a:t>
            </a:r>
          </a:p>
          <a:p>
            <a:r>
              <a:rPr lang="en-US" dirty="0"/>
              <a:t>Have an unsafe workplace</a:t>
            </a:r>
          </a:p>
          <a:p>
            <a:r>
              <a:rPr lang="en-US" dirty="0"/>
              <a:t>Allow a lack of training leading to poor performance 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Discussion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 small groups and discuss the importance of Human Resource Management in the context of Bangladeshi organizations </a:t>
            </a:r>
          </a:p>
          <a:p>
            <a:r>
              <a:rPr lang="en-US" dirty="0"/>
              <a:t>Include at least 5 points </a:t>
            </a:r>
          </a:p>
          <a:p>
            <a:r>
              <a:rPr lang="en-US" dirty="0"/>
              <a:t> Don’t forget to write down the points as you are required to present them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kind of manager is an HR manager?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they line managers or staff managers? </a:t>
            </a:r>
          </a:p>
          <a:p>
            <a:r>
              <a:rPr lang="en-US" b="1" dirty="0"/>
              <a:t>Line managers </a:t>
            </a:r>
            <a:r>
              <a:rPr lang="en-US" dirty="0"/>
              <a:t>have line authority. They can issue orders to other managers or employees. </a:t>
            </a:r>
          </a:p>
          <a:p>
            <a:r>
              <a:rPr lang="en-US" b="1" dirty="0"/>
              <a:t>Staff managers </a:t>
            </a:r>
            <a:r>
              <a:rPr lang="en-US" dirty="0"/>
              <a:t>have staff authority. This type of authority enables them to advise other employees or managers.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Instructor’s </a:t>
            </a:r>
            <a:r>
              <a:rPr lang="en-US" dirty="0"/>
              <a:t>Information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Md. Al-Amin (</a:t>
            </a:r>
            <a:r>
              <a:rPr lang="en-US" dirty="0" err="1"/>
              <a:t>Mli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Designation: Sr. Lecturer </a:t>
            </a:r>
          </a:p>
          <a:p>
            <a:pPr>
              <a:buNone/>
            </a:pPr>
            <a:r>
              <a:rPr lang="en-US" dirty="0"/>
              <a:t>Department</a:t>
            </a:r>
            <a:r>
              <a:rPr lang="en-US"/>
              <a:t>: Management </a:t>
            </a:r>
            <a:endParaRPr lang="en-US" dirty="0"/>
          </a:p>
          <a:p>
            <a:pPr>
              <a:buNone/>
            </a:pPr>
            <a:r>
              <a:rPr lang="en-US" dirty="0"/>
              <a:t>Office: NAC 869</a:t>
            </a:r>
          </a:p>
          <a:p>
            <a:pPr>
              <a:buNone/>
            </a:pPr>
            <a:r>
              <a:rPr lang="en-US" dirty="0"/>
              <a:t>Email: </a:t>
            </a:r>
            <a:r>
              <a:rPr lang="en-US" dirty="0" err="1"/>
              <a:t>md.alamin@northsouth.edu</a:t>
            </a:r>
            <a:r>
              <a:rPr lang="en-US" dirty="0"/>
              <a:t>,</a:t>
            </a:r>
          </a:p>
          <a:p>
            <a:pPr>
              <a:buNone/>
            </a:pPr>
            <a:r>
              <a:rPr lang="en-US" dirty="0"/>
              <a:t>m.al-amin.13@aberdeen.ac.uk</a:t>
            </a:r>
          </a:p>
          <a:p>
            <a:pPr>
              <a:buNone/>
            </a:pPr>
            <a:r>
              <a:rPr lang="en-US" dirty="0"/>
              <a:t>Web Address: http://</a:t>
            </a:r>
            <a:r>
              <a:rPr lang="en-US" dirty="0" err="1"/>
              <a:t>alaminmli.weebly.com</a:t>
            </a:r>
            <a:r>
              <a:rPr lang="en-AU" dirty="0"/>
              <a:t> </a:t>
            </a:r>
            <a:endParaRPr lang="en-US" dirty="0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2C83CBF4-6553-4F5E-A0F5-0912C0FEA87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81181741"/>
                  </p:ext>
                </p:extLst>
              </p:nvPr>
            </p:nvGraphicFramePr>
            <p:xfrm>
              <a:off x="-2212145" y="1180475"/>
              <a:ext cx="2286000" cy="1714500"/>
            </p:xfrm>
            <a:graphic>
              <a:graphicData uri="http://schemas.microsoft.com/office/powerpoint/2016/slidezoom">
                <pslz:sldZm>
                  <pslz:sldZmObj sldId="283" cId="2110945434">
                    <pslz:zmPr id="{0BD5FF33-2635-465C-938A-38CA8794AFA5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2C83CBF4-6553-4F5E-A0F5-0912C0FEA87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2212145" y="1180475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09454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Resource Manager’s Duties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Staff functions:</a:t>
            </a:r>
          </a:p>
          <a:p>
            <a:r>
              <a:rPr lang="en-US" dirty="0"/>
              <a:t>Assist and advise line managers</a:t>
            </a:r>
          </a:p>
          <a:p>
            <a:r>
              <a:rPr lang="en-US" dirty="0"/>
              <a:t>HR managers assist in hiring, training, evaluating, rewarding, counseling, promoting, and firing employees</a:t>
            </a:r>
          </a:p>
          <a:p>
            <a:r>
              <a:rPr lang="en-US" dirty="0"/>
              <a:t>HR administers various benefit programs (e.g. health and accident insurance, retirement, vacation)</a:t>
            </a:r>
          </a:p>
          <a:p>
            <a:r>
              <a:rPr lang="en-US" dirty="0"/>
              <a:t>They also help other managers comply with equal employment and safety laws and manage workplace grievances 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Resource Manager’s Duties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A line function:</a:t>
            </a:r>
          </a:p>
          <a:p>
            <a:r>
              <a:rPr lang="en-US" dirty="0"/>
              <a:t>The human resource managers carry out the line functions as well</a:t>
            </a:r>
          </a:p>
          <a:p>
            <a:r>
              <a:rPr lang="en-US" dirty="0"/>
              <a:t>They direct the activities of the people in their own department</a:t>
            </a:r>
          </a:p>
          <a:p>
            <a:pPr>
              <a:buNone/>
            </a:pPr>
            <a:r>
              <a:rPr lang="en-US" b="1" dirty="0"/>
              <a:t>A coordinative function:</a:t>
            </a:r>
          </a:p>
          <a:p>
            <a:r>
              <a:rPr lang="en-US" dirty="0"/>
              <a:t>Coordinate human resource activities </a:t>
            </a:r>
          </a:p>
          <a:p>
            <a:r>
              <a:rPr lang="en-US" dirty="0"/>
              <a:t>Ensuring that the line managers are implementing the firm’s HR policies and practices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Strategic Aspect of HRM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Strategic Human Resources Management (SHRM) involves formulating and executing human resource policies and practices that produce the employee competencies and  behaviors the company needs to achieve the strategic aims. </a:t>
            </a:r>
          </a:p>
          <a:p>
            <a:r>
              <a:rPr lang="en-US" dirty="0"/>
              <a:t> SHRM aligns HR practices with organizational strategic goals </a:t>
            </a:r>
          </a:p>
          <a:p>
            <a:pPr>
              <a:buNone/>
            </a:pPr>
            <a:r>
              <a:rPr lang="en-US" dirty="0">
                <a:hlinkClick r:id="rId2"/>
              </a:rPr>
              <a:t>http://www.cipd.co.uk/hr-resources/factsheets/strategic-human-resource-management.aspx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SHRM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79291" y="2576520"/>
            <a:ext cx="1465482" cy="19415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400" dirty="0">
                <a:solidFill>
                  <a:srgbClr val="000000"/>
                </a:solidFill>
              </a:rPr>
              <a:t>HR Policies and Skills:</a:t>
            </a:r>
          </a:p>
          <a:p>
            <a:pPr lvl="0"/>
            <a:r>
              <a:rPr lang="en-US" sz="1400" dirty="0"/>
              <a:t> </a:t>
            </a:r>
            <a:r>
              <a:rPr lang="en-US" sz="1400" dirty="0">
                <a:solidFill>
                  <a:srgbClr val="000000"/>
                </a:solidFill>
              </a:rPr>
              <a:t>1. R &amp; S</a:t>
            </a:r>
          </a:p>
          <a:p>
            <a:pPr lvl="0"/>
            <a:r>
              <a:rPr lang="en-US" sz="1400" dirty="0">
                <a:solidFill>
                  <a:srgbClr val="000000"/>
                </a:solidFill>
              </a:rPr>
              <a:t>2. T &amp; D</a:t>
            </a:r>
          </a:p>
          <a:p>
            <a:pPr lvl="0"/>
            <a:r>
              <a:rPr lang="en-US" sz="1400" dirty="0">
                <a:solidFill>
                  <a:srgbClr val="000000"/>
                </a:solidFill>
              </a:rPr>
              <a:t>3. Appraisal </a:t>
            </a:r>
          </a:p>
          <a:p>
            <a:pPr lvl="0"/>
            <a:r>
              <a:rPr lang="en-US" sz="1400" dirty="0">
                <a:solidFill>
                  <a:srgbClr val="000000"/>
                </a:solidFill>
              </a:rPr>
              <a:t>4. Compensation</a:t>
            </a:r>
            <a:r>
              <a:rPr lang="en-US" sz="1400" dirty="0"/>
              <a:t>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344773" y="3296969"/>
            <a:ext cx="806015" cy="43959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50787" y="2576520"/>
            <a:ext cx="1712543" cy="19415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Competencies and Behavior 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913840" y="3296968"/>
            <a:ext cx="880306" cy="43959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94146" y="2576520"/>
            <a:ext cx="1609086" cy="19415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Goal Attainment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SHRM Tools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Balance Score Card 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Balanced-Scorecard-Four-Perspectiv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6525" y="2063750"/>
            <a:ext cx="4219575" cy="3248025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HRM Tools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91436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" name="Picture 3" descr="StrategyMap8x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608" y="1444532"/>
            <a:ext cx="6933970" cy="5200478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                             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“You don’t build a business, you build a people and then people build the business”- </a:t>
            </a:r>
            <a:r>
              <a:rPr lang="en-US" dirty="0" err="1"/>
              <a:t>Zig</a:t>
            </a:r>
            <a:r>
              <a:rPr lang="en-US" dirty="0"/>
              <a:t> </a:t>
            </a:r>
            <a:r>
              <a:rPr lang="en-US" dirty="0" err="1"/>
              <a:t>Ziglar</a:t>
            </a:r>
            <a:r>
              <a:rPr lang="en-US" sz="3200" b="1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HR: One of the Most Important Resources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Some common resources in the context of an organization are:</a:t>
            </a:r>
          </a:p>
          <a:p>
            <a:r>
              <a:rPr lang="en-US" dirty="0"/>
              <a:t>Physical Resources </a:t>
            </a:r>
          </a:p>
          <a:p>
            <a:r>
              <a:rPr lang="en-US" dirty="0"/>
              <a:t>Financial Resources </a:t>
            </a:r>
          </a:p>
          <a:p>
            <a:r>
              <a:rPr lang="en-US" dirty="0"/>
              <a:t>Market Resources </a:t>
            </a:r>
          </a:p>
          <a:p>
            <a:r>
              <a:rPr lang="en-US" dirty="0"/>
              <a:t>Technological Resources </a:t>
            </a:r>
          </a:p>
          <a:p>
            <a:r>
              <a:rPr lang="en-US" dirty="0"/>
              <a:t>Human Resources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Functions of HRM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9275" y="1600201"/>
            <a:ext cx="1941764" cy="8425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Recruitment</a:t>
            </a:r>
          </a:p>
          <a:p>
            <a:pPr algn="ctr"/>
            <a:r>
              <a:rPr lang="en-US" dirty="0">
                <a:solidFill>
                  <a:srgbClr val="000000"/>
                </a:solidFill>
              </a:rPr>
              <a:t>and Selection </a:t>
            </a:r>
          </a:p>
        </p:txBody>
      </p:sp>
      <p:sp>
        <p:nvSpPr>
          <p:cNvPr id="7" name="Right Arrow 6"/>
          <p:cNvSpPr/>
          <p:nvPr/>
        </p:nvSpPr>
        <p:spPr>
          <a:xfrm>
            <a:off x="2491039" y="1819438"/>
            <a:ext cx="891502" cy="3693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82541" y="1600201"/>
            <a:ext cx="1599818" cy="8425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Training and Development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4982359" y="1819438"/>
            <a:ext cx="842934" cy="3693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825293" y="1600201"/>
            <a:ext cx="1721942" cy="8425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Performance</a:t>
            </a:r>
          </a:p>
          <a:p>
            <a:pPr algn="ctr"/>
            <a:r>
              <a:rPr lang="en-US" dirty="0">
                <a:solidFill>
                  <a:srgbClr val="000000"/>
                </a:solidFill>
              </a:rPr>
              <a:t>Appraisal 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7547236" y="1819438"/>
            <a:ext cx="781590" cy="3693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49275" y="2835953"/>
            <a:ext cx="1976921" cy="8395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Compensation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To learn various aspects of basic HRM including terminologies.</a:t>
            </a:r>
            <a:endParaRPr lang="en-AU" dirty="0"/>
          </a:p>
          <a:p>
            <a:pPr lvl="0"/>
            <a:r>
              <a:rPr lang="en-US" dirty="0"/>
              <a:t>To learn how to analyze jobs and the process of selection and recruiting.</a:t>
            </a:r>
            <a:endParaRPr lang="en-AU" dirty="0"/>
          </a:p>
          <a:p>
            <a:pPr lvl="0"/>
            <a:r>
              <a:rPr lang="en-US" dirty="0"/>
              <a:t>To learn the interview techniques and its process.</a:t>
            </a:r>
            <a:endParaRPr lang="en-AU" dirty="0"/>
          </a:p>
          <a:p>
            <a:pPr lvl="0"/>
            <a:r>
              <a:rPr lang="en-US" dirty="0"/>
              <a:t>To learn the basic of compensation design and incentives.</a:t>
            </a:r>
            <a:endParaRPr lang="en-AU" dirty="0"/>
          </a:p>
          <a:p>
            <a:r>
              <a:rPr lang="en-US" dirty="0"/>
              <a:t>To learn and to get familiar with the benefits options offered in Bangladesh. For example, PF and Gratuity calculation. </a:t>
            </a:r>
          </a:p>
          <a:p>
            <a:pPr lvl="0"/>
            <a:r>
              <a:rPr lang="en-US" dirty="0"/>
              <a:t>Students will learn about public speaking as they demonstrate their debating skill.</a:t>
            </a:r>
            <a:endParaRPr lang="en-AU" dirty="0"/>
          </a:p>
          <a:p>
            <a:r>
              <a:rPr lang="en-US" dirty="0"/>
              <a:t>Students will learn how to dissect a complicated case and prepare a report professionally.</a:t>
            </a:r>
            <a:r>
              <a:rPr lang="en-AU" dirty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4219" y="23323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61149"/>
              </p:ext>
            </p:extLst>
          </p:nvPr>
        </p:nvGraphicFramePr>
        <p:xfrm>
          <a:off x="549275" y="1600200"/>
          <a:ext cx="804227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1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1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Grading tools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Points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Midterm Exam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Midterm Exam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Final</a:t>
                      </a:r>
                      <a:r>
                        <a:rPr lang="en-US" baseline="0" dirty="0"/>
                        <a:t> Exam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/>
                        <a:t>Report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10%                      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Presentation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/>
                        <a:t>Case Study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10% (2 units)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Attendance/</a:t>
                      </a:r>
                      <a:r>
                        <a:rPr lang="en-US" baseline="0" dirty="0"/>
                        <a:t> Participation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05%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8152664"/>
              </p:ext>
            </p:extLst>
          </p:nvPr>
        </p:nvGraphicFramePr>
        <p:xfrm>
          <a:off x="549275" y="2514600"/>
          <a:ext cx="804227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8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8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84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84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Author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Edition &amp;</a:t>
                      </a:r>
                      <a:r>
                        <a:rPr lang="en-US" baseline="0" dirty="0"/>
                        <a:t>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Publisher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ISBN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Gary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Dessler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A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Human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Resources Management </a:t>
                      </a:r>
                      <a:endParaRPr lang="en-A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Edition, 2020</a:t>
                      </a:r>
                      <a:r>
                        <a:rPr lang="en-AU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Pearson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A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ISBN-13:</a:t>
                      </a:r>
                      <a:b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978-0135637289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to Success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/>
              <a:t>Attend every single class. Please don’t miss a class unless you have a very valid reason. </a:t>
            </a:r>
          </a:p>
          <a:p>
            <a:r>
              <a:rPr lang="en-US" dirty="0"/>
              <a:t>Take notes. All examples and explanations won’t be available in the slides.</a:t>
            </a:r>
          </a:p>
          <a:p>
            <a:r>
              <a:rPr lang="en-US" dirty="0"/>
              <a:t>Make sure you understand the lecture. It’s a strategic imperative.</a:t>
            </a:r>
          </a:p>
          <a:p>
            <a:r>
              <a:rPr lang="en-US" dirty="0"/>
              <a:t>Please do ask me questions if you have confusion over the materials. </a:t>
            </a:r>
          </a:p>
          <a:p>
            <a:r>
              <a:rPr lang="en-US" dirty="0"/>
              <a:t>See me sooner rather than later if you have problems with the materials.</a:t>
            </a:r>
          </a:p>
          <a:p>
            <a:r>
              <a:rPr lang="en-US" dirty="0"/>
              <a:t>Study steadily—this is vital, if you want be good at managing people.</a:t>
            </a:r>
          </a:p>
          <a:p>
            <a:r>
              <a:rPr lang="en-US" dirty="0"/>
              <a:t>Read the relevant chapters from textbook in advance.</a:t>
            </a:r>
          </a:p>
        </p:txBody>
      </p:sp>
    </p:spTree>
    <p:extLst>
      <p:ext uri="{BB962C8B-B14F-4D97-AF65-F5344CB8AC3E}">
        <p14:creationId xmlns:p14="http://schemas.microsoft.com/office/powerpoint/2010/main" val="3066934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Introduce Yourself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It’s time to introduce yourself!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1624</TotalTime>
  <Words>966</Words>
  <Application>Microsoft Office PowerPoint</Application>
  <PresentationFormat>On-screen Show (4:3)</PresentationFormat>
  <Paragraphs>152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News Gothic MT</vt:lpstr>
      <vt:lpstr>Wingdings 2</vt:lpstr>
      <vt:lpstr>Breeze</vt:lpstr>
      <vt:lpstr>Human Resources Management </vt:lpstr>
      <vt:lpstr>Instructor’s Information  </vt:lpstr>
      <vt:lpstr>HR: One of the Most Important Resources  </vt:lpstr>
      <vt:lpstr>Core Functions of HRM</vt:lpstr>
      <vt:lpstr>Course Objectives </vt:lpstr>
      <vt:lpstr>Assessment </vt:lpstr>
      <vt:lpstr>PowerPoint Presentation</vt:lpstr>
      <vt:lpstr>Keys to Success </vt:lpstr>
      <vt:lpstr>Introduce Yourself</vt:lpstr>
      <vt:lpstr>PowerPoint Presentation</vt:lpstr>
      <vt:lpstr>Learning Outcomes</vt:lpstr>
      <vt:lpstr>What Is Management?</vt:lpstr>
      <vt:lpstr>Functions of Management </vt:lpstr>
      <vt:lpstr>Sample Organizational Chart </vt:lpstr>
      <vt:lpstr>Controlling Procedure</vt:lpstr>
      <vt:lpstr>What Is Human Resources Management </vt:lpstr>
      <vt:lpstr>Why Is HRM Very Important?</vt:lpstr>
      <vt:lpstr>Group Discussion </vt:lpstr>
      <vt:lpstr>What kind of manager is an HR manager? </vt:lpstr>
      <vt:lpstr>Human Resource Manager’s Duties</vt:lpstr>
      <vt:lpstr>Human Resource Manager’s Duties (Cont.)</vt:lpstr>
      <vt:lpstr>Strategic Aspect of HRM </vt:lpstr>
      <vt:lpstr>SHRM (Cont.)</vt:lpstr>
      <vt:lpstr>SHRM Tools </vt:lpstr>
      <vt:lpstr>HRM Tools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Human Resources Management</dc:title>
  <dc:creator>Sandra Pontjowardojo</dc:creator>
  <cp:lastModifiedBy>Al Amin Islam</cp:lastModifiedBy>
  <cp:revision>47</cp:revision>
  <dcterms:created xsi:type="dcterms:W3CDTF">2021-02-15T10:08:31Z</dcterms:created>
  <dcterms:modified xsi:type="dcterms:W3CDTF">2024-02-07T14:57:33Z</dcterms:modified>
</cp:coreProperties>
</file>