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Default Extension="fntdata" ContentType="application/x-fontdata"/>
  <Override PartName="/ppt/slides/slide2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embedTrueTypeFonts="1">
  <p:sldMasterIdLst>
    <p:sldMasterId id="2147483672" r:id="rId1"/>
  </p:sldMasterIdLst>
  <p:notesMasterIdLst>
    <p:notesMasterId r:id="rId30"/>
  </p:notesMasterIdLst>
  <p:sldIdLst>
    <p:sldId id="257" r:id="rId2"/>
    <p:sldId id="263" r:id="rId3"/>
    <p:sldId id="300" r:id="rId4"/>
    <p:sldId id="301" r:id="rId5"/>
    <p:sldId id="258" r:id="rId6"/>
    <p:sldId id="299" r:id="rId7"/>
    <p:sldId id="265" r:id="rId8"/>
    <p:sldId id="264" r:id="rId9"/>
    <p:sldId id="302" r:id="rId10"/>
    <p:sldId id="259" r:id="rId11"/>
    <p:sldId id="303" r:id="rId12"/>
    <p:sldId id="304" r:id="rId13"/>
    <p:sldId id="305" r:id="rId14"/>
    <p:sldId id="271" r:id="rId15"/>
    <p:sldId id="272" r:id="rId16"/>
    <p:sldId id="298" r:id="rId17"/>
    <p:sldId id="317" r:id="rId18"/>
    <p:sldId id="318" r:id="rId19"/>
    <p:sldId id="296" r:id="rId20"/>
    <p:sldId id="297" r:id="rId21"/>
    <p:sldId id="308" r:id="rId22"/>
    <p:sldId id="309" r:id="rId23"/>
    <p:sldId id="319" r:id="rId24"/>
    <p:sldId id="310" r:id="rId25"/>
    <p:sldId id="312" r:id="rId26"/>
    <p:sldId id="315" r:id="rId27"/>
    <p:sldId id="311" r:id="rId28"/>
    <p:sldId id="320" r:id="rId29"/>
  </p:sldIdLst>
  <p:sldSz cx="9144000" cy="6858000" type="screen4x3"/>
  <p:notesSz cx="6858000" cy="9144000"/>
  <p:embeddedFontLst>
    <p:embeddedFont>
      <p:font typeface="Tw Cen MT"/>
      <p:regular r:id="rId31"/>
      <p:bold r:id="rId32"/>
      <p:italic r:id="rId33"/>
      <p:boldItalic r:id="rId34"/>
    </p:embeddedFont>
    <p:embeddedFont>
      <p:font typeface="Wingdings 3" charset="2"/>
      <p:regular r:id="rId35"/>
    </p:embeddedFont>
    <p:embeddedFont>
      <p:font typeface="Calibri"/>
      <p:regular r:id="rId36"/>
      <p:bold r:id="rId37"/>
      <p:italic r:id="rId38"/>
      <p:boldItalic r:id="rId39"/>
    </p:embeddedFont>
    <p:embeddedFont>
      <p:font typeface="Tw Cen MT Condensed"/>
      <p:regular r:id="rId40"/>
      <p:bold r:id="rId41"/>
    </p:embeddedFont>
    <p:embeddedFont>
      <p:font typeface="ＭＳ Ｐゴシック"/>
      <p:regular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767"/>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p:cViewPr varScale="1">
        <p:scale>
          <a:sx n="104" d="100"/>
          <a:sy n="104" d="100"/>
        </p:scale>
        <p:origin x="-101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font" Target="fonts/font1.fntdata"/><Relationship Id="rId32" Type="http://schemas.openxmlformats.org/officeDocument/2006/relationships/font" Target="fonts/font2.fntdata"/><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font" Target="fonts/font3.fntdata"/><Relationship Id="rId34" Type="http://schemas.openxmlformats.org/officeDocument/2006/relationships/font" Target="fonts/font4.fntdata"/><Relationship Id="rId35" Type="http://schemas.openxmlformats.org/officeDocument/2006/relationships/font" Target="fonts/font5.fntdata"/><Relationship Id="rId36" Type="http://schemas.openxmlformats.org/officeDocument/2006/relationships/font" Target="fonts/font6.fntdata"/><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font" Target="fonts/font7.fntdata"/><Relationship Id="rId38" Type="http://schemas.openxmlformats.org/officeDocument/2006/relationships/font" Target="fonts/font8.fntdata"/><Relationship Id="rId39" Type="http://schemas.openxmlformats.org/officeDocument/2006/relationships/font" Target="fonts/font9.fntdata"/><Relationship Id="rId40" Type="http://schemas.openxmlformats.org/officeDocument/2006/relationships/font" Target="fonts/font10.fntdata"/><Relationship Id="rId41" Type="http://schemas.openxmlformats.org/officeDocument/2006/relationships/font" Target="fonts/font11.fntdata"/><Relationship Id="rId42" Type="http://schemas.openxmlformats.org/officeDocument/2006/relationships/font" Target="fonts/font12.fntdata"/><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7CE878-EACA-46E2-8B0B-56A5EF516700}" type="datetimeFigureOut">
              <a:rPr lang="en-US" smtClean="0"/>
              <a:pPr/>
              <a:t>10/7/18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69585-F381-426C-A7A0-FCE822A4488D}"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7852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69585-F381-426C-A7A0-FCE822A4488D}" type="slidenum">
              <a:rPr lang="en-US" smtClean="0"/>
              <a:pPr/>
              <a:t>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44263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021EFBE-BCDA-4046-9DA7-9193C8596DA5}" type="datetimeFigureOut">
              <a:rPr lang="en-US" smtClean="0"/>
              <a:pPr/>
              <a:t>10/7/18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4A2D8-F144-482B-932A-0ED1A3AEEF8F}"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85642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21EFBE-BCDA-4046-9DA7-9193C8596DA5}" type="datetimeFigureOut">
              <a:rPr lang="en-US" smtClean="0"/>
              <a:pPr/>
              <a:t>10/7/18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4A2D8-F144-482B-932A-0ED1A3AEEF8F}"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0996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21EFBE-BCDA-4046-9DA7-9193C8596DA5}" type="datetimeFigureOut">
              <a:rPr lang="en-US" smtClean="0"/>
              <a:pPr/>
              <a:t>10/7/18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4A2D8-F144-482B-932A-0ED1A3AEEF8F}"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25790518"/>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21EFBE-BCDA-4046-9DA7-9193C8596DA5}" type="datetimeFigureOut">
              <a:rPr lang="en-US" smtClean="0"/>
              <a:pPr/>
              <a:t>10/7/18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4A2D8-F144-482B-932A-0ED1A3AEEF8F}"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0230361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21EFBE-BCDA-4046-9DA7-9193C8596DA5}" type="datetimeFigureOut">
              <a:rPr lang="en-US" smtClean="0"/>
              <a:pPr/>
              <a:t>10/7/18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4A2D8-F144-482B-932A-0ED1A3AEEF8F}"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04927750"/>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21EFBE-BCDA-4046-9DA7-9193C8596DA5}" type="datetimeFigureOut">
              <a:rPr lang="en-US" smtClean="0"/>
              <a:pPr/>
              <a:t>10/7/18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4A2D8-F144-482B-932A-0ED1A3AEEF8F}"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6322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21EFBE-BCDA-4046-9DA7-9193C8596DA5}" type="datetimeFigureOut">
              <a:rPr lang="en-US" smtClean="0"/>
              <a:pPr/>
              <a:t>10/7/18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4A2D8-F144-482B-932A-0ED1A3AEEF8F}"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8178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21EFBE-BCDA-4046-9DA7-9193C8596DA5}" type="datetimeFigureOut">
              <a:rPr lang="en-US" smtClean="0"/>
              <a:pPr/>
              <a:t>10/7/18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4A2D8-F144-482B-932A-0ED1A3AEEF8F}"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1628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1EFBE-BCDA-4046-9DA7-9193C8596DA5}" type="datetimeFigureOut">
              <a:rPr lang="en-US" smtClean="0"/>
              <a:pPr/>
              <a:t>10/7/18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4A2D8-F144-482B-932A-0ED1A3AEEF8F}"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09817165"/>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021EFBE-BCDA-4046-9DA7-9193C8596DA5}" type="datetimeFigureOut">
              <a:rPr lang="en-US" smtClean="0"/>
              <a:pPr/>
              <a:t>10/7/18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4A2D8-F144-482B-932A-0ED1A3AEEF8F}"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92275233"/>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021EFBE-BCDA-4046-9DA7-9193C8596DA5}" type="datetimeFigureOut">
              <a:rPr lang="en-US" smtClean="0"/>
              <a:pPr/>
              <a:t>10/7/18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4A2D8-F144-482B-932A-0ED1A3AEEF8F}"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671676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021EFBE-BCDA-4046-9DA7-9193C8596DA5}" type="datetimeFigureOut">
              <a:rPr lang="en-US" smtClean="0"/>
              <a:pPr/>
              <a:t>10/7/18</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BC4A2D8-F144-482B-932A-0ED1A3AEEF8F}"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492391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6D867265-224A-42D5-A9D1-4E545B12CEC0}"/>
              </a:ext>
            </a:extLst>
          </p:cNvPr>
          <p:cNvSpPr>
            <a:spLocks noGrp="1"/>
          </p:cNvSpPr>
          <p:nvPr>
            <p:ph type="ctrTitle"/>
          </p:nvPr>
        </p:nvSpPr>
        <p:spPr/>
        <p:txBody>
          <a:bodyPr>
            <a:normAutofit/>
          </a:bodyPr>
          <a:lstStyle/>
          <a:p>
            <a:r>
              <a:rPr lang="en-US" sz="3200" dirty="0" smtClean="0"/>
              <a:t>Introduction to</a:t>
            </a:r>
            <a:r>
              <a:rPr lang="en-US" sz="3200" dirty="0" smtClean="0"/>
              <a:t> </a:t>
            </a:r>
            <a:r>
              <a:rPr lang="en-US" sz="3200" dirty="0" smtClean="0"/>
              <a:t>Industrial</a:t>
            </a:r>
            <a:r>
              <a:rPr lang="en-US" sz="3200" dirty="0" smtClean="0"/>
              <a:t> </a:t>
            </a:r>
            <a:r>
              <a:rPr lang="en-US" sz="3200" dirty="0"/>
              <a:t>Relations</a:t>
            </a:r>
          </a:p>
        </p:txBody>
      </p:sp>
      <p:sp>
        <p:nvSpPr>
          <p:cNvPr id="3" name="Subtitle 2">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5E5BA3C5-BDC6-4DE4-8BDA-CD49F1EC9028}"/>
              </a:ext>
            </a:extLst>
          </p:cNvPr>
          <p:cNvSpPr>
            <a:spLocks noGrp="1"/>
          </p:cNvSpPr>
          <p:nvPr>
            <p:ph type="subTitle" idx="1"/>
          </p:nvPr>
        </p:nvSpPr>
        <p:spPr/>
        <p:txBody>
          <a:bodyPr>
            <a:normAutofit/>
          </a:bodyPr>
          <a:lstStyle/>
          <a:p>
            <a:r>
              <a:rPr lang="en-US" sz="2800" dirty="0" smtClean="0"/>
              <a:t>Lecture </a:t>
            </a:r>
            <a:r>
              <a:rPr lang="en-US" sz="2800" dirty="0"/>
              <a:t>1&amp; 2</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48952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Slide">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5F9BF398-61CC-4F8E-A19C-90721A788CF9}"/>
              </a:ext>
            </a:extLst>
          </p:cNvPr>
          <p:cNvPicPr>
            <a:picLocks noChangeAspect="1"/>
          </p:cNvPicPr>
          <p:nvPr/>
        </p:nvPicPr>
        <p:blipFill>
          <a:blip r:embed="rId2"/>
          <a:stretch>
            <a:fillRect/>
          </a:stretch>
        </p:blipFill>
        <p:spPr>
          <a:xfrm>
            <a:off x="0" y="0"/>
            <a:ext cx="9144000" cy="6872288"/>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19032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B55F1659-3DBA-4480-B71F-978A29CC0756}"/>
              </a:ext>
            </a:extLst>
          </p:cNvPr>
          <p:cNvSpPr>
            <a:spLocks noGrp="1"/>
          </p:cNvSpPr>
          <p:nvPr>
            <p:ph type="title"/>
          </p:nvPr>
        </p:nvSpPr>
        <p:spPr/>
        <p:txBody>
          <a:bodyPr/>
          <a:lstStyle/>
          <a:p>
            <a:r>
              <a:rPr lang="en-US" dirty="0"/>
              <a:t>1.Unitary Approach</a:t>
            </a:r>
          </a:p>
        </p:txBody>
      </p:sp>
      <p:sp>
        <p:nvSpPr>
          <p:cNvPr id="3" name="TextBox 2">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8676F0EA-1F74-46F2-A5E3-FA365F475646}"/>
              </a:ext>
            </a:extLst>
          </p:cNvPr>
          <p:cNvSpPr txBox="1"/>
          <p:nvPr/>
        </p:nvSpPr>
        <p:spPr>
          <a:xfrm>
            <a:off x="450376" y="2084832"/>
            <a:ext cx="8529851" cy="4524315"/>
          </a:xfrm>
          <a:prstGeom prst="rect">
            <a:avLst/>
          </a:prstGeom>
          <a:noFill/>
        </p:spPr>
        <p:txBody>
          <a:bodyPr wrap="square" rtlCol="0">
            <a:spAutoFit/>
          </a:bodyPr>
          <a:lstStyle/>
          <a:p>
            <a:r>
              <a:rPr lang="en-US" sz="2400" dirty="0"/>
              <a:t>IR is grounded in mutual co-operation, individual treatment, team work and shared goals.</a:t>
            </a:r>
          </a:p>
          <a:p>
            <a:pPr marL="342900" indent="-342900">
              <a:buFont typeface="Arial" panose="020B0604020202020204" pitchFamily="34" charset="0"/>
              <a:buChar char="•"/>
            </a:pPr>
            <a:r>
              <a:rPr lang="en-US" sz="2400" dirty="0"/>
              <a:t>Union co-operate with the mgt. &amp; the mgt.’s right to manage is accepted because there is no „ we they feeling‟</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Assumption</a:t>
            </a:r>
            <a:r>
              <a:rPr lang="en-US" sz="2400" dirty="0"/>
              <a:t>: Common interest &amp; promotion of harmony</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No </a:t>
            </a:r>
            <a:r>
              <a:rPr lang="en-US" sz="2400" dirty="0"/>
              <a:t>strikes are there.</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It's </a:t>
            </a:r>
            <a:r>
              <a:rPr lang="en-US" sz="2400" dirty="0"/>
              <a:t>a reactive IR strategy.</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They </a:t>
            </a:r>
            <a:r>
              <a:rPr lang="en-US" sz="2400" dirty="0"/>
              <a:t>seek direct negotiations with employees.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66793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BC671AA7-46C9-42DB-9F20-32FD56B03979}"/>
              </a:ext>
            </a:extLst>
          </p:cNvPr>
          <p:cNvSpPr>
            <a:spLocks noGrp="1"/>
          </p:cNvSpPr>
          <p:nvPr>
            <p:ph type="title"/>
          </p:nvPr>
        </p:nvSpPr>
        <p:spPr/>
        <p:txBody>
          <a:bodyPr>
            <a:normAutofit/>
          </a:bodyPr>
          <a:lstStyle/>
          <a:p>
            <a:r>
              <a:rPr lang="en-US" dirty="0"/>
              <a:t>2.Pluralistic Approach</a:t>
            </a:r>
          </a:p>
        </p:txBody>
      </p:sp>
      <p:sp>
        <p:nvSpPr>
          <p:cNvPr id="3" name="Rectangle 2">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C39D730E-D12B-43FD-8D91-C52A03A5A006}"/>
              </a:ext>
            </a:extLst>
          </p:cNvPr>
          <p:cNvSpPr/>
          <p:nvPr/>
        </p:nvSpPr>
        <p:spPr>
          <a:xfrm>
            <a:off x="608982" y="1846213"/>
            <a:ext cx="8726087" cy="4154984"/>
          </a:xfrm>
          <a:prstGeom prst="rect">
            <a:avLst/>
          </a:prstGeom>
        </p:spPr>
        <p:txBody>
          <a:bodyPr wrap="square">
            <a:spAutoFit/>
          </a:bodyPr>
          <a:lstStyle/>
          <a:p>
            <a:pPr marL="342900" indent="-342900">
              <a:buFont typeface="Arial" panose="020B0604020202020204" pitchFamily="34" charset="0"/>
              <a:buChar char="•"/>
            </a:pPr>
            <a:r>
              <a:rPr lang="en-US" sz="2400" b="1" dirty="0"/>
              <a:t>It perceives:</a:t>
            </a:r>
          </a:p>
          <a:p>
            <a:r>
              <a:rPr lang="en-US" sz="2400" dirty="0"/>
              <a:t>     • Org. as a coalitions of competing interest.</a:t>
            </a:r>
          </a:p>
          <a:p>
            <a:r>
              <a:rPr lang="en-US" sz="2400" dirty="0"/>
              <a:t>     • TU as legitimate representatives of employee interests.</a:t>
            </a:r>
          </a:p>
          <a:p>
            <a:r>
              <a:rPr lang="en-US" sz="2400" dirty="0"/>
              <a:t>     • Stability in IR as the product of concessions and</a:t>
            </a:r>
          </a:p>
          <a:p>
            <a:r>
              <a:rPr lang="en-US" sz="2400" dirty="0"/>
              <a:t>       compromises between mgt. &amp; unions.</a:t>
            </a:r>
          </a:p>
          <a:p>
            <a:pPr marL="342900" indent="-342900">
              <a:buFont typeface="Arial" panose="020B0604020202020204" pitchFamily="34" charset="0"/>
              <a:buChar char="•"/>
            </a:pPr>
            <a:r>
              <a:rPr lang="en-US" sz="2400" b="1" dirty="0"/>
              <a:t>Conflict between Mgt. and workers is understood as</a:t>
            </a:r>
          </a:p>
          <a:p>
            <a:r>
              <a:rPr lang="en-US" sz="2400" b="1" dirty="0"/>
              <a:t>     inevitable.</a:t>
            </a:r>
          </a:p>
          <a:p>
            <a:pPr marL="342900" indent="-342900">
              <a:buFont typeface="Arial" panose="020B0604020202020204" pitchFamily="34" charset="0"/>
              <a:buChar char="•"/>
            </a:pPr>
            <a:r>
              <a:rPr lang="en-US" sz="2400" b="1" dirty="0"/>
              <a:t>Conflict is viewed as conducive for innovation and</a:t>
            </a:r>
          </a:p>
          <a:p>
            <a:r>
              <a:rPr lang="en-US" sz="2400" b="1" dirty="0"/>
              <a:t>     growth.</a:t>
            </a:r>
          </a:p>
          <a:p>
            <a:pPr marL="342900" indent="-342900">
              <a:buFont typeface="Arial" panose="020B0604020202020204" pitchFamily="34" charset="0"/>
              <a:buChar char="•"/>
            </a:pPr>
            <a:r>
              <a:rPr lang="en-US" sz="2400" b="1" dirty="0"/>
              <a:t>Strong union is necessary.</a:t>
            </a:r>
          </a:p>
          <a:p>
            <a:pPr marL="342900" indent="-342900">
              <a:buFont typeface="Arial" panose="020B0604020202020204" pitchFamily="34" charset="0"/>
              <a:buChar char="•"/>
            </a:pPr>
            <a:endParaRPr lang="en-US" sz="2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14768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CF40BB9F-4C21-43AD-920A-42A5838821C3}"/>
              </a:ext>
            </a:extLst>
          </p:cNvPr>
          <p:cNvSpPr>
            <a:spLocks noGrp="1"/>
          </p:cNvSpPr>
          <p:nvPr>
            <p:ph type="title"/>
          </p:nvPr>
        </p:nvSpPr>
        <p:spPr/>
        <p:txBody>
          <a:bodyPr/>
          <a:lstStyle/>
          <a:p>
            <a:r>
              <a:rPr lang="en-US" dirty="0"/>
              <a:t>3.Marxist Approach</a:t>
            </a:r>
          </a:p>
        </p:txBody>
      </p:sp>
      <p:sp>
        <p:nvSpPr>
          <p:cNvPr id="4" name="Rectangle 3">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D77A063A-97E5-4369-BC97-D36F42FF177D}"/>
              </a:ext>
            </a:extLst>
          </p:cNvPr>
          <p:cNvSpPr/>
          <p:nvPr/>
        </p:nvSpPr>
        <p:spPr>
          <a:xfrm>
            <a:off x="887105" y="1907865"/>
            <a:ext cx="8065826" cy="4154984"/>
          </a:xfrm>
          <a:prstGeom prst="rect">
            <a:avLst/>
          </a:prstGeom>
        </p:spPr>
        <p:txBody>
          <a:bodyPr wrap="square">
            <a:spAutoFit/>
          </a:bodyPr>
          <a:lstStyle/>
          <a:p>
            <a:r>
              <a:rPr lang="en-US" sz="2400" dirty="0"/>
              <a:t>Regard conflict as Pluralists…</a:t>
            </a:r>
          </a:p>
          <a:p>
            <a:pPr marL="285750" indent="-285750">
              <a:buFont typeface="Arial" panose="020B0604020202020204" pitchFamily="34" charset="0"/>
              <a:buChar char="•"/>
            </a:pPr>
            <a:r>
              <a:rPr lang="en-US" sz="2400" dirty="0"/>
              <a:t> Marxists see conflict as a product of the capitalist society.</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 </a:t>
            </a:r>
            <a:r>
              <a:rPr lang="en-US" sz="2400" dirty="0"/>
              <a:t>Conflict arises due to the division in the society between those</a:t>
            </a:r>
          </a:p>
          <a:p>
            <a:r>
              <a:rPr lang="en-US" sz="2400" dirty="0"/>
              <a:t>    who own resources and those who have only labor to offer.</a:t>
            </a:r>
          </a:p>
          <a:p>
            <a:endParaRPr lang="en-US" sz="2400" dirty="0" smtClean="0"/>
          </a:p>
          <a:p>
            <a:pPr marL="285750" indent="-285750">
              <a:buFont typeface="Arial" panose="020B0604020202020204" pitchFamily="34" charset="0"/>
              <a:buChar char="•"/>
            </a:pPr>
            <a:r>
              <a:rPr lang="en-US" sz="2400" dirty="0" smtClean="0"/>
              <a:t>For </a:t>
            </a:r>
            <a:r>
              <a:rPr lang="en-US" sz="2400" dirty="0"/>
              <a:t>Marxist all strikes are political.</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 </a:t>
            </a:r>
            <a:r>
              <a:rPr lang="en-US" sz="2400" dirty="0"/>
              <a:t>He regard state intervention via legislation &amp; the creation of</a:t>
            </a:r>
          </a:p>
          <a:p>
            <a:r>
              <a:rPr lang="en-US" sz="2400" dirty="0"/>
              <a:t>    Industrial tribunals as supporting </a:t>
            </a:r>
            <a:r>
              <a:rPr lang="en-US" sz="2400" dirty="0" smtClean="0"/>
              <a:t>mgt’s </a:t>
            </a:r>
            <a:r>
              <a:rPr lang="en-US" sz="2400" dirty="0"/>
              <a:t>interest rather than</a:t>
            </a:r>
          </a:p>
          <a:p>
            <a:r>
              <a:rPr lang="en-US" sz="2400" dirty="0"/>
              <a:t>    ensuring a balance between the competing groups.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00252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B55F1659-3DBA-4480-B71F-978A29CC0756}"/>
              </a:ext>
            </a:extLst>
          </p:cNvPr>
          <p:cNvSpPr>
            <a:spLocks noGrp="1"/>
          </p:cNvSpPr>
          <p:nvPr>
            <p:ph type="title"/>
          </p:nvPr>
        </p:nvSpPr>
        <p:spPr/>
        <p:txBody>
          <a:bodyPr/>
          <a:lstStyle/>
          <a:p>
            <a:r>
              <a:rPr lang="en-US" dirty="0" smtClean="0"/>
              <a:t>4.Systems </a:t>
            </a:r>
            <a:r>
              <a:rPr lang="en-US" dirty="0"/>
              <a:t>approach</a:t>
            </a:r>
          </a:p>
        </p:txBody>
      </p:sp>
      <p:sp>
        <p:nvSpPr>
          <p:cNvPr id="3" name="TextBox 2">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8676F0EA-1F74-46F2-A5E3-FA365F475646}"/>
              </a:ext>
            </a:extLst>
          </p:cNvPr>
          <p:cNvSpPr txBox="1"/>
          <p:nvPr/>
        </p:nvSpPr>
        <p:spPr>
          <a:xfrm>
            <a:off x="334370" y="2179356"/>
            <a:ext cx="8475260"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a:t>The system approach was developed by </a:t>
            </a:r>
            <a:r>
              <a:rPr lang="en-US" sz="2000" b="1" dirty="0"/>
              <a:t>Dunlop </a:t>
            </a:r>
            <a:r>
              <a:rPr lang="en-US" sz="2000" dirty="0"/>
              <a:t>of Harvard University in 1958.</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According to this approach, individuals are part of an ongoing but independent social system.</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behavior, actions and role of the individuals are shaped by the cultures of the society.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three elements of the system approach are input, process and output.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Society provides the cue (signal) to the individuals about how one should act in a situation.</a:t>
            </a:r>
            <a:endParaRPr lang="en-US" sz="28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35819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B55F1659-3DBA-4480-B71F-978A29CC0756}"/>
              </a:ext>
            </a:extLst>
          </p:cNvPr>
          <p:cNvSpPr>
            <a:spLocks noGrp="1"/>
          </p:cNvSpPr>
          <p:nvPr>
            <p:ph type="title"/>
          </p:nvPr>
        </p:nvSpPr>
        <p:spPr/>
        <p:txBody>
          <a:bodyPr/>
          <a:lstStyle/>
          <a:p>
            <a:r>
              <a:rPr lang="en-US" dirty="0"/>
              <a:t>Systems approach</a:t>
            </a:r>
          </a:p>
        </p:txBody>
      </p:sp>
      <p:sp>
        <p:nvSpPr>
          <p:cNvPr id="3" name="TextBox 2">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8676F0EA-1F74-46F2-A5E3-FA365F475646}"/>
              </a:ext>
            </a:extLst>
          </p:cNvPr>
          <p:cNvSpPr txBox="1"/>
          <p:nvPr/>
        </p:nvSpPr>
        <p:spPr>
          <a:xfrm>
            <a:off x="334370" y="2305615"/>
            <a:ext cx="8475260" cy="2246769"/>
          </a:xfrm>
          <a:prstGeom prst="rect">
            <a:avLst/>
          </a:prstGeom>
          <a:noFill/>
        </p:spPr>
        <p:txBody>
          <a:bodyPr wrap="square" rtlCol="0">
            <a:spAutoFit/>
          </a:bodyPr>
          <a:lstStyle/>
          <a:p>
            <a:pPr algn="just"/>
            <a:r>
              <a:rPr lang="en-US" sz="2800" dirty="0"/>
              <a:t>• The institutions, the value system and other characteristics of the society influence the process and determine the outcome or response of the individuals. The basis of this theory is that group cohesiveness is provided by the common ideology shaped by the societal factors.</a:t>
            </a:r>
            <a:endParaRPr lang="en-US" sz="40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89715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62B1DE7C-6069-437C-9A4E-9BEF70BD2695}"/>
              </a:ext>
            </a:extLst>
          </p:cNvPr>
          <p:cNvSpPr>
            <a:spLocks noGrp="1"/>
          </p:cNvSpPr>
          <p:nvPr>
            <p:ph type="title"/>
          </p:nvPr>
        </p:nvSpPr>
        <p:spPr/>
        <p:txBody>
          <a:bodyPr/>
          <a:lstStyle/>
          <a:p>
            <a:r>
              <a:rPr lang="en-US" dirty="0"/>
              <a:t>Dunlop’s Systems Approach</a:t>
            </a:r>
          </a:p>
        </p:txBody>
      </p:sp>
      <p:sp>
        <p:nvSpPr>
          <p:cNvPr id="4" name="Rectangle: Rounded Corners 3">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EC5CFA8D-DEFF-45E9-AD28-ACBC2565D00E}"/>
              </a:ext>
            </a:extLst>
          </p:cNvPr>
          <p:cNvSpPr/>
          <p:nvPr/>
        </p:nvSpPr>
        <p:spPr>
          <a:xfrm>
            <a:off x="512835" y="2575254"/>
            <a:ext cx="2140610" cy="2246580"/>
          </a:xfrm>
          <a:prstGeom prst="roundRect">
            <a:avLst>
              <a:gd name="adj" fmla="val 1369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INPUTS</a:t>
            </a:r>
          </a:p>
          <a:p>
            <a:pPr algn="ctr"/>
            <a:r>
              <a:rPr lang="en-US" sz="1600" dirty="0"/>
              <a:t>Actors</a:t>
            </a:r>
          </a:p>
          <a:p>
            <a:pPr algn="ctr"/>
            <a:r>
              <a:rPr lang="en-US" sz="1600" dirty="0"/>
              <a:t>(Employees, Employers,</a:t>
            </a:r>
          </a:p>
          <a:p>
            <a:pPr algn="ctr"/>
            <a:r>
              <a:rPr lang="en-US" sz="1600" dirty="0"/>
              <a:t>State)</a:t>
            </a:r>
          </a:p>
          <a:p>
            <a:pPr algn="ctr"/>
            <a:r>
              <a:rPr lang="en-US" sz="1600" dirty="0"/>
              <a:t>Context</a:t>
            </a:r>
          </a:p>
          <a:p>
            <a:pPr algn="ctr"/>
            <a:r>
              <a:rPr lang="en-US" sz="1600" dirty="0"/>
              <a:t>(Tech, Market, Power</a:t>
            </a:r>
          </a:p>
          <a:p>
            <a:pPr algn="ctr"/>
            <a:r>
              <a:rPr lang="en-US" sz="1600" dirty="0" err="1"/>
              <a:t>Indeology</a:t>
            </a:r>
            <a:r>
              <a:rPr lang="en-US" sz="1600" dirty="0"/>
              <a:t>)</a:t>
            </a:r>
          </a:p>
        </p:txBody>
      </p:sp>
      <p:sp>
        <p:nvSpPr>
          <p:cNvPr id="5" name="Rectangle: Rounded Corners 4">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A789635F-300B-475B-B1FC-B70DFABB827C}"/>
              </a:ext>
            </a:extLst>
          </p:cNvPr>
          <p:cNvSpPr/>
          <p:nvPr/>
        </p:nvSpPr>
        <p:spPr>
          <a:xfrm>
            <a:off x="3873187" y="2251881"/>
            <a:ext cx="1801504" cy="2893326"/>
          </a:xfrm>
          <a:prstGeom prst="roundRect">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PROCESSES</a:t>
            </a:r>
          </a:p>
          <a:p>
            <a:pPr algn="ctr"/>
            <a:r>
              <a:rPr lang="en-US" dirty="0"/>
              <a:t>Bargaining</a:t>
            </a:r>
          </a:p>
          <a:p>
            <a:pPr algn="ctr"/>
            <a:r>
              <a:rPr lang="en-US" dirty="0"/>
              <a:t>Conciliation</a:t>
            </a:r>
          </a:p>
          <a:p>
            <a:pPr algn="ctr"/>
            <a:r>
              <a:rPr lang="en-US" dirty="0"/>
              <a:t>Arbitration</a:t>
            </a:r>
          </a:p>
          <a:p>
            <a:pPr algn="ctr"/>
            <a:r>
              <a:rPr lang="en-US" dirty="0"/>
              <a:t>Adjudication</a:t>
            </a:r>
          </a:p>
          <a:p>
            <a:pPr algn="ctr"/>
            <a:r>
              <a:rPr lang="en-US" dirty="0"/>
              <a:t>Legislation</a:t>
            </a:r>
          </a:p>
        </p:txBody>
      </p:sp>
      <p:sp>
        <p:nvSpPr>
          <p:cNvPr id="6" name="Teardrop 5">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D1BF4C7E-4F6C-4FA7-8EA6-39B038CD751B}"/>
              </a:ext>
            </a:extLst>
          </p:cNvPr>
          <p:cNvSpPr/>
          <p:nvPr/>
        </p:nvSpPr>
        <p:spPr>
          <a:xfrm rot="13500000">
            <a:off x="7036236" y="2766743"/>
            <a:ext cx="1863602" cy="1863602"/>
          </a:xfrm>
          <a:prstGeom prst="teardrop">
            <a:avLst>
              <a:gd name="adj" fmla="val 8342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6CA3A40D-6CCA-4323-A8D2-1BE7DB6FE524}"/>
              </a:ext>
            </a:extLst>
          </p:cNvPr>
          <p:cNvSpPr txBox="1"/>
          <p:nvPr/>
        </p:nvSpPr>
        <p:spPr>
          <a:xfrm>
            <a:off x="7306120" y="3305395"/>
            <a:ext cx="1323833" cy="830997"/>
          </a:xfrm>
          <a:prstGeom prst="rect">
            <a:avLst/>
          </a:prstGeom>
          <a:noFill/>
        </p:spPr>
        <p:txBody>
          <a:bodyPr wrap="square" rtlCol="0">
            <a:spAutoFit/>
          </a:bodyPr>
          <a:lstStyle/>
          <a:p>
            <a:pPr algn="ctr"/>
            <a:r>
              <a:rPr lang="en-US" sz="2400" dirty="0">
                <a:solidFill>
                  <a:schemeClr val="bg1"/>
                </a:solidFill>
              </a:rPr>
              <a:t>OUTPUT</a:t>
            </a:r>
          </a:p>
          <a:p>
            <a:pPr algn="ctr"/>
            <a:r>
              <a:rPr lang="en-US" sz="2400" dirty="0">
                <a:solidFill>
                  <a:schemeClr val="bg1"/>
                </a:solidFill>
              </a:rPr>
              <a:t>Rules</a:t>
            </a:r>
          </a:p>
        </p:txBody>
      </p:sp>
      <p:cxnSp>
        <p:nvCxnSpPr>
          <p:cNvPr id="9" name="Straight Arrow Connector 8">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43DF4A21-31E0-44DB-9648-D99E237F6223}"/>
              </a:ext>
            </a:extLst>
          </p:cNvPr>
          <p:cNvCxnSpPr>
            <a:cxnSpLocks/>
          </p:cNvCxnSpPr>
          <p:nvPr/>
        </p:nvCxnSpPr>
        <p:spPr>
          <a:xfrm>
            <a:off x="2843945" y="3698544"/>
            <a:ext cx="9755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9930017F-673F-470C-9994-11D96136BC13}"/>
              </a:ext>
            </a:extLst>
          </p:cNvPr>
          <p:cNvCxnSpPr>
            <a:cxnSpLocks/>
          </p:cNvCxnSpPr>
          <p:nvPr/>
        </p:nvCxnSpPr>
        <p:spPr>
          <a:xfrm>
            <a:off x="5797521" y="3698544"/>
            <a:ext cx="9755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D47DC432-70EC-4F29-8063-76FCD423D7E9}"/>
              </a:ext>
            </a:extLst>
          </p:cNvPr>
          <p:cNvSpPr/>
          <p:nvPr/>
        </p:nvSpPr>
        <p:spPr>
          <a:xfrm>
            <a:off x="3819525" y="6090179"/>
            <a:ext cx="1801504" cy="668740"/>
          </a:xfrm>
          <a:prstGeom prst="roundRect">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Feedback</a:t>
            </a:r>
          </a:p>
        </p:txBody>
      </p:sp>
      <p:cxnSp>
        <p:nvCxnSpPr>
          <p:cNvPr id="13" name="Straight Arrow Connector 12">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3988968E-EA8F-4575-A54B-EA3BFA84E321}"/>
              </a:ext>
            </a:extLst>
          </p:cNvPr>
          <p:cNvCxnSpPr>
            <a:cxnSpLocks/>
          </p:cNvCxnSpPr>
          <p:nvPr/>
        </p:nvCxnSpPr>
        <p:spPr>
          <a:xfrm flipV="1">
            <a:off x="5674691" y="4626591"/>
            <a:ext cx="1749691" cy="17979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59AF4387-CA28-457B-B628-A3F709820F32}"/>
              </a:ext>
            </a:extLst>
          </p:cNvPr>
          <p:cNvCxnSpPr>
            <a:cxnSpLocks/>
          </p:cNvCxnSpPr>
          <p:nvPr/>
        </p:nvCxnSpPr>
        <p:spPr>
          <a:xfrm flipH="1" flipV="1">
            <a:off x="2019792" y="5016310"/>
            <a:ext cx="1766182" cy="13841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69313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a:stretch>
            <a:fillRect/>
          </a:stretch>
        </p:blipFill>
        <p:spPr>
          <a:xfrm>
            <a:off x="0" y="9525"/>
            <a:ext cx="9144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a:stretch>
            <a:fillRect/>
          </a:stretch>
        </p:blipFill>
        <p:spPr>
          <a:xfrm>
            <a:off x="0" y="9525"/>
            <a:ext cx="9144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a:stretch>
            <a:fillRect/>
          </a:stretch>
        </p:blipFill>
        <p:spPr>
          <a:xfrm>
            <a:off x="0" y="9525"/>
            <a:ext cx="9144000" cy="68580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35225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B55F1659-3DBA-4480-B71F-978A29CC0756}"/>
              </a:ext>
            </a:extLst>
          </p:cNvPr>
          <p:cNvSpPr>
            <a:spLocks noGrp="1"/>
          </p:cNvSpPr>
          <p:nvPr>
            <p:ph type="title"/>
          </p:nvPr>
        </p:nvSpPr>
        <p:spPr/>
        <p:txBody>
          <a:bodyPr/>
          <a:lstStyle/>
          <a:p>
            <a:r>
              <a:rPr lang="en-US" dirty="0"/>
              <a:t>Meaning &amp; Concept</a:t>
            </a:r>
          </a:p>
        </p:txBody>
      </p:sp>
      <p:sp>
        <p:nvSpPr>
          <p:cNvPr id="3" name="TextBox 2">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8676F0EA-1F74-46F2-A5E3-FA365F475646}"/>
              </a:ext>
            </a:extLst>
          </p:cNvPr>
          <p:cNvSpPr txBox="1"/>
          <p:nvPr/>
        </p:nvSpPr>
        <p:spPr>
          <a:xfrm>
            <a:off x="545910" y="1921059"/>
            <a:ext cx="8393373" cy="3170099"/>
          </a:xfrm>
          <a:prstGeom prst="rect">
            <a:avLst/>
          </a:prstGeom>
          <a:noFill/>
        </p:spPr>
        <p:txBody>
          <a:bodyPr wrap="square" rtlCol="0">
            <a:spAutoFit/>
          </a:bodyPr>
          <a:lstStyle/>
          <a:p>
            <a:r>
              <a:rPr lang="en-US" sz="2400" dirty="0"/>
              <a:t>The term</a:t>
            </a:r>
            <a:r>
              <a:rPr lang="en-US" sz="2400" dirty="0" smtClean="0"/>
              <a:t> “</a:t>
            </a:r>
            <a:r>
              <a:rPr lang="en-US" sz="2400" dirty="0" smtClean="0"/>
              <a:t>Industrial Relations” is comprised </a:t>
            </a:r>
            <a:r>
              <a:rPr lang="en-US" sz="2400" dirty="0"/>
              <a:t>of </a:t>
            </a:r>
            <a:r>
              <a:rPr lang="en-US" sz="2400" dirty="0" smtClean="0"/>
              <a:t>two terms</a:t>
            </a:r>
            <a:r>
              <a:rPr lang="en-US" sz="2400" dirty="0"/>
              <a:t>:</a:t>
            </a:r>
          </a:p>
          <a:p>
            <a:endParaRPr lang="en-US" sz="2400" dirty="0"/>
          </a:p>
          <a:p>
            <a:r>
              <a:rPr lang="en-US" sz="3200" b="1" dirty="0"/>
              <a:t>‘Industry’ and ‘Relations’</a:t>
            </a:r>
          </a:p>
          <a:p>
            <a:endParaRPr lang="en-US" sz="2400" dirty="0"/>
          </a:p>
          <a:p>
            <a:r>
              <a:rPr lang="en-US" sz="2400" dirty="0"/>
              <a:t> “Industry” refers to “any productive activity in which an individual (or a group of individuals) is (are) engaged”.</a:t>
            </a:r>
          </a:p>
          <a:p>
            <a:r>
              <a:rPr lang="en-US" sz="2400" dirty="0"/>
              <a:t> By “relations” we mean “the relationships that exist within the industry between the employer and his workmen.”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85504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a:stretch>
            <a:fillRect/>
          </a:stretch>
        </p:blipFill>
        <p:spPr>
          <a:xfrm>
            <a:off x="0" y="9525"/>
            <a:ext cx="9144000" cy="68580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4886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B55F1659-3DBA-4480-B71F-978A29CC0756}"/>
              </a:ext>
            </a:extLst>
          </p:cNvPr>
          <p:cNvSpPr>
            <a:spLocks noGrp="1"/>
          </p:cNvSpPr>
          <p:nvPr>
            <p:ph type="title"/>
          </p:nvPr>
        </p:nvSpPr>
        <p:spPr/>
        <p:txBody>
          <a:bodyPr/>
          <a:lstStyle/>
          <a:p>
            <a:r>
              <a:rPr lang="en-US" dirty="0"/>
              <a:t>Causes of poor IR</a:t>
            </a:r>
          </a:p>
        </p:txBody>
      </p:sp>
      <p:sp>
        <p:nvSpPr>
          <p:cNvPr id="3" name="TextBox 2">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8676F0EA-1F74-46F2-A5E3-FA365F475646}"/>
              </a:ext>
            </a:extLst>
          </p:cNvPr>
          <p:cNvSpPr txBox="1"/>
          <p:nvPr/>
        </p:nvSpPr>
        <p:spPr>
          <a:xfrm>
            <a:off x="112697" y="2268669"/>
            <a:ext cx="9031303" cy="3416320"/>
          </a:xfrm>
          <a:prstGeom prst="rect">
            <a:avLst/>
          </a:prstGeom>
          <a:noFill/>
        </p:spPr>
        <p:txBody>
          <a:bodyPr wrap="square" rtlCol="0">
            <a:spAutoFit/>
          </a:bodyPr>
          <a:lstStyle/>
          <a:p>
            <a:pPr algn="just"/>
            <a:r>
              <a:rPr lang="en-US" sz="2400" dirty="0"/>
              <a:t>The main reasons are as follows:</a:t>
            </a:r>
          </a:p>
          <a:p>
            <a:pPr algn="just">
              <a:buFont typeface="Wingdings" charset="2"/>
              <a:buChar char="Ø"/>
            </a:pPr>
            <a:r>
              <a:rPr lang="en-US" sz="2400" dirty="0"/>
              <a:t></a:t>
            </a:r>
            <a:r>
              <a:rPr lang="en-US" sz="2400" dirty="0" smtClean="0"/>
              <a:t> An </a:t>
            </a:r>
            <a:r>
              <a:rPr lang="en-US" sz="2400" dirty="0"/>
              <a:t>attitude of contempt towards the workers on the part </a:t>
            </a:r>
            <a:r>
              <a:rPr lang="en-US" sz="2400" dirty="0" smtClean="0"/>
              <a:t>of the </a:t>
            </a:r>
            <a:r>
              <a:rPr lang="en-US" sz="2400" dirty="0"/>
              <a:t>management.</a:t>
            </a:r>
            <a:endParaRPr lang="en-US" sz="2400" dirty="0" smtClean="0"/>
          </a:p>
          <a:p>
            <a:pPr algn="just">
              <a:buFont typeface="Wingdings" charset="2"/>
              <a:buChar char="Ø"/>
            </a:pPr>
            <a:r>
              <a:rPr lang="en-US" sz="2400" dirty="0" smtClean="0"/>
              <a:t>    Inadequate </a:t>
            </a:r>
            <a:r>
              <a:rPr lang="en-US" sz="2400" dirty="0"/>
              <a:t>fixation of wages or improper </a:t>
            </a:r>
            <a:r>
              <a:rPr lang="en-US" sz="2400" dirty="0" smtClean="0"/>
              <a:t>wages.</a:t>
            </a:r>
          </a:p>
          <a:p>
            <a:pPr algn="just">
              <a:buFont typeface="Wingdings" charset="2"/>
              <a:buChar char="Ø"/>
            </a:pPr>
            <a:r>
              <a:rPr lang="en-US" sz="2400" dirty="0" smtClean="0"/>
              <a:t>    Unhealthy </a:t>
            </a:r>
            <a:r>
              <a:rPr lang="en-US" sz="2400" dirty="0"/>
              <a:t>working conditions at the workplace</a:t>
            </a:r>
            <a:r>
              <a:rPr lang="en-US" sz="2400" dirty="0" smtClean="0"/>
              <a:t>.</a:t>
            </a:r>
          </a:p>
          <a:p>
            <a:pPr algn="just">
              <a:buFont typeface="Wingdings" charset="2"/>
              <a:buChar char="Ø"/>
            </a:pPr>
            <a:r>
              <a:rPr lang="en-US" sz="2400" dirty="0" smtClean="0"/>
              <a:t>    Desire </a:t>
            </a:r>
            <a:r>
              <a:rPr lang="en-US" sz="2400" dirty="0"/>
              <a:t>of workers for higher bonus, wages or daily allowances.</a:t>
            </a:r>
            <a:endParaRPr lang="en-US" sz="2400" dirty="0" smtClean="0"/>
          </a:p>
          <a:p>
            <a:pPr algn="just">
              <a:buFont typeface="Wingdings" charset="2"/>
              <a:buChar char="Ø"/>
            </a:pPr>
            <a:r>
              <a:rPr lang="en-US" sz="2400" dirty="0" smtClean="0"/>
              <a:t>    Desire </a:t>
            </a:r>
            <a:r>
              <a:rPr lang="en-US" sz="2400" dirty="0"/>
              <a:t>of employers to pay as little as possible to its workers</a:t>
            </a:r>
            <a:r>
              <a:rPr lang="en-US" sz="2400" dirty="0" smtClean="0"/>
              <a:t>.</a:t>
            </a:r>
          </a:p>
          <a:p>
            <a:pPr algn="just">
              <a:buFont typeface="Wingdings" charset="2"/>
              <a:buChar char="Ø"/>
            </a:pPr>
            <a:r>
              <a:rPr lang="en-US" sz="2400" dirty="0" smtClean="0"/>
              <a:t> Lack of human relations skills on the part of supervisors and managers.</a:t>
            </a:r>
            <a:endParaRPr lang="en-US" sz="2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06561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B55F1659-3DBA-4480-B71F-978A29CC0756}"/>
              </a:ext>
            </a:extLst>
          </p:cNvPr>
          <p:cNvSpPr>
            <a:spLocks noGrp="1"/>
          </p:cNvSpPr>
          <p:nvPr>
            <p:ph type="title"/>
          </p:nvPr>
        </p:nvSpPr>
        <p:spPr/>
        <p:txBody>
          <a:bodyPr/>
          <a:lstStyle/>
          <a:p>
            <a:r>
              <a:rPr lang="en-US" dirty="0"/>
              <a:t>Causes of poor IR</a:t>
            </a:r>
          </a:p>
        </p:txBody>
      </p:sp>
      <p:sp>
        <p:nvSpPr>
          <p:cNvPr id="3" name="TextBox 2">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8676F0EA-1F74-46F2-A5E3-FA365F475646}"/>
              </a:ext>
            </a:extLst>
          </p:cNvPr>
          <p:cNvSpPr txBox="1"/>
          <p:nvPr/>
        </p:nvSpPr>
        <p:spPr>
          <a:xfrm>
            <a:off x="112697" y="2268669"/>
            <a:ext cx="9031303" cy="3416320"/>
          </a:xfrm>
          <a:prstGeom prst="rect">
            <a:avLst/>
          </a:prstGeom>
          <a:noFill/>
        </p:spPr>
        <p:txBody>
          <a:bodyPr wrap="square" rtlCol="0">
            <a:spAutoFit/>
          </a:bodyPr>
          <a:lstStyle/>
          <a:p>
            <a:pPr algn="just">
              <a:buFont typeface="Wingdings" charset="2"/>
              <a:buChar char="Ø"/>
            </a:pPr>
            <a:r>
              <a:rPr lang="en-US" sz="2400" dirty="0"/>
              <a:t> Inadequate welfare facilities.</a:t>
            </a:r>
            <a:endParaRPr lang="en-US" sz="2400" dirty="0" smtClean="0"/>
          </a:p>
          <a:p>
            <a:pPr algn="just">
              <a:buFont typeface="Wingdings" charset="2"/>
              <a:buChar char="Ø"/>
            </a:pPr>
            <a:r>
              <a:rPr lang="en-US" sz="2400" dirty="0" smtClean="0"/>
              <a:t> Dispute on sharing the gains of productivity.</a:t>
            </a:r>
          </a:p>
          <a:p>
            <a:pPr algn="just">
              <a:buFont typeface="Wingdings" charset="2"/>
              <a:buChar char="Ø"/>
            </a:pPr>
            <a:r>
              <a:rPr lang="en-US" sz="2400" dirty="0" smtClean="0"/>
              <a:t> Retrenchment</a:t>
            </a:r>
            <a:r>
              <a:rPr lang="en-US" sz="2400" dirty="0"/>
              <a:t>, dismissal and lockouts by the management.</a:t>
            </a:r>
            <a:endParaRPr lang="en-US" sz="2400" dirty="0" smtClean="0"/>
          </a:p>
          <a:p>
            <a:pPr algn="just">
              <a:buFont typeface="Wingdings" charset="2"/>
              <a:buChar char="Ø"/>
            </a:pPr>
            <a:r>
              <a:rPr lang="en-US" sz="2400" dirty="0" smtClean="0"/>
              <a:t>    Strikes </a:t>
            </a:r>
            <a:r>
              <a:rPr lang="en-US" sz="2400" dirty="0"/>
              <a:t>by the workers.</a:t>
            </a:r>
            <a:endParaRPr lang="en-US" sz="2400" dirty="0" smtClean="0"/>
          </a:p>
          <a:p>
            <a:pPr algn="just">
              <a:buFont typeface="Wingdings" charset="2"/>
              <a:buChar char="Ø"/>
            </a:pPr>
            <a:r>
              <a:rPr lang="en-US" sz="2400" dirty="0" smtClean="0"/>
              <a:t>    Inter</a:t>
            </a:r>
            <a:r>
              <a:rPr lang="en-US" sz="2400" dirty="0"/>
              <a:t>-union rivals.</a:t>
            </a:r>
            <a:endParaRPr lang="en-US" sz="2400" dirty="0" smtClean="0"/>
          </a:p>
          <a:p>
            <a:pPr algn="just">
              <a:buFont typeface="Wingdings" charset="2"/>
              <a:buChar char="Ø"/>
            </a:pPr>
            <a:r>
              <a:rPr lang="en-US" sz="2400" dirty="0" err="1" smtClean="0"/>
              <a:t>General</a:t>
            </a:r>
            <a:r>
              <a:rPr lang="en-US" sz="2400" dirty="0" smtClean="0"/>
              <a:t> economic and political environment such as rising prices, strikes by others and general indiscipline having their effect on the employees attitudes.</a:t>
            </a:r>
          </a:p>
          <a:p>
            <a:pPr algn="just">
              <a:buFont typeface="Wingdings" charset="2"/>
              <a:buChar char="Ø"/>
            </a:pPr>
            <a:r>
              <a:rPr lang="en-US" sz="2400" dirty="0" smtClean="0"/>
              <a:t>   Mental </a:t>
            </a:r>
            <a:r>
              <a:rPr lang="en-US" sz="2400" dirty="0"/>
              <a:t>inertia on the part of the management.</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61123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2"/>
          </p:nvPr>
        </p:nvSpPr>
        <p:spPr bwMode="auto">
          <a:xfrm>
            <a:off x="8072438" y="6275388"/>
            <a:ext cx="461962" cy="365125"/>
          </a:xfrm>
          <a:noFill/>
          <a:ln>
            <a:miter lim="800000"/>
            <a:headEnd/>
            <a:tailEnd/>
          </a:ln>
        </p:spPr>
        <p:txBody>
          <a:bodyPr/>
          <a:lstStyle/>
          <a:p>
            <a:pPr algn="l"/>
            <a:r>
              <a:rPr lang="en-US" sz="1100"/>
              <a:t>1</a:t>
            </a:r>
            <a:r>
              <a:rPr lang="en-US" sz="1100">
                <a:ea typeface="Times New Roman" pitchFamily="-109" charset="0"/>
                <a:cs typeface="Times New Roman" pitchFamily="-109" charset="0"/>
              </a:rPr>
              <a:t>–</a:t>
            </a:r>
            <a:fld id="{734D33A5-8AC7-C14F-B92B-F1662B539A1B}" type="slidenum">
              <a:rPr lang="en-US" sz="1100">
                <a:ea typeface="Times New Roman" pitchFamily="-109" charset="0"/>
                <a:cs typeface="Times New Roman" pitchFamily="-109" charset="0"/>
              </a:rPr>
              <a:pPr algn="l"/>
              <a:t>23</a:t>
            </a:fld>
            <a:endParaRPr lang="en-US" sz="1100">
              <a:ea typeface="Times New Roman" pitchFamily="-109" charset="0"/>
              <a:cs typeface="Times New Roman" pitchFamily="-109" charset="0"/>
            </a:endParaRPr>
          </a:p>
        </p:txBody>
      </p:sp>
      <p:sp>
        <p:nvSpPr>
          <p:cNvPr id="9228" name="Rectangle 12"/>
          <p:cNvSpPr>
            <a:spLocks noGrp="1" noChangeArrowheads="1"/>
          </p:cNvSpPr>
          <p:nvPr>
            <p:ph type="title"/>
          </p:nvPr>
        </p:nvSpPr>
        <p:spPr>
          <a:xfrm>
            <a:off x="685800" y="304800"/>
            <a:ext cx="7772400" cy="1371600"/>
          </a:xfrm>
        </p:spPr>
        <p:txBody>
          <a:bodyPr>
            <a:normAutofit/>
          </a:bodyPr>
          <a:lstStyle/>
          <a:p>
            <a:pPr eaLnBrk="1" hangingPunct="1"/>
            <a:r>
              <a:rPr lang="en-US" sz="1600" dirty="0" smtClean="0">
                <a:ea typeface="ＭＳ Ｐゴシック" pitchFamily="-109" charset="-128"/>
                <a:cs typeface="ＭＳ Ｐゴシック" pitchFamily="-109" charset="-128"/>
              </a:rPr>
              <a:t/>
            </a:r>
            <a:br>
              <a:rPr lang="en-US" sz="1600" dirty="0" smtClean="0">
                <a:ea typeface="ＭＳ Ｐゴシック" pitchFamily="-109" charset="-128"/>
                <a:cs typeface="ＭＳ Ｐゴシック" pitchFamily="-109" charset="-128"/>
              </a:rPr>
            </a:br>
            <a:r>
              <a:rPr lang="en-US" sz="3400" dirty="0">
                <a:ea typeface="ＭＳ Ｐゴシック" pitchFamily="-109" charset="-128"/>
                <a:cs typeface="ＭＳ Ｐゴシック" pitchFamily="-109" charset="-128"/>
              </a:rPr>
              <a:t>Factors Influencing Investment Orientation</a:t>
            </a:r>
            <a:endParaRPr lang="en-US" sz="3600" dirty="0">
              <a:ea typeface="ＭＳ Ｐゴシック" pitchFamily="-109" charset="-128"/>
              <a:cs typeface="ＭＳ Ｐゴシック" pitchFamily="-109" charset="-128"/>
            </a:endParaRPr>
          </a:p>
        </p:txBody>
      </p:sp>
      <p:pic>
        <p:nvPicPr>
          <p:cNvPr id="23556" name="Picture 26" descr="30975 EXH 01"/>
          <p:cNvPicPr>
            <a:picLocks noGrp="1" noChangeAspect="1" noChangeArrowheads="1"/>
          </p:cNvPicPr>
          <p:nvPr>
            <p:ph idx="1"/>
          </p:nvPr>
        </p:nvPicPr>
        <p:blipFill>
          <a:blip r:embed="rId2"/>
          <a:srcRect/>
          <a:stretch>
            <a:fillRect/>
          </a:stretch>
        </p:blipFill>
        <p:spPr>
          <a:xfrm>
            <a:off x="762000" y="2327275"/>
            <a:ext cx="7620000" cy="3119438"/>
          </a:xfr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B55F1659-3DBA-4480-B71F-978A29CC0756}"/>
              </a:ext>
            </a:extLst>
          </p:cNvPr>
          <p:cNvSpPr>
            <a:spLocks noGrp="1"/>
          </p:cNvSpPr>
          <p:nvPr>
            <p:ph type="title"/>
          </p:nvPr>
        </p:nvSpPr>
        <p:spPr/>
        <p:txBody>
          <a:bodyPr/>
          <a:lstStyle/>
          <a:p>
            <a:r>
              <a:rPr lang="en-US" dirty="0"/>
              <a:t>3 Actors of IR</a:t>
            </a:r>
          </a:p>
        </p:txBody>
      </p:sp>
      <p:sp>
        <p:nvSpPr>
          <p:cNvPr id="4" name="TextBox 3"/>
          <p:cNvSpPr txBox="1"/>
          <p:nvPr/>
        </p:nvSpPr>
        <p:spPr>
          <a:xfrm>
            <a:off x="840509" y="2641600"/>
            <a:ext cx="2041236" cy="523220"/>
          </a:xfrm>
          <a:prstGeom prst="rect">
            <a:avLst/>
          </a:prstGeom>
          <a:noFill/>
          <a:ln>
            <a:solidFill>
              <a:schemeClr val="tx1"/>
            </a:solidFill>
            <a:prstDash val="dash"/>
          </a:ln>
        </p:spPr>
        <p:txBody>
          <a:bodyPr wrap="square" rtlCol="0">
            <a:spAutoFit/>
          </a:bodyPr>
          <a:lstStyle/>
          <a:p>
            <a:pPr algn="ctr"/>
            <a:r>
              <a:rPr lang="en-US" sz="2800" dirty="0" smtClean="0"/>
              <a:t>EMPLOYEES</a:t>
            </a:r>
            <a:endParaRPr lang="en-US" sz="2800" dirty="0"/>
          </a:p>
        </p:txBody>
      </p:sp>
      <p:sp>
        <p:nvSpPr>
          <p:cNvPr id="5" name="TextBox 4"/>
          <p:cNvSpPr txBox="1"/>
          <p:nvPr/>
        </p:nvSpPr>
        <p:spPr>
          <a:xfrm>
            <a:off x="3428712" y="3708401"/>
            <a:ext cx="2041236" cy="523220"/>
          </a:xfrm>
          <a:prstGeom prst="rect">
            <a:avLst/>
          </a:prstGeom>
          <a:noFill/>
          <a:ln>
            <a:solidFill>
              <a:schemeClr val="tx1"/>
            </a:solidFill>
            <a:prstDash val="dash"/>
          </a:ln>
        </p:spPr>
        <p:txBody>
          <a:bodyPr wrap="square" rtlCol="0">
            <a:spAutoFit/>
          </a:bodyPr>
          <a:lstStyle/>
          <a:p>
            <a:pPr algn="ctr"/>
            <a:r>
              <a:rPr lang="en-US" sz="2800" dirty="0"/>
              <a:t>STATE</a:t>
            </a:r>
          </a:p>
        </p:txBody>
      </p:sp>
      <p:sp>
        <p:nvSpPr>
          <p:cNvPr id="6" name="TextBox 5"/>
          <p:cNvSpPr txBox="1"/>
          <p:nvPr/>
        </p:nvSpPr>
        <p:spPr>
          <a:xfrm>
            <a:off x="6016914" y="4775201"/>
            <a:ext cx="2041236" cy="523220"/>
          </a:xfrm>
          <a:prstGeom prst="rect">
            <a:avLst/>
          </a:prstGeom>
          <a:noFill/>
          <a:ln>
            <a:solidFill>
              <a:schemeClr val="tx1"/>
            </a:solidFill>
            <a:prstDash val="dash"/>
          </a:ln>
        </p:spPr>
        <p:txBody>
          <a:bodyPr wrap="square" rtlCol="0">
            <a:spAutoFit/>
          </a:bodyPr>
          <a:lstStyle/>
          <a:p>
            <a:pPr algn="ctr"/>
            <a:r>
              <a:rPr lang="en-US" sz="2800" dirty="0" smtClean="0"/>
              <a:t>EMPLOYER</a:t>
            </a:r>
            <a:endParaRPr lang="en-US" sz="2800" dirty="0"/>
          </a:p>
        </p:txBody>
      </p:sp>
      <p:sp>
        <p:nvSpPr>
          <p:cNvPr id="7" name="Oval 6"/>
          <p:cNvSpPr/>
          <p:nvPr/>
        </p:nvSpPr>
        <p:spPr>
          <a:xfrm>
            <a:off x="646545" y="2447636"/>
            <a:ext cx="387928" cy="387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34748" y="3514437"/>
            <a:ext cx="387928" cy="387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822950" y="4581237"/>
            <a:ext cx="387928" cy="387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24685" y="2446194"/>
            <a:ext cx="231648" cy="400110"/>
          </a:xfrm>
          <a:prstGeom prst="rect">
            <a:avLst/>
          </a:prstGeom>
          <a:noFill/>
        </p:spPr>
        <p:txBody>
          <a:bodyPr wrap="square" rtlCol="0">
            <a:spAutoFit/>
          </a:bodyPr>
          <a:lstStyle/>
          <a:p>
            <a:pPr algn="ctr"/>
            <a:r>
              <a:rPr lang="en-US" sz="2000" dirty="0" smtClean="0">
                <a:solidFill>
                  <a:schemeClr val="bg1"/>
                </a:solidFill>
              </a:rPr>
              <a:t>1</a:t>
            </a:r>
            <a:endParaRPr lang="en-US" sz="2000" dirty="0">
              <a:solidFill>
                <a:schemeClr val="bg1"/>
              </a:solidFill>
            </a:endParaRPr>
          </a:p>
        </p:txBody>
      </p:sp>
      <p:sp>
        <p:nvSpPr>
          <p:cNvPr id="11" name="TextBox 10"/>
          <p:cNvSpPr txBox="1"/>
          <p:nvPr/>
        </p:nvSpPr>
        <p:spPr>
          <a:xfrm>
            <a:off x="3312888" y="3502255"/>
            <a:ext cx="231648" cy="400110"/>
          </a:xfrm>
          <a:prstGeom prst="rect">
            <a:avLst/>
          </a:prstGeom>
          <a:noFill/>
        </p:spPr>
        <p:txBody>
          <a:bodyPr wrap="square" rtlCol="0">
            <a:spAutoFit/>
          </a:bodyPr>
          <a:lstStyle/>
          <a:p>
            <a:pPr algn="ctr"/>
            <a:r>
              <a:rPr lang="en-US" sz="2000" dirty="0" smtClean="0">
                <a:solidFill>
                  <a:schemeClr val="bg1"/>
                </a:solidFill>
              </a:rPr>
              <a:t>2</a:t>
            </a:r>
            <a:endParaRPr lang="en-US" sz="2000" dirty="0">
              <a:solidFill>
                <a:schemeClr val="bg1"/>
              </a:solidFill>
            </a:endParaRPr>
          </a:p>
        </p:txBody>
      </p:sp>
      <p:sp>
        <p:nvSpPr>
          <p:cNvPr id="12" name="TextBox 11"/>
          <p:cNvSpPr txBox="1"/>
          <p:nvPr/>
        </p:nvSpPr>
        <p:spPr>
          <a:xfrm>
            <a:off x="5901090" y="4581237"/>
            <a:ext cx="231648" cy="400110"/>
          </a:xfrm>
          <a:prstGeom prst="rect">
            <a:avLst/>
          </a:prstGeom>
          <a:noFill/>
        </p:spPr>
        <p:txBody>
          <a:bodyPr wrap="square" rtlCol="0">
            <a:spAutoFit/>
          </a:bodyPr>
          <a:lstStyle/>
          <a:p>
            <a:pPr algn="ctr"/>
            <a:r>
              <a:rPr lang="en-US" sz="2000" dirty="0">
                <a:solidFill>
                  <a:schemeClr val="bg1"/>
                </a:solidFill>
              </a:rPr>
              <a:t>3</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39980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B55F1659-3DBA-4480-B71F-978A29CC0756}"/>
              </a:ext>
            </a:extLst>
          </p:cNvPr>
          <p:cNvSpPr>
            <a:spLocks noGrp="1"/>
          </p:cNvSpPr>
          <p:nvPr>
            <p:ph type="title"/>
          </p:nvPr>
        </p:nvSpPr>
        <p:spPr/>
        <p:txBody>
          <a:bodyPr/>
          <a:lstStyle/>
          <a:p>
            <a:r>
              <a:rPr lang="en-US" dirty="0"/>
              <a:t>Role of Three Actors to IR</a:t>
            </a:r>
          </a:p>
        </p:txBody>
      </p:sp>
      <p:sp>
        <p:nvSpPr>
          <p:cNvPr id="4" name="TextBox 3"/>
          <p:cNvSpPr txBox="1"/>
          <p:nvPr/>
        </p:nvSpPr>
        <p:spPr>
          <a:xfrm>
            <a:off x="858981" y="1823222"/>
            <a:ext cx="3057236" cy="523220"/>
          </a:xfrm>
          <a:prstGeom prst="rect">
            <a:avLst/>
          </a:prstGeom>
          <a:noFill/>
          <a:ln>
            <a:solidFill>
              <a:schemeClr val="tx1"/>
            </a:solidFill>
            <a:prstDash val="dash"/>
          </a:ln>
        </p:spPr>
        <p:txBody>
          <a:bodyPr wrap="square" rtlCol="0">
            <a:spAutoFit/>
          </a:bodyPr>
          <a:lstStyle/>
          <a:p>
            <a:pPr algn="ctr"/>
            <a:r>
              <a:rPr lang="en-US" sz="2800" dirty="0"/>
              <a:t>Role of EMPLOYEES</a:t>
            </a:r>
          </a:p>
        </p:txBody>
      </p:sp>
      <p:sp>
        <p:nvSpPr>
          <p:cNvPr id="6" name="TextBox 5">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8676F0EA-1F74-46F2-A5E3-FA365F475646}"/>
              </a:ext>
            </a:extLst>
          </p:cNvPr>
          <p:cNvSpPr txBox="1"/>
          <p:nvPr/>
        </p:nvSpPr>
        <p:spPr>
          <a:xfrm>
            <a:off x="509478" y="2739723"/>
            <a:ext cx="8274304" cy="3046988"/>
          </a:xfrm>
          <a:prstGeom prst="rect">
            <a:avLst/>
          </a:prstGeom>
          <a:noFill/>
        </p:spPr>
        <p:txBody>
          <a:bodyPr wrap="square" rtlCol="0">
            <a:spAutoFit/>
          </a:bodyPr>
          <a:lstStyle/>
          <a:p>
            <a:pPr algn="just"/>
            <a:r>
              <a:rPr lang="en-US" sz="2400" dirty="0" smtClean="0"/>
              <a:t>     To </a:t>
            </a:r>
            <a:r>
              <a:rPr lang="en-US" sz="2400" dirty="0"/>
              <a:t>redress the bargaining advantage </a:t>
            </a:r>
            <a:r>
              <a:rPr lang="en-US" sz="2400"/>
              <a:t>on </a:t>
            </a:r>
            <a:r>
              <a:rPr lang="en-US" sz="2400" smtClean="0"/>
              <a:t>one-to-one </a:t>
            </a:r>
            <a:r>
              <a:rPr lang="en-US" sz="2400" dirty="0" smtClean="0"/>
              <a:t>basis</a:t>
            </a:r>
            <a:endParaRPr lang="en-US" sz="2400" dirty="0"/>
          </a:p>
          <a:p>
            <a:pPr algn="just"/>
            <a:r>
              <a:rPr lang="en-US" sz="2400" dirty="0"/>
              <a:t></a:t>
            </a:r>
            <a:r>
              <a:rPr lang="en-US" sz="2400" dirty="0" smtClean="0"/>
              <a:t> </a:t>
            </a:r>
          </a:p>
          <a:p>
            <a:pPr algn="just"/>
            <a:r>
              <a:rPr lang="en-US" sz="2400" dirty="0" smtClean="0"/>
              <a:t>     To </a:t>
            </a:r>
            <a:r>
              <a:rPr lang="en-US" sz="2400" dirty="0"/>
              <a:t>secure better terms and conditions for </a:t>
            </a:r>
            <a:r>
              <a:rPr lang="en-US" sz="2400" dirty="0" smtClean="0"/>
              <a:t>their members</a:t>
            </a:r>
          </a:p>
          <a:p>
            <a:pPr algn="just"/>
            <a:endParaRPr lang="en-US" sz="2400" dirty="0"/>
          </a:p>
          <a:p>
            <a:pPr algn="just"/>
            <a:r>
              <a:rPr lang="en-US" sz="2400" dirty="0"/>
              <a:t> To obtain improved status for the worker in </a:t>
            </a:r>
            <a:r>
              <a:rPr lang="en-US" sz="2400" dirty="0" smtClean="0"/>
              <a:t>his/her work</a:t>
            </a:r>
            <a:endParaRPr lang="en-US" sz="2400" dirty="0"/>
          </a:p>
          <a:p>
            <a:pPr algn="just"/>
            <a:endParaRPr lang="en-US" sz="2400" dirty="0" smtClean="0"/>
          </a:p>
          <a:p>
            <a:pPr algn="just"/>
            <a:r>
              <a:rPr lang="en-US" sz="2400" dirty="0" smtClean="0"/>
              <a:t> To </a:t>
            </a:r>
            <a:r>
              <a:rPr lang="en-US" sz="2400" dirty="0"/>
              <a:t>increase implementation of democratic way </a:t>
            </a:r>
            <a:r>
              <a:rPr lang="en-US" sz="2400" dirty="0" smtClean="0"/>
              <a:t>of decision </a:t>
            </a:r>
            <a:r>
              <a:rPr lang="en-US" sz="2400" dirty="0"/>
              <a:t>making at various levels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61481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B55F1659-3DBA-4480-B71F-978A29CC0756}"/>
              </a:ext>
            </a:extLst>
          </p:cNvPr>
          <p:cNvSpPr>
            <a:spLocks noGrp="1"/>
          </p:cNvSpPr>
          <p:nvPr>
            <p:ph type="title"/>
          </p:nvPr>
        </p:nvSpPr>
        <p:spPr/>
        <p:txBody>
          <a:bodyPr/>
          <a:lstStyle/>
          <a:p>
            <a:r>
              <a:rPr lang="en-US" dirty="0"/>
              <a:t>Role of Three Actors to IR</a:t>
            </a:r>
          </a:p>
        </p:txBody>
      </p:sp>
      <p:sp>
        <p:nvSpPr>
          <p:cNvPr id="4" name="TextBox 3"/>
          <p:cNvSpPr txBox="1"/>
          <p:nvPr/>
        </p:nvSpPr>
        <p:spPr>
          <a:xfrm>
            <a:off x="858980" y="1823222"/>
            <a:ext cx="4017819" cy="523220"/>
          </a:xfrm>
          <a:prstGeom prst="rect">
            <a:avLst/>
          </a:prstGeom>
          <a:noFill/>
          <a:ln>
            <a:solidFill>
              <a:schemeClr val="tx1"/>
            </a:solidFill>
            <a:prstDash val="dash"/>
          </a:ln>
        </p:spPr>
        <p:txBody>
          <a:bodyPr wrap="square" rtlCol="0">
            <a:spAutoFit/>
          </a:bodyPr>
          <a:lstStyle/>
          <a:p>
            <a:pPr algn="ctr"/>
            <a:r>
              <a:rPr lang="en-US" sz="2800" dirty="0"/>
              <a:t>Role of </a:t>
            </a:r>
            <a:r>
              <a:rPr lang="en-US" sz="2800" dirty="0" smtClean="0"/>
              <a:t>EMPLOYERS </a:t>
            </a:r>
            <a:r>
              <a:rPr lang="en-US" sz="2000" dirty="0" smtClean="0"/>
              <a:t>Contd.</a:t>
            </a:r>
            <a:endParaRPr lang="en-US" sz="2000" dirty="0"/>
          </a:p>
        </p:txBody>
      </p:sp>
      <p:sp>
        <p:nvSpPr>
          <p:cNvPr id="6" name="TextBox 5">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8676F0EA-1F74-46F2-A5E3-FA365F475646}"/>
              </a:ext>
            </a:extLst>
          </p:cNvPr>
          <p:cNvSpPr txBox="1"/>
          <p:nvPr/>
        </p:nvSpPr>
        <p:spPr>
          <a:xfrm>
            <a:off x="509478" y="2739723"/>
            <a:ext cx="8274304" cy="3046988"/>
          </a:xfrm>
          <a:prstGeom prst="rect">
            <a:avLst/>
          </a:prstGeom>
          <a:noFill/>
        </p:spPr>
        <p:txBody>
          <a:bodyPr wrap="square" rtlCol="0">
            <a:spAutoFit/>
          </a:bodyPr>
          <a:lstStyle/>
          <a:p>
            <a:pPr algn="just"/>
            <a:r>
              <a:rPr lang="en-US" sz="2400" dirty="0"/>
              <a:t> Creating and sustaining employee motivation</a:t>
            </a:r>
          </a:p>
          <a:p>
            <a:pPr algn="just"/>
            <a:endParaRPr lang="en-US" sz="2400" dirty="0" smtClean="0"/>
          </a:p>
          <a:p>
            <a:pPr algn="just"/>
            <a:r>
              <a:rPr lang="en-US" sz="2400" dirty="0" smtClean="0"/>
              <a:t> </a:t>
            </a:r>
            <a:r>
              <a:rPr lang="en-US" sz="2400" dirty="0"/>
              <a:t>Ensuring commitment from employees</a:t>
            </a:r>
          </a:p>
          <a:p>
            <a:pPr algn="just"/>
            <a:endParaRPr lang="en-US" sz="2400" dirty="0" smtClean="0"/>
          </a:p>
          <a:p>
            <a:pPr algn="just"/>
            <a:r>
              <a:rPr lang="en-US" sz="2400" dirty="0" smtClean="0"/>
              <a:t> </a:t>
            </a:r>
            <a:r>
              <a:rPr lang="en-US" sz="2400" dirty="0"/>
              <a:t>Negotiating terms and conditions of </a:t>
            </a:r>
            <a:r>
              <a:rPr lang="en-US" sz="2400" dirty="0" smtClean="0"/>
              <a:t>employment with </a:t>
            </a:r>
            <a:r>
              <a:rPr lang="en-US" sz="2400" dirty="0"/>
              <a:t>TU</a:t>
            </a:r>
            <a:r>
              <a:rPr lang="en-US" sz="2400" dirty="0" smtClean="0"/>
              <a:t>       leaders</a:t>
            </a:r>
            <a:endParaRPr lang="en-US" sz="2400" dirty="0"/>
          </a:p>
          <a:p>
            <a:pPr algn="just"/>
            <a:endParaRPr lang="en-US" sz="2400" dirty="0" smtClean="0"/>
          </a:p>
          <a:p>
            <a:pPr algn="just"/>
            <a:r>
              <a:rPr lang="en-US" sz="2400" dirty="0" smtClean="0"/>
              <a:t> </a:t>
            </a:r>
            <a:r>
              <a:rPr lang="en-US" sz="2400" dirty="0"/>
              <a:t>Sharing decision making with employees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888481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B55F1659-3DBA-4480-B71F-978A29CC0756}"/>
              </a:ext>
            </a:extLst>
          </p:cNvPr>
          <p:cNvSpPr>
            <a:spLocks noGrp="1"/>
          </p:cNvSpPr>
          <p:nvPr>
            <p:ph type="title"/>
          </p:nvPr>
        </p:nvSpPr>
        <p:spPr/>
        <p:txBody>
          <a:bodyPr/>
          <a:lstStyle/>
          <a:p>
            <a:r>
              <a:rPr lang="en-US" dirty="0"/>
              <a:t>Role of Three Actors to IR</a:t>
            </a:r>
          </a:p>
        </p:txBody>
      </p:sp>
      <p:sp>
        <p:nvSpPr>
          <p:cNvPr id="7" name="TextBox 6"/>
          <p:cNvSpPr txBox="1"/>
          <p:nvPr/>
        </p:nvSpPr>
        <p:spPr>
          <a:xfrm>
            <a:off x="858981" y="2017113"/>
            <a:ext cx="3057236" cy="523220"/>
          </a:xfrm>
          <a:prstGeom prst="rect">
            <a:avLst/>
          </a:prstGeom>
          <a:noFill/>
          <a:ln>
            <a:solidFill>
              <a:schemeClr val="tx1"/>
            </a:solidFill>
            <a:prstDash val="dash"/>
          </a:ln>
        </p:spPr>
        <p:txBody>
          <a:bodyPr wrap="square" rtlCol="0">
            <a:spAutoFit/>
          </a:bodyPr>
          <a:lstStyle/>
          <a:p>
            <a:pPr algn="ctr"/>
            <a:r>
              <a:rPr lang="en-US" sz="2800" dirty="0"/>
              <a:t>Role of STATE</a:t>
            </a:r>
          </a:p>
        </p:txBody>
      </p:sp>
      <p:sp>
        <p:nvSpPr>
          <p:cNvPr id="9" name="TextBox 8">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8676F0EA-1F74-46F2-A5E3-FA365F475646}"/>
              </a:ext>
            </a:extLst>
          </p:cNvPr>
          <p:cNvSpPr txBox="1"/>
          <p:nvPr/>
        </p:nvSpPr>
        <p:spPr>
          <a:xfrm>
            <a:off x="509478" y="2739723"/>
            <a:ext cx="8274304" cy="3416320"/>
          </a:xfrm>
          <a:prstGeom prst="rect">
            <a:avLst/>
          </a:prstGeom>
          <a:noFill/>
        </p:spPr>
        <p:txBody>
          <a:bodyPr wrap="square" rtlCol="0">
            <a:spAutoFit/>
          </a:bodyPr>
          <a:lstStyle/>
          <a:p>
            <a:pPr algn="just"/>
            <a:r>
              <a:rPr lang="en-US" sz="2400" dirty="0"/>
              <a:t> </a:t>
            </a:r>
            <a:r>
              <a:rPr lang="en-US" sz="2400" dirty="0" smtClean="0"/>
              <a:t>Labor </a:t>
            </a:r>
            <a:r>
              <a:rPr lang="en-US" sz="2400" dirty="0"/>
              <a:t>policies</a:t>
            </a:r>
          </a:p>
          <a:p>
            <a:pPr algn="just"/>
            <a:endParaRPr lang="en-US" sz="2400" dirty="0" smtClean="0"/>
          </a:p>
          <a:p>
            <a:pPr algn="just"/>
            <a:r>
              <a:rPr lang="en-US" sz="2400" dirty="0" smtClean="0"/>
              <a:t> </a:t>
            </a:r>
            <a:r>
              <a:rPr lang="en-US" sz="2400" dirty="0"/>
              <a:t>Labor laws</a:t>
            </a:r>
          </a:p>
          <a:p>
            <a:pPr algn="just"/>
            <a:endParaRPr lang="en-US" sz="2400" dirty="0" smtClean="0"/>
          </a:p>
          <a:p>
            <a:pPr algn="just"/>
            <a:r>
              <a:rPr lang="en-US" sz="2400" dirty="0" smtClean="0"/>
              <a:t> </a:t>
            </a:r>
            <a:r>
              <a:rPr lang="en-US" sz="2400" dirty="0"/>
              <a:t>Industrial tribunals</a:t>
            </a:r>
          </a:p>
          <a:p>
            <a:pPr algn="just"/>
            <a:endParaRPr lang="en-US" sz="2400" dirty="0" smtClean="0"/>
          </a:p>
          <a:p>
            <a:pPr algn="just"/>
            <a:r>
              <a:rPr lang="en-US" sz="2400" dirty="0" smtClean="0"/>
              <a:t> </a:t>
            </a:r>
            <a:r>
              <a:rPr lang="en-US" sz="2400" dirty="0"/>
              <a:t>Wage boards</a:t>
            </a:r>
          </a:p>
          <a:p>
            <a:pPr algn="just"/>
            <a:endParaRPr lang="en-US" sz="2400" dirty="0" smtClean="0"/>
          </a:p>
          <a:p>
            <a:pPr algn="just"/>
            <a:r>
              <a:rPr lang="en-US" sz="2400" dirty="0" smtClean="0"/>
              <a:t> </a:t>
            </a:r>
            <a:r>
              <a:rPr lang="en-US" sz="2400" dirty="0"/>
              <a:t>Industrial relations policy</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272464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280884" y="3059666"/>
            <a:ext cx="8863116" cy="954107"/>
          </a:xfrm>
          <a:prstGeom prst="rect">
            <a:avLst/>
          </a:prstGeom>
        </p:spPr>
        <p:txBody>
          <a:bodyPr wrap="square">
            <a:spAutoFit/>
          </a:bodyPr>
          <a:lstStyle/>
          <a:p>
            <a:pPr>
              <a:buNone/>
            </a:pPr>
            <a:r>
              <a:rPr lang="en-US" sz="2800" dirty="0" smtClean="0"/>
              <a:t>“You don’t build a business, you </a:t>
            </a:r>
            <a:r>
              <a:rPr lang="en-US" sz="2800" smtClean="0"/>
              <a:t>build people </a:t>
            </a:r>
            <a:r>
              <a:rPr lang="en-US" sz="2800" dirty="0" smtClean="0"/>
              <a:t>and then people build the business”- </a:t>
            </a:r>
            <a:r>
              <a:rPr lang="en-US" sz="2800" dirty="0" err="1" smtClean="0"/>
              <a:t>Zig</a:t>
            </a:r>
            <a:r>
              <a:rPr lang="en-US" sz="2800" dirty="0" smtClean="0"/>
              <a:t> </a:t>
            </a:r>
            <a:r>
              <a:rPr lang="en-US" sz="2800" dirty="0" err="1" smtClean="0"/>
              <a:t>Ziglar</a:t>
            </a:r>
            <a:r>
              <a:rPr lang="en-US" sz="2800" b="1" dirty="0" smtClean="0"/>
              <a:t> </a:t>
            </a:r>
            <a:endParaRPr lang="en-US" sz="2800" b="1"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B55F1659-3DBA-4480-B71F-978A29CC0756}"/>
              </a:ext>
            </a:extLst>
          </p:cNvPr>
          <p:cNvSpPr>
            <a:spLocks noGrp="1"/>
          </p:cNvSpPr>
          <p:nvPr>
            <p:ph type="title"/>
          </p:nvPr>
        </p:nvSpPr>
        <p:spPr/>
        <p:txBody>
          <a:bodyPr/>
          <a:lstStyle/>
          <a:p>
            <a:r>
              <a:rPr lang="en-US" dirty="0"/>
              <a:t>Meaning &amp; Concept</a:t>
            </a:r>
          </a:p>
        </p:txBody>
      </p:sp>
      <p:sp>
        <p:nvSpPr>
          <p:cNvPr id="3" name="TextBox 2">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8676F0EA-1F74-46F2-A5E3-FA365F475646}"/>
              </a:ext>
            </a:extLst>
          </p:cNvPr>
          <p:cNvSpPr txBox="1"/>
          <p:nvPr/>
        </p:nvSpPr>
        <p:spPr>
          <a:xfrm>
            <a:off x="163773" y="1798227"/>
            <a:ext cx="8980227" cy="5016758"/>
          </a:xfrm>
          <a:prstGeom prst="rect">
            <a:avLst/>
          </a:prstGeom>
          <a:noFill/>
        </p:spPr>
        <p:txBody>
          <a:bodyPr wrap="square" rtlCol="0">
            <a:spAutoFit/>
          </a:bodyPr>
          <a:lstStyle/>
          <a:p>
            <a:pPr marL="342900" indent="-342900">
              <a:buFont typeface="Arial" panose="020B0604020202020204" pitchFamily="34" charset="0"/>
              <a:buChar char="•"/>
            </a:pPr>
            <a:r>
              <a:rPr lang="en-US" sz="2000" dirty="0"/>
              <a:t>The term industrial relations explains the relationship between employees and management which stem directly or indirectly from union-employer relationship.</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Industrial </a:t>
            </a:r>
            <a:r>
              <a:rPr lang="en-US" sz="2000" dirty="0"/>
              <a:t>relations are the relationships between employees and employers within the organizational settings.</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The </a:t>
            </a:r>
            <a:r>
              <a:rPr lang="en-US" sz="2000" dirty="0"/>
              <a:t>relationships which arise at and out of the workplace generally include the relationships between individual workers, the relationships between workers and their employer, the relationships between employers, the relationships employers and workers have with the organizations formed to promote their respective interests, and the relations between those organizations, at all </a:t>
            </a:r>
            <a:r>
              <a:rPr lang="en-US" sz="2000" dirty="0" smtClean="0"/>
              <a:t>levels.</a:t>
            </a:r>
            <a:endParaRPr lang="en-US" sz="2000" dirty="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The </a:t>
            </a:r>
            <a:r>
              <a:rPr lang="en-US" sz="2000" dirty="0"/>
              <a:t>term industrial relations has a broad as well as a narrow outlook. Originally, industrial relations was broadly defined to include the relationships and interactions between employers and employees</a:t>
            </a:r>
          </a:p>
          <a:p>
            <a:pPr marL="342900" indent="-342900">
              <a:buFont typeface="Arial" panose="020B0604020202020204" pitchFamily="34" charset="0"/>
              <a:buChar char="•"/>
            </a:pPr>
            <a:endParaRPr lang="en-US" sz="20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27737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B55F1659-3DBA-4480-B71F-978A29CC0756}"/>
              </a:ext>
            </a:extLst>
          </p:cNvPr>
          <p:cNvSpPr>
            <a:spLocks noGrp="1"/>
          </p:cNvSpPr>
          <p:nvPr>
            <p:ph type="title"/>
          </p:nvPr>
        </p:nvSpPr>
        <p:spPr/>
        <p:txBody>
          <a:bodyPr/>
          <a:lstStyle/>
          <a:p>
            <a:r>
              <a:rPr lang="en-US" dirty="0"/>
              <a:t>Definitions</a:t>
            </a:r>
          </a:p>
        </p:txBody>
      </p:sp>
      <p:sp>
        <p:nvSpPr>
          <p:cNvPr id="3" name="TextBox 2">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8676F0EA-1F74-46F2-A5E3-FA365F475646}"/>
              </a:ext>
            </a:extLst>
          </p:cNvPr>
          <p:cNvSpPr txBox="1"/>
          <p:nvPr/>
        </p:nvSpPr>
        <p:spPr>
          <a:xfrm>
            <a:off x="163773" y="2084832"/>
            <a:ext cx="8980227" cy="3416320"/>
          </a:xfrm>
          <a:prstGeom prst="rect">
            <a:avLst/>
          </a:prstGeom>
          <a:noFill/>
        </p:spPr>
        <p:txBody>
          <a:bodyPr wrap="square" rtlCol="0">
            <a:spAutoFit/>
          </a:bodyPr>
          <a:lstStyle/>
          <a:p>
            <a:r>
              <a:rPr lang="en-US" sz="2400" dirty="0"/>
              <a:t>The Industrial Relation relations also called as labor - management, employee employers relations.</a:t>
            </a:r>
          </a:p>
          <a:p>
            <a:endParaRPr lang="en-US" sz="2400" dirty="0"/>
          </a:p>
          <a:p>
            <a:pPr marL="457200" indent="-457200">
              <a:buAutoNum type="arabicParenR"/>
            </a:pPr>
            <a:r>
              <a:rPr lang="en-US" sz="2400" dirty="0"/>
              <a:t>“Employer-employee relationships that are covered specifically under collective bargaining and industrial relation laws”.</a:t>
            </a:r>
          </a:p>
          <a:p>
            <a:endParaRPr lang="en-US" sz="2400" dirty="0"/>
          </a:p>
          <a:p>
            <a:r>
              <a:rPr lang="en-US" sz="2400" dirty="0"/>
              <a:t>2) “Concerned with the systems, rules and procedures used by unions &amp; 	employers to determine the reward for effort &amp; other conditions of 	employment.”</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04765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Slide">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E6AF3EC8-8F08-4767-843B-088F1801762D}"/>
              </a:ext>
            </a:extLst>
          </p:cNvPr>
          <p:cNvPicPr>
            <a:picLocks noChangeAspect="1"/>
          </p:cNvPicPr>
          <p:nvPr/>
        </p:nvPicPr>
        <p:blipFill>
          <a:blip r:embed="rId2"/>
          <a:stretch>
            <a:fillRect/>
          </a:stretch>
        </p:blipFill>
        <p:spPr>
          <a:xfrm>
            <a:off x="0" y="9525"/>
            <a:ext cx="9144000" cy="68580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93624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B55F1659-3DBA-4480-B71F-978A29CC0756}"/>
              </a:ext>
            </a:extLst>
          </p:cNvPr>
          <p:cNvSpPr>
            <a:spLocks noGrp="1"/>
          </p:cNvSpPr>
          <p:nvPr>
            <p:ph type="title"/>
          </p:nvPr>
        </p:nvSpPr>
        <p:spPr/>
        <p:txBody>
          <a:bodyPr/>
          <a:lstStyle/>
          <a:p>
            <a:r>
              <a:rPr lang="en-US" dirty="0"/>
              <a:t>OBJECTIVES OF IR</a:t>
            </a:r>
          </a:p>
        </p:txBody>
      </p:sp>
      <p:sp>
        <p:nvSpPr>
          <p:cNvPr id="3" name="TextBox 2">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8676F0EA-1F74-46F2-A5E3-FA365F475646}"/>
              </a:ext>
            </a:extLst>
          </p:cNvPr>
          <p:cNvSpPr txBox="1"/>
          <p:nvPr/>
        </p:nvSpPr>
        <p:spPr>
          <a:xfrm>
            <a:off x="545910" y="1921059"/>
            <a:ext cx="8393373" cy="4524315"/>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t>Employee empowerment: provide </a:t>
            </a:r>
            <a:r>
              <a:rPr lang="en-US" sz="2400" dirty="0"/>
              <a:t>an opportunity to the workers to participate in management and decision making process.</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Productivity: raise </a:t>
            </a:r>
            <a:r>
              <a:rPr lang="en-US" sz="2400" dirty="0"/>
              <a:t>productivity in the organization to curb the employee turnover and absenteeism.</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Bargaining capacity: to </a:t>
            </a:r>
            <a:r>
              <a:rPr lang="en-US" sz="2400" dirty="0"/>
              <a:t>improve the bargaining capacity of the workers through trade unions.</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Discipline: to </a:t>
            </a:r>
            <a:r>
              <a:rPr lang="en-US" sz="2400" dirty="0"/>
              <a:t>ensure discipline in the organization and in the industry.</a:t>
            </a:r>
            <a:endParaRPr lang="en-US" sz="2400" dirty="0" smtClean="0"/>
          </a:p>
          <a:p>
            <a:pPr marL="457200" indent="-457200"/>
            <a:endParaRPr lang="en-US" sz="2400"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50505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B55F1659-3DBA-4480-B71F-978A29CC0756}"/>
              </a:ext>
            </a:extLst>
          </p:cNvPr>
          <p:cNvSpPr>
            <a:spLocks noGrp="1"/>
          </p:cNvSpPr>
          <p:nvPr>
            <p:ph type="title"/>
          </p:nvPr>
        </p:nvSpPr>
        <p:spPr/>
        <p:txBody>
          <a:bodyPr/>
          <a:lstStyle/>
          <a:p>
            <a:r>
              <a:rPr lang="en-US" dirty="0"/>
              <a:t>OBJECTIVES OF IR</a:t>
            </a:r>
          </a:p>
        </p:txBody>
      </p:sp>
      <p:sp>
        <p:nvSpPr>
          <p:cNvPr id="3" name="TextBox 2">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8676F0EA-1F74-46F2-A5E3-FA365F475646}"/>
              </a:ext>
            </a:extLst>
          </p:cNvPr>
          <p:cNvSpPr txBox="1"/>
          <p:nvPr/>
        </p:nvSpPr>
        <p:spPr>
          <a:xfrm>
            <a:off x="545910" y="2084832"/>
            <a:ext cx="8393373"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Labor-management interest: to </a:t>
            </a:r>
            <a:r>
              <a:rPr lang="en-US" sz="2400" dirty="0"/>
              <a:t>safeguard the interests of the labor and the management by preventing one of the players from getting a strong hold over the other.</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Mutual cooperation: to </a:t>
            </a:r>
            <a:r>
              <a:rPr lang="en-US" sz="2400" dirty="0"/>
              <a:t>develop &amp; Secure mutual understanding &amp; good relationships among all the players in the industrial set-up.</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Resolve and preventing industrial conflict: to </a:t>
            </a:r>
            <a:r>
              <a:rPr lang="en-US" sz="2400" dirty="0"/>
              <a:t>maintain industrial peace &amp; harmony by preventing industrial conflicts.</a:t>
            </a:r>
            <a:endParaRPr lang="en-US" sz="32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80769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B55F1659-3DBA-4480-B71F-978A29CC0756}"/>
              </a:ext>
            </a:extLst>
          </p:cNvPr>
          <p:cNvSpPr>
            <a:spLocks noGrp="1"/>
          </p:cNvSpPr>
          <p:nvPr>
            <p:ph type="title"/>
          </p:nvPr>
        </p:nvSpPr>
        <p:spPr/>
        <p:txBody>
          <a:bodyPr/>
          <a:lstStyle/>
          <a:p>
            <a:r>
              <a:rPr lang="en-US" dirty="0"/>
              <a:t>OBJECTIVES OF IR</a:t>
            </a:r>
          </a:p>
        </p:txBody>
      </p:sp>
      <p:sp>
        <p:nvSpPr>
          <p:cNvPr id="3" name="TextBox 2">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8676F0EA-1F74-46F2-A5E3-FA365F475646}"/>
              </a:ext>
            </a:extLst>
          </p:cNvPr>
          <p:cNvSpPr txBox="1"/>
          <p:nvPr/>
        </p:nvSpPr>
        <p:spPr>
          <a:xfrm>
            <a:off x="545910" y="2084832"/>
            <a:ext cx="8393373"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Economic condition: improvement of economic conditions of workers.</a:t>
            </a:r>
          </a:p>
          <a:p>
            <a:pPr marL="342900" indent="-342900"/>
            <a:endParaRPr lang="en-US" sz="2400" dirty="0" smtClean="0"/>
          </a:p>
          <a:p>
            <a:pPr marL="342900" indent="-342900">
              <a:buFont typeface="Arial" panose="020B0604020202020204" pitchFamily="34" charset="0"/>
              <a:buChar char="•"/>
            </a:pPr>
            <a:r>
              <a:rPr lang="en-US" sz="2400" dirty="0" smtClean="0"/>
              <a:t>Standard of living: to </a:t>
            </a:r>
            <a:r>
              <a:rPr lang="en-US" sz="2400" dirty="0"/>
              <a:t>improve the standard of living of the average worker by providing basic and standard amenities.</a:t>
            </a:r>
            <a:endParaRPr lang="en-US" sz="2400" dirty="0" smtClean="0"/>
          </a:p>
          <a:p>
            <a:endParaRPr lang="en-US" sz="2400" dirty="0" smtClean="0"/>
          </a:p>
          <a:p>
            <a:pPr marL="342900" indent="-342900">
              <a:buFont typeface="Arial" panose="020B0604020202020204" pitchFamily="34" charset="0"/>
              <a:buChar char="•"/>
            </a:pPr>
            <a:r>
              <a:rPr lang="en-US" sz="2400" dirty="0" smtClean="0"/>
              <a:t>Basic framework: to </a:t>
            </a:r>
            <a:r>
              <a:rPr lang="en-US" sz="2400" dirty="0"/>
              <a:t>provide a basic framework for the management &amp; the employees to resolve their differences.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8787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B55F1659-3DBA-4480-B71F-978A29CC0756}"/>
              </a:ext>
            </a:extLst>
          </p:cNvPr>
          <p:cNvSpPr>
            <a:spLocks noGrp="1"/>
          </p:cNvSpPr>
          <p:nvPr>
            <p:ph type="title"/>
          </p:nvPr>
        </p:nvSpPr>
        <p:spPr/>
        <p:txBody>
          <a:bodyPr/>
          <a:lstStyle/>
          <a:p>
            <a:r>
              <a:rPr lang="en-US" dirty="0"/>
              <a:t>Approaches to IR</a:t>
            </a:r>
          </a:p>
        </p:txBody>
      </p:sp>
      <p:sp>
        <p:nvSpPr>
          <p:cNvPr id="3" name="TextBox 2">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8676F0EA-1F74-46F2-A5E3-FA365F475646}"/>
              </a:ext>
            </a:extLst>
          </p:cNvPr>
          <p:cNvSpPr txBox="1"/>
          <p:nvPr/>
        </p:nvSpPr>
        <p:spPr>
          <a:xfrm>
            <a:off x="450376" y="2084832"/>
            <a:ext cx="7042245" cy="3416320"/>
          </a:xfrm>
          <a:prstGeom prst="rect">
            <a:avLst/>
          </a:prstGeom>
          <a:noFill/>
        </p:spPr>
        <p:txBody>
          <a:bodyPr wrap="square" rtlCol="0">
            <a:spAutoFit/>
          </a:bodyPr>
          <a:lstStyle/>
          <a:p>
            <a:r>
              <a:rPr lang="en-US" sz="2400" dirty="0"/>
              <a:t>There are mainly three approaches to IR</a:t>
            </a:r>
          </a:p>
          <a:p>
            <a:endParaRPr lang="en-US" sz="2400" dirty="0"/>
          </a:p>
          <a:p>
            <a:r>
              <a:rPr lang="en-US" sz="2400" dirty="0"/>
              <a:t>1. Unitary approach</a:t>
            </a:r>
          </a:p>
          <a:p>
            <a:endParaRPr lang="en-US" sz="2400" dirty="0"/>
          </a:p>
          <a:p>
            <a:r>
              <a:rPr lang="en-US" sz="2400" dirty="0"/>
              <a:t>2. Pluralistic Approach</a:t>
            </a:r>
          </a:p>
          <a:p>
            <a:endParaRPr lang="en-US" sz="2400" dirty="0"/>
          </a:p>
          <a:p>
            <a:r>
              <a:rPr lang="en-US" sz="2400" dirty="0"/>
              <a:t>3. Marxist </a:t>
            </a:r>
            <a:r>
              <a:rPr lang="en-US" sz="2400" dirty="0" smtClean="0"/>
              <a:t>Approach</a:t>
            </a:r>
          </a:p>
          <a:p>
            <a:endParaRPr lang="en-US" sz="2400" dirty="0" smtClean="0"/>
          </a:p>
          <a:p>
            <a:r>
              <a:rPr lang="en-US" sz="2400" dirty="0" smtClean="0"/>
              <a:t>4. Systems Approach </a:t>
            </a:r>
            <a:endParaRPr lang="en-US" sz="2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18375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a="http://schemas.openxmlformats.org/drawingml/2006/main" xmlns=""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215</TotalTime>
  <Words>1206</Words>
  <Application>Microsoft Macintosh PowerPoint</Application>
  <PresentationFormat>On-screen Show (4:3)</PresentationFormat>
  <Paragraphs>172</Paragraphs>
  <Slides>28</Slides>
  <Notes>1</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28</vt:i4>
      </vt:variant>
    </vt:vector>
  </HeadingPairs>
  <TitlesOfParts>
    <vt:vector size="34" baseType="lpstr">
      <vt:lpstr>Tw Cen MT</vt:lpstr>
      <vt:lpstr>Wingdings 3</vt:lpstr>
      <vt:lpstr>Calibri</vt:lpstr>
      <vt:lpstr>Tw Cen MT Condensed</vt:lpstr>
      <vt:lpstr>ＭＳ Ｐゴシック</vt:lpstr>
      <vt:lpstr>Integral</vt:lpstr>
      <vt:lpstr>Introduction to Industrial Relations</vt:lpstr>
      <vt:lpstr>Meaning &amp; Concept</vt:lpstr>
      <vt:lpstr>Meaning &amp; Concept</vt:lpstr>
      <vt:lpstr>Definitions</vt:lpstr>
      <vt:lpstr>Slide 5</vt:lpstr>
      <vt:lpstr>OBJECTIVES OF IR</vt:lpstr>
      <vt:lpstr>OBJECTIVES OF IR</vt:lpstr>
      <vt:lpstr>OBJECTIVES OF IR</vt:lpstr>
      <vt:lpstr>Approaches to IR</vt:lpstr>
      <vt:lpstr>Slide 10</vt:lpstr>
      <vt:lpstr>1.Unitary Approach</vt:lpstr>
      <vt:lpstr>2.Pluralistic Approach</vt:lpstr>
      <vt:lpstr>3.Marxist Approach</vt:lpstr>
      <vt:lpstr>4.Systems approach</vt:lpstr>
      <vt:lpstr>Systems approach</vt:lpstr>
      <vt:lpstr>Dunlop’s Systems Approach</vt:lpstr>
      <vt:lpstr>Slide 17</vt:lpstr>
      <vt:lpstr>Slide 18</vt:lpstr>
      <vt:lpstr>Slide 19</vt:lpstr>
      <vt:lpstr>Slide 20</vt:lpstr>
      <vt:lpstr>Causes of poor IR</vt:lpstr>
      <vt:lpstr>Causes of poor IR</vt:lpstr>
      <vt:lpstr> Factors Influencing Investment Orientation</vt:lpstr>
      <vt:lpstr>3 Actors of IR</vt:lpstr>
      <vt:lpstr>Role of Three Actors to IR</vt:lpstr>
      <vt:lpstr>Role of Three Actors to IR</vt:lpstr>
      <vt:lpstr>Role of Three Actors to IR</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Fahim Anjum</dc:creator>
  <cp:lastModifiedBy>Sandra Pontjowardojo</cp:lastModifiedBy>
  <cp:revision>77</cp:revision>
  <dcterms:created xsi:type="dcterms:W3CDTF">2018-10-07T16:54:53Z</dcterms:created>
  <dcterms:modified xsi:type="dcterms:W3CDTF">2018-10-07T16:55:35Z</dcterms:modified>
</cp:coreProperties>
</file>