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0"/>
  </p:notesMasterIdLst>
  <p:sldIdLst>
    <p:sldId id="257" r:id="rId2"/>
    <p:sldId id="300" r:id="rId3"/>
    <p:sldId id="301" r:id="rId4"/>
    <p:sldId id="258" r:id="rId5"/>
    <p:sldId id="299" r:id="rId6"/>
    <p:sldId id="265" r:id="rId7"/>
    <p:sldId id="264" r:id="rId8"/>
    <p:sldId id="302" r:id="rId9"/>
    <p:sldId id="259" r:id="rId10"/>
    <p:sldId id="303" r:id="rId11"/>
    <p:sldId id="304" r:id="rId12"/>
    <p:sldId id="305" r:id="rId13"/>
    <p:sldId id="271" r:id="rId14"/>
    <p:sldId id="272" r:id="rId15"/>
    <p:sldId id="298" r:id="rId16"/>
    <p:sldId id="317" r:id="rId17"/>
    <p:sldId id="318" r:id="rId18"/>
    <p:sldId id="296" r:id="rId19"/>
    <p:sldId id="297" r:id="rId20"/>
    <p:sldId id="308" r:id="rId21"/>
    <p:sldId id="309" r:id="rId22"/>
    <p:sldId id="313" r:id="rId23"/>
    <p:sldId id="321" r:id="rId24"/>
    <p:sldId id="310" r:id="rId25"/>
    <p:sldId id="312" r:id="rId26"/>
    <p:sldId id="315" r:id="rId27"/>
    <p:sldId id="311" r:id="rId28"/>
    <p:sldId id="320"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Tw Cen MT" panose="020B0602020104020603" pitchFamily="34" charset="0"/>
      <p:regular r:id="rId35"/>
      <p:bold r:id="rId36"/>
      <p:italic r:id="rId37"/>
      <p:boldItalic r:id="rId38"/>
    </p:embeddedFont>
    <p:embeddedFont>
      <p:font typeface="Tw Cen MT Condensed" panose="020B0606020104020203" pitchFamily="34" charset="0"/>
      <p:regular r:id="rId39"/>
      <p:bold r:id="rId40"/>
    </p:embeddedFont>
    <p:embeddedFont>
      <p:font typeface="Wingdings 3" panose="05040102010807070707" pitchFamily="18" charset="2"/>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CE878-EACA-46E2-8B0B-56A5EF516700}" type="datetimeFigureOut">
              <a:rPr lang="en-US" smtClean="0"/>
              <a:pPr/>
              <a:t>7/26/2023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69585-F381-426C-A7A0-FCE822A4488D}" type="slidenum">
              <a:rPr lang="en-US" smtClean="0"/>
              <a:pPr/>
              <a:t>‹#›</a:t>
            </a:fld>
            <a:endParaRPr lang="en-US"/>
          </a:p>
        </p:txBody>
      </p:sp>
    </p:spTree>
    <p:extLst>
      <p:ext uri="{BB962C8B-B14F-4D97-AF65-F5344CB8AC3E}">
        <p14:creationId xmlns:p14="http://schemas.microsoft.com/office/powerpoint/2010/main" val="29785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69585-F381-426C-A7A0-FCE822A4488D}" type="slidenum">
              <a:rPr lang="en-US" smtClean="0"/>
              <a:pPr/>
              <a:t>1</a:t>
            </a:fld>
            <a:endParaRPr lang="en-US"/>
          </a:p>
        </p:txBody>
      </p:sp>
    </p:spTree>
    <p:extLst>
      <p:ext uri="{BB962C8B-B14F-4D97-AF65-F5344CB8AC3E}">
        <p14:creationId xmlns:p14="http://schemas.microsoft.com/office/powerpoint/2010/main" val="144426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21EFBE-BCDA-4046-9DA7-9193C8596DA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4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EFBE-BCDA-4046-9DA7-9193C8596DA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p14="http://schemas.microsoft.com/office/powerpoint/2010/main" val="19099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EFBE-BCDA-4046-9DA7-9193C8596DA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9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EFBE-BCDA-4046-9DA7-9193C8596DA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p14="http://schemas.microsoft.com/office/powerpoint/2010/main" val="370230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1EFBE-BCDA-4046-9DA7-9193C8596DA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4A2D8-F144-482B-932A-0ED1A3AEEF8F}"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92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1EFBE-BCDA-4046-9DA7-9193C8596DA5}"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p14="http://schemas.microsoft.com/office/powerpoint/2010/main" val="226322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1EFBE-BCDA-4046-9DA7-9193C8596DA5}"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p14="http://schemas.microsoft.com/office/powerpoint/2010/main" val="258178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1EFBE-BCDA-4046-9DA7-9193C8596DA5}"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p14="http://schemas.microsoft.com/office/powerpoint/2010/main" val="51628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1EFBE-BCDA-4046-9DA7-9193C8596DA5}"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p14="http://schemas.microsoft.com/office/powerpoint/2010/main" val="7098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21EFBE-BCDA-4046-9DA7-9193C8596DA5}"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4A2D8-F144-482B-932A-0ED1A3AEEF8F}" type="slidenum">
              <a:rPr lang="en-US" smtClean="0"/>
              <a:pPr/>
              <a:t>‹#›</a:t>
            </a:fld>
            <a:endParaRPr lang="en-US"/>
          </a:p>
        </p:txBody>
      </p:sp>
    </p:spTree>
    <p:extLst>
      <p:ext uri="{BB962C8B-B14F-4D97-AF65-F5344CB8AC3E}">
        <p14:creationId xmlns:p14="http://schemas.microsoft.com/office/powerpoint/2010/main" val="289227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21EFBE-BCDA-4046-9DA7-9193C8596DA5}"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4A2D8-F144-482B-932A-0ED1A3AEEF8F}"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16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21EFBE-BCDA-4046-9DA7-9193C8596DA5}" type="datetimeFigureOut">
              <a:rPr lang="en-US" smtClean="0"/>
              <a:pPr/>
              <a:t>7/26/2023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BC4A2D8-F144-482B-932A-0ED1A3AEEF8F}"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391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7265-224A-42D5-A9D1-4E545B12CEC0}"/>
              </a:ext>
            </a:extLst>
          </p:cNvPr>
          <p:cNvSpPr>
            <a:spLocks noGrp="1"/>
          </p:cNvSpPr>
          <p:nvPr>
            <p:ph type="ctrTitle"/>
          </p:nvPr>
        </p:nvSpPr>
        <p:spPr/>
        <p:txBody>
          <a:bodyPr>
            <a:normAutofit/>
          </a:bodyPr>
          <a:lstStyle/>
          <a:p>
            <a:r>
              <a:rPr lang="en-US" sz="3200" dirty="0"/>
              <a:t>Introduction to Labor Management Relations</a:t>
            </a:r>
          </a:p>
        </p:txBody>
      </p:sp>
      <p:sp>
        <p:nvSpPr>
          <p:cNvPr id="3" name="Subtitle 2">
            <a:extLst>
              <a:ext uri="{FF2B5EF4-FFF2-40B4-BE49-F238E27FC236}">
                <a16:creationId xmlns:a16="http://schemas.microsoft.com/office/drawing/2014/main" id="{5E5BA3C5-BDC6-4DE4-8BDA-CD49F1EC9028}"/>
              </a:ext>
            </a:extLst>
          </p:cNvPr>
          <p:cNvSpPr>
            <a:spLocks noGrp="1"/>
          </p:cNvSpPr>
          <p:nvPr>
            <p:ph type="subTitle" idx="1"/>
          </p:nvPr>
        </p:nvSpPr>
        <p:spPr/>
        <p:txBody>
          <a:bodyPr>
            <a:normAutofit/>
          </a:bodyPr>
          <a:lstStyle/>
          <a:p>
            <a:r>
              <a:rPr lang="en-US" sz="2800" dirty="0"/>
              <a:t>Lecture 1&amp; 2</a:t>
            </a:r>
          </a:p>
        </p:txBody>
      </p:sp>
    </p:spTree>
    <p:extLst>
      <p:ext uri="{BB962C8B-B14F-4D97-AF65-F5344CB8AC3E}">
        <p14:creationId xmlns:p14="http://schemas.microsoft.com/office/powerpoint/2010/main" val="144895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1.Unitary Approach</a:t>
            </a:r>
          </a:p>
        </p:txBody>
      </p:sp>
      <p:sp>
        <p:nvSpPr>
          <p:cNvPr id="3" name="TextBox 2">
            <a:extLst>
              <a:ext uri="{FF2B5EF4-FFF2-40B4-BE49-F238E27FC236}">
                <a16:creationId xmlns:a16="http://schemas.microsoft.com/office/drawing/2014/main" id="{8676F0EA-1F74-46F2-A5E3-FA365F475646}"/>
              </a:ext>
            </a:extLst>
          </p:cNvPr>
          <p:cNvSpPr txBox="1"/>
          <p:nvPr/>
        </p:nvSpPr>
        <p:spPr>
          <a:xfrm>
            <a:off x="450376" y="2084832"/>
            <a:ext cx="8529851" cy="4524315"/>
          </a:xfrm>
          <a:prstGeom prst="rect">
            <a:avLst/>
          </a:prstGeom>
          <a:noFill/>
        </p:spPr>
        <p:txBody>
          <a:bodyPr wrap="square" rtlCol="0">
            <a:spAutoFit/>
          </a:bodyPr>
          <a:lstStyle/>
          <a:p>
            <a:r>
              <a:rPr lang="en-US" sz="2400" dirty="0"/>
              <a:t>IR is grounded in mutual co-operation, individual treatment, team work and shared goals.</a:t>
            </a:r>
          </a:p>
          <a:p>
            <a:pPr marL="342900" indent="-342900">
              <a:buFont typeface="Arial" panose="020B0604020202020204" pitchFamily="34" charset="0"/>
              <a:buChar char="•"/>
            </a:pPr>
            <a:r>
              <a:rPr lang="en-US" sz="2400" dirty="0"/>
              <a:t>Union co-operate with the mgt. &amp; the mgt.’s right to manage is accepted because there is no „ we they feeling‟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Assumption: Common interest &amp; promotion of harmony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No strikes are there.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It's a reactive IR strategy.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They seek direct negotiations with employees.</a:t>
            </a:r>
          </a:p>
        </p:txBody>
      </p:sp>
    </p:spTree>
    <p:extLst>
      <p:ext uri="{BB962C8B-B14F-4D97-AF65-F5344CB8AC3E}">
        <p14:creationId xmlns:p14="http://schemas.microsoft.com/office/powerpoint/2010/main" val="196679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AA7-46C9-42DB-9F20-32FD56B03979}"/>
              </a:ext>
            </a:extLst>
          </p:cNvPr>
          <p:cNvSpPr>
            <a:spLocks noGrp="1"/>
          </p:cNvSpPr>
          <p:nvPr>
            <p:ph type="title"/>
          </p:nvPr>
        </p:nvSpPr>
        <p:spPr/>
        <p:txBody>
          <a:bodyPr>
            <a:normAutofit/>
          </a:bodyPr>
          <a:lstStyle/>
          <a:p>
            <a:r>
              <a:rPr lang="en-US" dirty="0"/>
              <a:t>2.Pluralistic Approach</a:t>
            </a:r>
          </a:p>
        </p:txBody>
      </p:sp>
      <p:sp>
        <p:nvSpPr>
          <p:cNvPr id="3" name="Rectangle 2">
            <a:extLst>
              <a:ext uri="{FF2B5EF4-FFF2-40B4-BE49-F238E27FC236}">
                <a16:creationId xmlns:a16="http://schemas.microsoft.com/office/drawing/2014/main" id="{C39D730E-D12B-43FD-8D91-C52A03A5A006}"/>
              </a:ext>
            </a:extLst>
          </p:cNvPr>
          <p:cNvSpPr/>
          <p:nvPr/>
        </p:nvSpPr>
        <p:spPr>
          <a:xfrm>
            <a:off x="608982" y="1846213"/>
            <a:ext cx="8726087" cy="4154984"/>
          </a:xfrm>
          <a:prstGeom prst="rect">
            <a:avLst/>
          </a:prstGeom>
        </p:spPr>
        <p:txBody>
          <a:bodyPr wrap="square">
            <a:spAutoFit/>
          </a:bodyPr>
          <a:lstStyle/>
          <a:p>
            <a:pPr marL="342900" indent="-342900">
              <a:buFont typeface="Arial" panose="020B0604020202020204" pitchFamily="34" charset="0"/>
              <a:buChar char="•"/>
            </a:pPr>
            <a:r>
              <a:rPr lang="en-US" sz="2400" b="1" dirty="0"/>
              <a:t>It perceives:</a:t>
            </a:r>
          </a:p>
          <a:p>
            <a:r>
              <a:rPr lang="en-US" sz="2400" dirty="0"/>
              <a:t>     • Org. as a coalitions of competing interest.</a:t>
            </a:r>
          </a:p>
          <a:p>
            <a:r>
              <a:rPr lang="en-US" sz="2400" dirty="0"/>
              <a:t>     • TU as legitimate representatives of employee interests.</a:t>
            </a:r>
          </a:p>
          <a:p>
            <a:r>
              <a:rPr lang="en-US" sz="2400" dirty="0"/>
              <a:t>     • Stability in IR as the product of concessions and</a:t>
            </a:r>
          </a:p>
          <a:p>
            <a:r>
              <a:rPr lang="en-US" sz="2400" dirty="0"/>
              <a:t>       compromises between mgt. &amp; unions.</a:t>
            </a:r>
          </a:p>
          <a:p>
            <a:pPr marL="342900" indent="-342900">
              <a:buFont typeface="Arial" panose="020B0604020202020204" pitchFamily="34" charset="0"/>
              <a:buChar char="•"/>
            </a:pPr>
            <a:r>
              <a:rPr lang="en-US" sz="2400" b="1" dirty="0"/>
              <a:t>Conflict between Mgt. and workers is understood as</a:t>
            </a:r>
          </a:p>
          <a:p>
            <a:r>
              <a:rPr lang="en-US" sz="2400" b="1" dirty="0"/>
              <a:t>     inevitable.</a:t>
            </a:r>
          </a:p>
          <a:p>
            <a:pPr marL="342900" indent="-342900">
              <a:buFont typeface="Arial" panose="020B0604020202020204" pitchFamily="34" charset="0"/>
              <a:buChar char="•"/>
            </a:pPr>
            <a:r>
              <a:rPr lang="en-US" sz="2400" b="1" dirty="0"/>
              <a:t>Conflict is viewed as conducive for innovation and</a:t>
            </a:r>
          </a:p>
          <a:p>
            <a:r>
              <a:rPr lang="en-US" sz="2400" b="1" dirty="0"/>
              <a:t>     growth.</a:t>
            </a:r>
          </a:p>
          <a:p>
            <a:pPr marL="342900" indent="-342900">
              <a:buFont typeface="Arial" panose="020B0604020202020204" pitchFamily="34" charset="0"/>
              <a:buChar char="•"/>
            </a:pPr>
            <a:r>
              <a:rPr lang="en-US" sz="2400" b="1" dirty="0"/>
              <a:t>Strong union is necessary.</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51476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BB9F-4C21-43AD-920A-42A5838821C3}"/>
              </a:ext>
            </a:extLst>
          </p:cNvPr>
          <p:cNvSpPr>
            <a:spLocks noGrp="1"/>
          </p:cNvSpPr>
          <p:nvPr>
            <p:ph type="title"/>
          </p:nvPr>
        </p:nvSpPr>
        <p:spPr/>
        <p:txBody>
          <a:bodyPr/>
          <a:lstStyle/>
          <a:p>
            <a:r>
              <a:rPr lang="en-US" dirty="0"/>
              <a:t>3.Marxist Approach</a:t>
            </a:r>
          </a:p>
        </p:txBody>
      </p:sp>
      <p:sp>
        <p:nvSpPr>
          <p:cNvPr id="4" name="Rectangle 3">
            <a:extLst>
              <a:ext uri="{FF2B5EF4-FFF2-40B4-BE49-F238E27FC236}">
                <a16:creationId xmlns:a16="http://schemas.microsoft.com/office/drawing/2014/main" id="{D77A063A-97E5-4369-BC97-D36F42FF177D}"/>
              </a:ext>
            </a:extLst>
          </p:cNvPr>
          <p:cNvSpPr/>
          <p:nvPr/>
        </p:nvSpPr>
        <p:spPr>
          <a:xfrm>
            <a:off x="887105" y="1907865"/>
            <a:ext cx="8065826" cy="4154984"/>
          </a:xfrm>
          <a:prstGeom prst="rect">
            <a:avLst/>
          </a:prstGeom>
        </p:spPr>
        <p:txBody>
          <a:bodyPr wrap="square">
            <a:spAutoFit/>
          </a:bodyPr>
          <a:lstStyle/>
          <a:p>
            <a:r>
              <a:rPr lang="en-US" sz="2400" dirty="0"/>
              <a:t>Regard conflict as Pluralists…</a:t>
            </a:r>
          </a:p>
          <a:p>
            <a:pPr marL="285750" indent="-285750">
              <a:buFont typeface="Arial" panose="020B0604020202020204" pitchFamily="34" charset="0"/>
              <a:buChar char="•"/>
            </a:pPr>
            <a:r>
              <a:rPr lang="en-US" sz="2400" dirty="0"/>
              <a:t> Marxists see conflict as a product of the capitalist society.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Conflict arises due to the division in the society between those</a:t>
            </a:r>
          </a:p>
          <a:p>
            <a:r>
              <a:rPr lang="en-US" sz="2400" dirty="0"/>
              <a:t>    who own resources and those who have only labor to offer.</a:t>
            </a:r>
          </a:p>
          <a:p>
            <a:endParaRPr lang="en-US" sz="2400" dirty="0"/>
          </a:p>
          <a:p>
            <a:pPr marL="285750" indent="-285750">
              <a:buFont typeface="Arial" panose="020B0604020202020204" pitchFamily="34" charset="0"/>
              <a:buChar char="•"/>
            </a:pPr>
            <a:r>
              <a:rPr lang="en-US" sz="2400" dirty="0"/>
              <a:t>For Marxist all strikes are political.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He regard state intervention via legislation &amp; the creation of</a:t>
            </a:r>
          </a:p>
          <a:p>
            <a:r>
              <a:rPr lang="en-US" sz="2400" dirty="0"/>
              <a:t>    Industrial tribunals as supporting mgt’s interest rather than</a:t>
            </a:r>
          </a:p>
          <a:p>
            <a:r>
              <a:rPr lang="en-US" sz="2400" dirty="0"/>
              <a:t>    ensuring a balance between the competing groups.</a:t>
            </a:r>
          </a:p>
        </p:txBody>
      </p:sp>
    </p:spTree>
    <p:extLst>
      <p:ext uri="{BB962C8B-B14F-4D97-AF65-F5344CB8AC3E}">
        <p14:creationId xmlns:p14="http://schemas.microsoft.com/office/powerpoint/2010/main" val="360025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4.Systems approach</a:t>
            </a:r>
          </a:p>
        </p:txBody>
      </p:sp>
      <p:sp>
        <p:nvSpPr>
          <p:cNvPr id="3" name="TextBox 2">
            <a:extLst>
              <a:ext uri="{FF2B5EF4-FFF2-40B4-BE49-F238E27FC236}">
                <a16:creationId xmlns:a16="http://schemas.microsoft.com/office/drawing/2014/main" id="{8676F0EA-1F74-46F2-A5E3-FA365F475646}"/>
              </a:ext>
            </a:extLst>
          </p:cNvPr>
          <p:cNvSpPr txBox="1"/>
          <p:nvPr/>
        </p:nvSpPr>
        <p:spPr>
          <a:xfrm>
            <a:off x="334370" y="2179356"/>
            <a:ext cx="847526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system approach was developed by </a:t>
            </a:r>
            <a:r>
              <a:rPr lang="en-US" sz="2000" b="1" dirty="0"/>
              <a:t>Dunlop </a:t>
            </a:r>
            <a:r>
              <a:rPr lang="en-US" sz="2000" dirty="0"/>
              <a:t>of Harvard University in 1958.</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According to this approach, individuals are part of an ongoing but independent social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behavior, actions and role of the individuals are shaped by the cultures of the society.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three elements of the system approach are input, process and output.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Society provides the cue (signal) to the individuals about how one should act in a situation.</a:t>
            </a:r>
            <a:endParaRPr lang="en-US" sz="2800" dirty="0"/>
          </a:p>
        </p:txBody>
      </p:sp>
    </p:spTree>
    <p:extLst>
      <p:ext uri="{BB962C8B-B14F-4D97-AF65-F5344CB8AC3E}">
        <p14:creationId xmlns:p14="http://schemas.microsoft.com/office/powerpoint/2010/main" val="93581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Systems approach</a:t>
            </a:r>
          </a:p>
        </p:txBody>
      </p:sp>
      <p:sp>
        <p:nvSpPr>
          <p:cNvPr id="3" name="TextBox 2">
            <a:extLst>
              <a:ext uri="{FF2B5EF4-FFF2-40B4-BE49-F238E27FC236}">
                <a16:creationId xmlns:a16="http://schemas.microsoft.com/office/drawing/2014/main" id="{8676F0EA-1F74-46F2-A5E3-FA365F475646}"/>
              </a:ext>
            </a:extLst>
          </p:cNvPr>
          <p:cNvSpPr txBox="1"/>
          <p:nvPr/>
        </p:nvSpPr>
        <p:spPr>
          <a:xfrm>
            <a:off x="334370" y="2305615"/>
            <a:ext cx="8475260" cy="2246769"/>
          </a:xfrm>
          <a:prstGeom prst="rect">
            <a:avLst/>
          </a:prstGeom>
          <a:noFill/>
        </p:spPr>
        <p:txBody>
          <a:bodyPr wrap="square" rtlCol="0">
            <a:spAutoFit/>
          </a:bodyPr>
          <a:lstStyle/>
          <a:p>
            <a:pPr algn="just"/>
            <a:r>
              <a:rPr lang="en-US" sz="2800" dirty="0"/>
              <a:t>• The institutions, the value system and other characteristics of the society influence the process and determine the outcome or response of the individuals. The basis of this theory is that group cohesiveness is provided by the common ideology shaped by the societal factors.</a:t>
            </a:r>
            <a:endParaRPr lang="en-US" sz="4000" dirty="0"/>
          </a:p>
        </p:txBody>
      </p:sp>
    </p:spTree>
    <p:extLst>
      <p:ext uri="{BB962C8B-B14F-4D97-AF65-F5344CB8AC3E}">
        <p14:creationId xmlns:p14="http://schemas.microsoft.com/office/powerpoint/2010/main" val="418971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DE7C-6069-437C-9A4E-9BEF70BD2695}"/>
              </a:ext>
            </a:extLst>
          </p:cNvPr>
          <p:cNvSpPr>
            <a:spLocks noGrp="1"/>
          </p:cNvSpPr>
          <p:nvPr>
            <p:ph type="title"/>
          </p:nvPr>
        </p:nvSpPr>
        <p:spPr/>
        <p:txBody>
          <a:bodyPr/>
          <a:lstStyle/>
          <a:p>
            <a:r>
              <a:rPr lang="en-US" dirty="0"/>
              <a:t>Dunlop’s Systems Approach</a:t>
            </a:r>
          </a:p>
        </p:txBody>
      </p:sp>
      <p:sp>
        <p:nvSpPr>
          <p:cNvPr id="4" name="Rectangle: Rounded Corners 3">
            <a:extLst>
              <a:ext uri="{FF2B5EF4-FFF2-40B4-BE49-F238E27FC236}">
                <a16:creationId xmlns:a16="http://schemas.microsoft.com/office/drawing/2014/main" id="{EC5CFA8D-DEFF-45E9-AD28-ACBC2565D00E}"/>
              </a:ext>
            </a:extLst>
          </p:cNvPr>
          <p:cNvSpPr/>
          <p:nvPr/>
        </p:nvSpPr>
        <p:spPr>
          <a:xfrm>
            <a:off x="512835" y="2575254"/>
            <a:ext cx="2140610" cy="2246580"/>
          </a:xfrm>
          <a:prstGeom prst="roundRect">
            <a:avLst>
              <a:gd name="adj" fmla="val 1369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INPUTS</a:t>
            </a:r>
          </a:p>
          <a:p>
            <a:pPr algn="ctr"/>
            <a:r>
              <a:rPr lang="en-US" sz="1600" dirty="0"/>
              <a:t>Actors</a:t>
            </a:r>
          </a:p>
          <a:p>
            <a:pPr algn="ctr"/>
            <a:r>
              <a:rPr lang="en-US" sz="1600" dirty="0"/>
              <a:t>(Employees, Employers,</a:t>
            </a:r>
          </a:p>
          <a:p>
            <a:pPr algn="ctr"/>
            <a:r>
              <a:rPr lang="en-US" sz="1600" dirty="0"/>
              <a:t>State)</a:t>
            </a:r>
          </a:p>
          <a:p>
            <a:pPr algn="ctr"/>
            <a:r>
              <a:rPr lang="en-US" sz="1600" dirty="0"/>
              <a:t>Context</a:t>
            </a:r>
          </a:p>
          <a:p>
            <a:pPr algn="ctr"/>
            <a:r>
              <a:rPr lang="en-US" sz="1600" dirty="0"/>
              <a:t>(Tech, Market, Power</a:t>
            </a:r>
          </a:p>
          <a:p>
            <a:pPr algn="ctr"/>
            <a:r>
              <a:rPr lang="en-US" sz="1600" dirty="0" err="1"/>
              <a:t>Indeology</a:t>
            </a:r>
            <a:r>
              <a:rPr lang="en-US" sz="1600" dirty="0"/>
              <a:t>)</a:t>
            </a:r>
          </a:p>
        </p:txBody>
      </p:sp>
      <p:sp>
        <p:nvSpPr>
          <p:cNvPr id="5" name="Rectangle: Rounded Corners 4">
            <a:extLst>
              <a:ext uri="{FF2B5EF4-FFF2-40B4-BE49-F238E27FC236}">
                <a16:creationId xmlns:a16="http://schemas.microsoft.com/office/drawing/2014/main" id="{A789635F-300B-475B-B1FC-B70DFABB827C}"/>
              </a:ext>
            </a:extLst>
          </p:cNvPr>
          <p:cNvSpPr/>
          <p:nvPr/>
        </p:nvSpPr>
        <p:spPr>
          <a:xfrm>
            <a:off x="3873187" y="2251881"/>
            <a:ext cx="1801504" cy="2893326"/>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PROCESSES</a:t>
            </a:r>
          </a:p>
          <a:p>
            <a:pPr algn="ctr"/>
            <a:r>
              <a:rPr lang="en-US" dirty="0"/>
              <a:t>Bargaining</a:t>
            </a:r>
          </a:p>
          <a:p>
            <a:pPr algn="ctr"/>
            <a:r>
              <a:rPr lang="en-US" dirty="0"/>
              <a:t>Conciliation</a:t>
            </a:r>
          </a:p>
          <a:p>
            <a:pPr algn="ctr"/>
            <a:r>
              <a:rPr lang="en-US" dirty="0"/>
              <a:t>Arbitration</a:t>
            </a:r>
          </a:p>
          <a:p>
            <a:pPr algn="ctr"/>
            <a:r>
              <a:rPr lang="en-US" dirty="0"/>
              <a:t>Adjudication</a:t>
            </a:r>
          </a:p>
          <a:p>
            <a:pPr algn="ctr"/>
            <a:r>
              <a:rPr lang="en-US" dirty="0"/>
              <a:t>Legislation</a:t>
            </a:r>
          </a:p>
        </p:txBody>
      </p:sp>
      <p:sp>
        <p:nvSpPr>
          <p:cNvPr id="6" name="Teardrop 5">
            <a:extLst>
              <a:ext uri="{FF2B5EF4-FFF2-40B4-BE49-F238E27FC236}">
                <a16:creationId xmlns:a16="http://schemas.microsoft.com/office/drawing/2014/main" id="{D1BF4C7E-4F6C-4FA7-8EA6-39B038CD751B}"/>
              </a:ext>
            </a:extLst>
          </p:cNvPr>
          <p:cNvSpPr/>
          <p:nvPr/>
        </p:nvSpPr>
        <p:spPr>
          <a:xfrm rot="13500000">
            <a:off x="7036236" y="2766743"/>
            <a:ext cx="1863602" cy="1863602"/>
          </a:xfrm>
          <a:prstGeom prst="teardrop">
            <a:avLst>
              <a:gd name="adj" fmla="val 8342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CA3A40D-6CCA-4323-A8D2-1BE7DB6FE524}"/>
              </a:ext>
            </a:extLst>
          </p:cNvPr>
          <p:cNvSpPr txBox="1"/>
          <p:nvPr/>
        </p:nvSpPr>
        <p:spPr>
          <a:xfrm>
            <a:off x="7306120" y="3305395"/>
            <a:ext cx="1323833" cy="830997"/>
          </a:xfrm>
          <a:prstGeom prst="rect">
            <a:avLst/>
          </a:prstGeom>
          <a:noFill/>
        </p:spPr>
        <p:txBody>
          <a:bodyPr wrap="square" rtlCol="0">
            <a:spAutoFit/>
          </a:bodyPr>
          <a:lstStyle/>
          <a:p>
            <a:pPr algn="ctr"/>
            <a:r>
              <a:rPr lang="en-US" sz="2400" dirty="0">
                <a:solidFill>
                  <a:schemeClr val="bg1"/>
                </a:solidFill>
              </a:rPr>
              <a:t>OUTPUT</a:t>
            </a:r>
          </a:p>
          <a:p>
            <a:pPr algn="ctr"/>
            <a:r>
              <a:rPr lang="en-US" sz="2400" dirty="0">
                <a:solidFill>
                  <a:schemeClr val="bg1"/>
                </a:solidFill>
              </a:rPr>
              <a:t>Rules</a:t>
            </a:r>
          </a:p>
        </p:txBody>
      </p:sp>
      <p:cxnSp>
        <p:nvCxnSpPr>
          <p:cNvPr id="9" name="Straight Arrow Connector 8">
            <a:extLst>
              <a:ext uri="{FF2B5EF4-FFF2-40B4-BE49-F238E27FC236}">
                <a16:creationId xmlns:a16="http://schemas.microsoft.com/office/drawing/2014/main" id="{43DF4A21-31E0-44DB-9648-D99E237F6223}"/>
              </a:ext>
            </a:extLst>
          </p:cNvPr>
          <p:cNvCxnSpPr>
            <a:cxnSpLocks/>
          </p:cNvCxnSpPr>
          <p:nvPr/>
        </p:nvCxnSpPr>
        <p:spPr>
          <a:xfrm>
            <a:off x="2843945" y="3698544"/>
            <a:ext cx="9755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30017F-673F-470C-9994-11D96136BC13}"/>
              </a:ext>
            </a:extLst>
          </p:cNvPr>
          <p:cNvCxnSpPr>
            <a:cxnSpLocks/>
          </p:cNvCxnSpPr>
          <p:nvPr/>
        </p:nvCxnSpPr>
        <p:spPr>
          <a:xfrm>
            <a:off x="5797521" y="3698544"/>
            <a:ext cx="9755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D47DC432-70EC-4F29-8063-76FCD423D7E9}"/>
              </a:ext>
            </a:extLst>
          </p:cNvPr>
          <p:cNvSpPr/>
          <p:nvPr/>
        </p:nvSpPr>
        <p:spPr>
          <a:xfrm>
            <a:off x="3819525" y="6090179"/>
            <a:ext cx="1801504" cy="668740"/>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Feedback</a:t>
            </a:r>
          </a:p>
        </p:txBody>
      </p:sp>
      <p:cxnSp>
        <p:nvCxnSpPr>
          <p:cNvPr id="13" name="Straight Arrow Connector 12">
            <a:extLst>
              <a:ext uri="{FF2B5EF4-FFF2-40B4-BE49-F238E27FC236}">
                <a16:creationId xmlns:a16="http://schemas.microsoft.com/office/drawing/2014/main" id="{3988968E-EA8F-4575-A54B-EA3BFA84E321}"/>
              </a:ext>
            </a:extLst>
          </p:cNvPr>
          <p:cNvCxnSpPr>
            <a:cxnSpLocks/>
          </p:cNvCxnSpPr>
          <p:nvPr/>
        </p:nvCxnSpPr>
        <p:spPr>
          <a:xfrm flipV="1">
            <a:off x="5674691" y="4626591"/>
            <a:ext cx="1749691" cy="17979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9AF4387-CA28-457B-B628-A3F709820F32}"/>
              </a:ext>
            </a:extLst>
          </p:cNvPr>
          <p:cNvCxnSpPr>
            <a:cxnSpLocks/>
          </p:cNvCxnSpPr>
          <p:nvPr/>
        </p:nvCxnSpPr>
        <p:spPr>
          <a:xfrm flipH="1" flipV="1">
            <a:off x="2019792" y="5016310"/>
            <a:ext cx="1766182" cy="13841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31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extLst>
      <p:ext uri="{BB962C8B-B14F-4D97-AF65-F5344CB8AC3E}">
        <p14:creationId xmlns:p14="http://schemas.microsoft.com/office/powerpoint/2010/main" val="113522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9525"/>
            <a:ext cx="9144000" cy="6858000"/>
          </a:xfrm>
          <a:prstGeom prst="rect">
            <a:avLst/>
          </a:prstGeom>
        </p:spPr>
      </p:pic>
    </p:spTree>
    <p:extLst>
      <p:ext uri="{BB962C8B-B14F-4D97-AF65-F5344CB8AC3E}">
        <p14:creationId xmlns:p14="http://schemas.microsoft.com/office/powerpoint/2010/main" val="30488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Meaning &amp; Concept</a:t>
            </a:r>
          </a:p>
        </p:txBody>
      </p:sp>
      <p:sp>
        <p:nvSpPr>
          <p:cNvPr id="3" name="TextBox 2">
            <a:extLst>
              <a:ext uri="{FF2B5EF4-FFF2-40B4-BE49-F238E27FC236}">
                <a16:creationId xmlns:a16="http://schemas.microsoft.com/office/drawing/2014/main" id="{8676F0EA-1F74-46F2-A5E3-FA365F475646}"/>
              </a:ext>
            </a:extLst>
          </p:cNvPr>
          <p:cNvSpPr txBox="1"/>
          <p:nvPr/>
        </p:nvSpPr>
        <p:spPr>
          <a:xfrm>
            <a:off x="163773" y="1798227"/>
            <a:ext cx="8980227"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Labor-management relation explains the relationship between employees and management stems directly or indirectly from the union-employer relationship.</a:t>
            </a:r>
          </a:p>
          <a:p>
            <a:endParaRPr lang="en-US" sz="2000" dirty="0"/>
          </a:p>
          <a:p>
            <a:pPr marL="342900" indent="-342900">
              <a:buFont typeface="Arial" panose="020B0604020202020204" pitchFamily="34" charset="0"/>
              <a:buChar char="•"/>
            </a:pPr>
            <a:r>
              <a:rPr lang="en-US" sz="2000" dirty="0"/>
              <a:t>The relationships which arise at and out of the workplace generally include the relationships between individual workers, the relationships between workers and their employer, the relationships between employers, the relationships employers and workers have with the organizations formed to promote their respective interests, and the relations between those organizations, at all levels.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Labor-management relation has a broad as well as a narrow outlook. Originally, labor-management relations were broadly defined to include the relationships and interactions between employers and employees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227737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Causes of poor IR</a:t>
            </a:r>
          </a:p>
        </p:txBody>
      </p:sp>
      <p:sp>
        <p:nvSpPr>
          <p:cNvPr id="3" name="TextBox 2">
            <a:extLst>
              <a:ext uri="{FF2B5EF4-FFF2-40B4-BE49-F238E27FC236}">
                <a16:creationId xmlns:a16="http://schemas.microsoft.com/office/drawing/2014/main" id="{8676F0EA-1F74-46F2-A5E3-FA365F475646}"/>
              </a:ext>
            </a:extLst>
          </p:cNvPr>
          <p:cNvSpPr txBox="1"/>
          <p:nvPr/>
        </p:nvSpPr>
        <p:spPr>
          <a:xfrm>
            <a:off x="112697" y="2268669"/>
            <a:ext cx="9031303" cy="3785652"/>
          </a:xfrm>
          <a:prstGeom prst="rect">
            <a:avLst/>
          </a:prstGeom>
          <a:noFill/>
        </p:spPr>
        <p:txBody>
          <a:bodyPr wrap="square" rtlCol="0">
            <a:spAutoFit/>
          </a:bodyPr>
          <a:lstStyle/>
          <a:p>
            <a:pPr algn="just"/>
            <a:r>
              <a:rPr lang="en-US" sz="2400" dirty="0"/>
              <a:t>The main reasons are as follows:</a:t>
            </a:r>
          </a:p>
          <a:p>
            <a:pPr algn="just">
              <a:buFont typeface="Wingdings" charset="2"/>
              <a:buChar char="Ø"/>
            </a:pPr>
            <a:r>
              <a:rPr lang="en-US" sz="2400" dirty="0"/>
              <a:t>    An attitude of contempt towards the workers on the part of the management.</a:t>
            </a:r>
          </a:p>
          <a:p>
            <a:pPr algn="just">
              <a:buFont typeface="Wingdings" charset="2"/>
              <a:buChar char="Ø"/>
            </a:pPr>
            <a:r>
              <a:rPr lang="en-US" sz="2400" dirty="0"/>
              <a:t>    Lack of emotional intelligence on the part of the management. </a:t>
            </a:r>
          </a:p>
          <a:p>
            <a:pPr algn="just">
              <a:buFont typeface="Wingdings" charset="2"/>
              <a:buChar char="Ø"/>
            </a:pPr>
            <a:r>
              <a:rPr lang="en-US" sz="2400" dirty="0"/>
              <a:t>    Inadequate fixation of wages or improper wages.</a:t>
            </a:r>
          </a:p>
          <a:p>
            <a:pPr algn="just">
              <a:buFont typeface="Wingdings" charset="2"/>
              <a:buChar char="Ø"/>
            </a:pPr>
            <a:r>
              <a:rPr lang="en-US" sz="2400" dirty="0"/>
              <a:t>    Unhealthy working conditions at the workplace.</a:t>
            </a:r>
          </a:p>
          <a:p>
            <a:pPr algn="just">
              <a:buFont typeface="Wingdings" charset="2"/>
              <a:buChar char="Ø"/>
            </a:pPr>
            <a:r>
              <a:rPr lang="en-US" sz="2400" dirty="0"/>
              <a:t>    Desire of workers for higher bonus, wages or daily allowances.</a:t>
            </a:r>
          </a:p>
          <a:p>
            <a:pPr algn="just">
              <a:buFont typeface="Wingdings" charset="2"/>
              <a:buChar char="Ø"/>
            </a:pPr>
            <a:r>
              <a:rPr lang="en-US" sz="2400" dirty="0"/>
              <a:t>    Desire of employers to pay as little as possible to its workers.</a:t>
            </a:r>
          </a:p>
          <a:p>
            <a:pPr algn="just">
              <a:buFont typeface="Wingdings" charset="2"/>
              <a:buChar char="Ø"/>
            </a:pPr>
            <a:r>
              <a:rPr lang="en-US" sz="2400" dirty="0"/>
              <a:t>    Lack of human relations skills on the part of supervisors and managers.</a:t>
            </a:r>
          </a:p>
        </p:txBody>
      </p:sp>
    </p:spTree>
    <p:extLst>
      <p:ext uri="{BB962C8B-B14F-4D97-AF65-F5344CB8AC3E}">
        <p14:creationId xmlns:p14="http://schemas.microsoft.com/office/powerpoint/2010/main" val="290656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Causes of poor IR</a:t>
            </a:r>
          </a:p>
        </p:txBody>
      </p:sp>
      <p:sp>
        <p:nvSpPr>
          <p:cNvPr id="3" name="TextBox 2">
            <a:extLst>
              <a:ext uri="{FF2B5EF4-FFF2-40B4-BE49-F238E27FC236}">
                <a16:creationId xmlns:a16="http://schemas.microsoft.com/office/drawing/2014/main" id="{8676F0EA-1F74-46F2-A5E3-FA365F475646}"/>
              </a:ext>
            </a:extLst>
          </p:cNvPr>
          <p:cNvSpPr txBox="1"/>
          <p:nvPr/>
        </p:nvSpPr>
        <p:spPr>
          <a:xfrm>
            <a:off x="112697" y="2268669"/>
            <a:ext cx="9031303" cy="3416320"/>
          </a:xfrm>
          <a:prstGeom prst="rect">
            <a:avLst/>
          </a:prstGeom>
          <a:noFill/>
        </p:spPr>
        <p:txBody>
          <a:bodyPr wrap="square" rtlCol="0">
            <a:spAutoFit/>
          </a:bodyPr>
          <a:lstStyle/>
          <a:p>
            <a:pPr algn="just">
              <a:buFont typeface="Wingdings" charset="2"/>
              <a:buChar char="Ø"/>
            </a:pPr>
            <a:r>
              <a:rPr lang="en-US" sz="2400" dirty="0"/>
              <a:t> Inadequate welfare facilities.</a:t>
            </a:r>
          </a:p>
          <a:p>
            <a:pPr algn="just">
              <a:buFont typeface="Wingdings" charset="2"/>
              <a:buChar char="Ø"/>
            </a:pPr>
            <a:r>
              <a:rPr lang="en-US" sz="2400" dirty="0"/>
              <a:t> Dispute on sharing the gains of productivity.</a:t>
            </a:r>
          </a:p>
          <a:p>
            <a:pPr algn="just">
              <a:buFont typeface="Wingdings" charset="2"/>
              <a:buChar char="Ø"/>
            </a:pPr>
            <a:r>
              <a:rPr lang="en-US" sz="2400" dirty="0"/>
              <a:t> Retrenchment, dismissal, and lockouts by the management.</a:t>
            </a:r>
          </a:p>
          <a:p>
            <a:pPr algn="just">
              <a:buFont typeface="Wingdings" charset="2"/>
              <a:buChar char="Ø"/>
            </a:pPr>
            <a:r>
              <a:rPr lang="en-US" sz="2400" dirty="0"/>
              <a:t>    Strikes by the workers.</a:t>
            </a:r>
          </a:p>
          <a:p>
            <a:pPr algn="just">
              <a:buFont typeface="Wingdings" charset="2"/>
              <a:buChar char="Ø"/>
            </a:pPr>
            <a:r>
              <a:rPr lang="en-US" sz="2400" dirty="0"/>
              <a:t>    Inter-union rivals.</a:t>
            </a:r>
          </a:p>
          <a:p>
            <a:pPr algn="just">
              <a:buFont typeface="Wingdings" charset="2"/>
              <a:buChar char="Ø"/>
            </a:pPr>
            <a:r>
              <a:rPr lang="en-US" sz="2400" dirty="0"/>
              <a:t> General economic and political environments such as rising prices, strikes by others, and general indiscipline that affect the employees’ attitudes.</a:t>
            </a:r>
          </a:p>
          <a:p>
            <a:pPr algn="just">
              <a:buFont typeface="Wingdings" charset="2"/>
              <a:buChar char="Ø"/>
            </a:pPr>
            <a:r>
              <a:rPr lang="en-US" sz="2400" dirty="0"/>
              <a:t>   Mental inertia on the part of the management.</a:t>
            </a:r>
          </a:p>
        </p:txBody>
      </p:sp>
    </p:spTree>
    <p:extLst>
      <p:ext uri="{BB962C8B-B14F-4D97-AF65-F5344CB8AC3E}">
        <p14:creationId xmlns:p14="http://schemas.microsoft.com/office/powerpoint/2010/main" val="196112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Times New Roman" pitchFamily="18" charset="0"/>
              </a:rPr>
              <a:t>Assess your Emotional Intelligence: The brain dominance test</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2419711"/>
              </p:ext>
            </p:extLst>
          </p:nvPr>
        </p:nvGraphicFramePr>
        <p:xfrm>
          <a:off x="932529" y="2299355"/>
          <a:ext cx="6961188" cy="3108960"/>
        </p:xfrm>
        <a:graphic>
          <a:graphicData uri="http://schemas.openxmlformats.org/drawingml/2006/table">
            <a:tbl>
              <a:tblPr firstRow="1" bandRow="1">
                <a:tableStyleId>{5C22544A-7EE6-4342-B048-85BDC9FD1C3A}</a:tableStyleId>
              </a:tblPr>
              <a:tblGrid>
                <a:gridCol w="3785394">
                  <a:extLst>
                    <a:ext uri="{9D8B030D-6E8A-4147-A177-3AD203B41FA5}">
                      <a16:colId xmlns:a16="http://schemas.microsoft.com/office/drawing/2014/main" val="20000"/>
                    </a:ext>
                  </a:extLst>
                </a:gridCol>
                <a:gridCol w="3175794">
                  <a:extLst>
                    <a:ext uri="{9D8B030D-6E8A-4147-A177-3AD203B41FA5}">
                      <a16:colId xmlns:a16="http://schemas.microsoft.com/office/drawing/2014/main" val="20001"/>
                    </a:ext>
                  </a:extLst>
                </a:gridCol>
              </a:tblGrid>
              <a:tr h="462788">
                <a:tc>
                  <a:txBody>
                    <a:bodyPr/>
                    <a:lstStyle/>
                    <a:p>
                      <a:r>
                        <a:rPr lang="en-US" sz="2800" dirty="0"/>
                        <a:t>Left-brained </a:t>
                      </a:r>
                    </a:p>
                  </a:txBody>
                  <a:tcPr/>
                </a:tc>
                <a:tc>
                  <a:txBody>
                    <a:bodyPr/>
                    <a:lstStyle/>
                    <a:p>
                      <a:r>
                        <a:rPr lang="en-US" sz="2800" dirty="0"/>
                        <a:t>Right-brained </a:t>
                      </a:r>
                    </a:p>
                  </a:txBody>
                  <a:tcPr/>
                </a:tc>
                <a:extLst>
                  <a:ext uri="{0D108BD9-81ED-4DB2-BD59-A6C34878D82A}">
                    <a16:rowId xmlns:a16="http://schemas.microsoft.com/office/drawing/2014/main" val="10000"/>
                  </a:ext>
                </a:extLst>
              </a:tr>
              <a:tr h="462788">
                <a:tc>
                  <a:txBody>
                    <a:bodyPr/>
                    <a:lstStyle/>
                    <a:p>
                      <a:r>
                        <a:rPr lang="en-US" sz="2800" dirty="0"/>
                        <a:t>Logical </a:t>
                      </a:r>
                    </a:p>
                  </a:txBody>
                  <a:tcPr/>
                </a:tc>
                <a:tc>
                  <a:txBody>
                    <a:bodyPr/>
                    <a:lstStyle/>
                    <a:p>
                      <a:r>
                        <a:rPr lang="en-US" sz="2800" dirty="0"/>
                        <a:t>Emotional</a:t>
                      </a:r>
                    </a:p>
                  </a:txBody>
                  <a:tcPr/>
                </a:tc>
                <a:extLst>
                  <a:ext uri="{0D108BD9-81ED-4DB2-BD59-A6C34878D82A}">
                    <a16:rowId xmlns:a16="http://schemas.microsoft.com/office/drawing/2014/main" val="10001"/>
                  </a:ext>
                </a:extLst>
              </a:tr>
              <a:tr h="462788">
                <a:tc>
                  <a:txBody>
                    <a:bodyPr/>
                    <a:lstStyle/>
                    <a:p>
                      <a:r>
                        <a:rPr lang="en-US" sz="2800" dirty="0"/>
                        <a:t>Analytical </a:t>
                      </a:r>
                    </a:p>
                  </a:txBody>
                  <a:tcPr/>
                </a:tc>
                <a:tc>
                  <a:txBody>
                    <a:bodyPr/>
                    <a:lstStyle/>
                    <a:p>
                      <a:r>
                        <a:rPr lang="en-US" sz="2800" dirty="0"/>
                        <a:t>Thoughtful </a:t>
                      </a:r>
                    </a:p>
                  </a:txBody>
                  <a:tcPr/>
                </a:tc>
                <a:extLst>
                  <a:ext uri="{0D108BD9-81ED-4DB2-BD59-A6C34878D82A}">
                    <a16:rowId xmlns:a16="http://schemas.microsoft.com/office/drawing/2014/main" val="10002"/>
                  </a:ext>
                </a:extLst>
              </a:tr>
              <a:tr h="462788">
                <a:tc>
                  <a:txBody>
                    <a:bodyPr/>
                    <a:lstStyle/>
                    <a:p>
                      <a:r>
                        <a:rPr lang="en-US" sz="2800" dirty="0"/>
                        <a:t>Objective </a:t>
                      </a:r>
                    </a:p>
                  </a:txBody>
                  <a:tcPr/>
                </a:tc>
                <a:tc>
                  <a:txBody>
                    <a:bodyPr/>
                    <a:lstStyle/>
                    <a:p>
                      <a:r>
                        <a:rPr lang="en-US" sz="2800" dirty="0"/>
                        <a:t>Subjective </a:t>
                      </a:r>
                    </a:p>
                  </a:txBody>
                  <a:tcPr/>
                </a:tc>
                <a:extLst>
                  <a:ext uri="{0D108BD9-81ED-4DB2-BD59-A6C34878D82A}">
                    <a16:rowId xmlns:a16="http://schemas.microsoft.com/office/drawing/2014/main" val="10003"/>
                  </a:ext>
                </a:extLst>
              </a:tr>
              <a:tr h="462788">
                <a:tc>
                  <a:txBody>
                    <a:bodyPr/>
                    <a:lstStyle/>
                    <a:p>
                      <a:r>
                        <a:rPr lang="en-US" sz="2800" dirty="0"/>
                        <a:t>Critical thinking</a:t>
                      </a:r>
                    </a:p>
                  </a:txBody>
                  <a:tcPr/>
                </a:tc>
                <a:tc>
                  <a:txBody>
                    <a:bodyPr/>
                    <a:lstStyle/>
                    <a:p>
                      <a:r>
                        <a:rPr lang="en-US" sz="2800" dirty="0"/>
                        <a:t>Creative</a:t>
                      </a:r>
                    </a:p>
                  </a:txBody>
                  <a:tcPr/>
                </a:tc>
                <a:extLst>
                  <a:ext uri="{0D108BD9-81ED-4DB2-BD59-A6C34878D82A}">
                    <a16:rowId xmlns:a16="http://schemas.microsoft.com/office/drawing/2014/main" val="10004"/>
                  </a:ext>
                </a:extLst>
              </a:tr>
              <a:tr h="462788">
                <a:tc>
                  <a:txBody>
                    <a:bodyPr/>
                    <a:lstStyle/>
                    <a:p>
                      <a:r>
                        <a:rPr lang="en-US" sz="2800" dirty="0"/>
                        <a:t>Numbers </a:t>
                      </a:r>
                    </a:p>
                  </a:txBody>
                  <a:tcPr/>
                </a:tc>
                <a:tc>
                  <a:txBody>
                    <a:bodyPr/>
                    <a:lstStyle/>
                    <a:p>
                      <a:r>
                        <a:rPr lang="en-US" sz="2800" dirty="0"/>
                        <a:t>Intuition </a:t>
                      </a:r>
                    </a:p>
                  </a:txBody>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F9CD-7C6F-E0A1-47AD-B4DC6C57BDA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7029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3 Actors of IR</a:t>
            </a:r>
          </a:p>
        </p:txBody>
      </p:sp>
      <p:sp>
        <p:nvSpPr>
          <p:cNvPr id="4" name="TextBox 3"/>
          <p:cNvSpPr txBox="1"/>
          <p:nvPr/>
        </p:nvSpPr>
        <p:spPr>
          <a:xfrm>
            <a:off x="840509" y="2641600"/>
            <a:ext cx="2041236" cy="523220"/>
          </a:xfrm>
          <a:prstGeom prst="rect">
            <a:avLst/>
          </a:prstGeom>
          <a:noFill/>
          <a:ln>
            <a:solidFill>
              <a:schemeClr val="tx1"/>
            </a:solidFill>
            <a:prstDash val="dash"/>
          </a:ln>
        </p:spPr>
        <p:txBody>
          <a:bodyPr wrap="square" rtlCol="0">
            <a:spAutoFit/>
          </a:bodyPr>
          <a:lstStyle/>
          <a:p>
            <a:pPr algn="ctr"/>
            <a:r>
              <a:rPr lang="en-US" sz="2800" dirty="0"/>
              <a:t>EMPLOYEES</a:t>
            </a:r>
          </a:p>
        </p:txBody>
      </p:sp>
      <p:sp>
        <p:nvSpPr>
          <p:cNvPr id="5" name="TextBox 4"/>
          <p:cNvSpPr txBox="1"/>
          <p:nvPr/>
        </p:nvSpPr>
        <p:spPr>
          <a:xfrm>
            <a:off x="3428712" y="3708401"/>
            <a:ext cx="2041236" cy="523220"/>
          </a:xfrm>
          <a:prstGeom prst="rect">
            <a:avLst/>
          </a:prstGeom>
          <a:noFill/>
          <a:ln>
            <a:solidFill>
              <a:schemeClr val="tx1"/>
            </a:solidFill>
            <a:prstDash val="dash"/>
          </a:ln>
        </p:spPr>
        <p:txBody>
          <a:bodyPr wrap="square" rtlCol="0">
            <a:spAutoFit/>
          </a:bodyPr>
          <a:lstStyle/>
          <a:p>
            <a:pPr algn="ctr"/>
            <a:r>
              <a:rPr lang="en-US" sz="2800" dirty="0"/>
              <a:t>STATE</a:t>
            </a:r>
          </a:p>
        </p:txBody>
      </p:sp>
      <p:sp>
        <p:nvSpPr>
          <p:cNvPr id="6" name="TextBox 5"/>
          <p:cNvSpPr txBox="1"/>
          <p:nvPr/>
        </p:nvSpPr>
        <p:spPr>
          <a:xfrm>
            <a:off x="6016914" y="4775201"/>
            <a:ext cx="2041236" cy="523220"/>
          </a:xfrm>
          <a:prstGeom prst="rect">
            <a:avLst/>
          </a:prstGeom>
          <a:noFill/>
          <a:ln>
            <a:solidFill>
              <a:schemeClr val="tx1"/>
            </a:solidFill>
            <a:prstDash val="dash"/>
          </a:ln>
        </p:spPr>
        <p:txBody>
          <a:bodyPr wrap="square" rtlCol="0">
            <a:spAutoFit/>
          </a:bodyPr>
          <a:lstStyle/>
          <a:p>
            <a:pPr algn="ctr"/>
            <a:r>
              <a:rPr lang="en-US" sz="2800" dirty="0"/>
              <a:t>EMPLOYER</a:t>
            </a:r>
          </a:p>
        </p:txBody>
      </p:sp>
      <p:sp>
        <p:nvSpPr>
          <p:cNvPr id="7" name="Oval 6"/>
          <p:cNvSpPr/>
          <p:nvPr/>
        </p:nvSpPr>
        <p:spPr>
          <a:xfrm>
            <a:off x="646545" y="2447636"/>
            <a:ext cx="387928" cy="387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34748" y="3514437"/>
            <a:ext cx="387928" cy="387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22950" y="4581237"/>
            <a:ext cx="387928" cy="387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4685" y="2446194"/>
            <a:ext cx="231648" cy="400110"/>
          </a:xfrm>
          <a:prstGeom prst="rect">
            <a:avLst/>
          </a:prstGeom>
          <a:noFill/>
        </p:spPr>
        <p:txBody>
          <a:bodyPr wrap="square" rtlCol="0">
            <a:spAutoFit/>
          </a:bodyPr>
          <a:lstStyle/>
          <a:p>
            <a:pPr algn="ctr"/>
            <a:r>
              <a:rPr lang="en-US" sz="2000" dirty="0">
                <a:solidFill>
                  <a:schemeClr val="bg1"/>
                </a:solidFill>
              </a:rPr>
              <a:t>1</a:t>
            </a:r>
          </a:p>
        </p:txBody>
      </p:sp>
      <p:sp>
        <p:nvSpPr>
          <p:cNvPr id="11" name="TextBox 10"/>
          <p:cNvSpPr txBox="1"/>
          <p:nvPr/>
        </p:nvSpPr>
        <p:spPr>
          <a:xfrm>
            <a:off x="3312888" y="3502255"/>
            <a:ext cx="231648" cy="400110"/>
          </a:xfrm>
          <a:prstGeom prst="rect">
            <a:avLst/>
          </a:prstGeom>
          <a:noFill/>
        </p:spPr>
        <p:txBody>
          <a:bodyPr wrap="square" rtlCol="0">
            <a:spAutoFit/>
          </a:bodyPr>
          <a:lstStyle/>
          <a:p>
            <a:pPr algn="ctr"/>
            <a:r>
              <a:rPr lang="en-US" sz="2000" dirty="0">
                <a:solidFill>
                  <a:schemeClr val="bg1"/>
                </a:solidFill>
              </a:rPr>
              <a:t>2</a:t>
            </a:r>
          </a:p>
        </p:txBody>
      </p:sp>
      <p:sp>
        <p:nvSpPr>
          <p:cNvPr id="12" name="TextBox 11"/>
          <p:cNvSpPr txBox="1"/>
          <p:nvPr/>
        </p:nvSpPr>
        <p:spPr>
          <a:xfrm>
            <a:off x="5901090" y="4581237"/>
            <a:ext cx="231648" cy="400110"/>
          </a:xfrm>
          <a:prstGeom prst="rect">
            <a:avLst/>
          </a:prstGeom>
          <a:noFill/>
        </p:spPr>
        <p:txBody>
          <a:bodyPr wrap="square" rtlCol="0">
            <a:spAutoFit/>
          </a:bodyPr>
          <a:lstStyle/>
          <a:p>
            <a:pPr algn="ctr"/>
            <a:r>
              <a:rPr lang="en-US" sz="2000" dirty="0">
                <a:solidFill>
                  <a:schemeClr val="bg1"/>
                </a:solidFill>
              </a:rPr>
              <a:t>3</a:t>
            </a:r>
          </a:p>
        </p:txBody>
      </p:sp>
    </p:spTree>
    <p:extLst>
      <p:ext uri="{BB962C8B-B14F-4D97-AF65-F5344CB8AC3E}">
        <p14:creationId xmlns:p14="http://schemas.microsoft.com/office/powerpoint/2010/main" val="203998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Role of Three Actors to IR</a:t>
            </a:r>
          </a:p>
        </p:txBody>
      </p:sp>
      <p:sp>
        <p:nvSpPr>
          <p:cNvPr id="4" name="TextBox 3"/>
          <p:cNvSpPr txBox="1"/>
          <p:nvPr/>
        </p:nvSpPr>
        <p:spPr>
          <a:xfrm>
            <a:off x="858981" y="1823222"/>
            <a:ext cx="3057236" cy="523220"/>
          </a:xfrm>
          <a:prstGeom prst="rect">
            <a:avLst/>
          </a:prstGeom>
          <a:noFill/>
          <a:ln>
            <a:solidFill>
              <a:schemeClr val="tx1"/>
            </a:solidFill>
            <a:prstDash val="dash"/>
          </a:ln>
        </p:spPr>
        <p:txBody>
          <a:bodyPr wrap="square" rtlCol="0">
            <a:spAutoFit/>
          </a:bodyPr>
          <a:lstStyle/>
          <a:p>
            <a:pPr algn="ctr"/>
            <a:r>
              <a:rPr lang="en-US" sz="2800" dirty="0"/>
              <a:t>Role of EMPLOYEES</a:t>
            </a:r>
          </a:p>
        </p:txBody>
      </p:sp>
      <p:sp>
        <p:nvSpPr>
          <p:cNvPr id="6" name="TextBox 5">
            <a:extLst>
              <a:ext uri="{FF2B5EF4-FFF2-40B4-BE49-F238E27FC236}">
                <a16:creationId xmlns:a16="http://schemas.microsoft.com/office/drawing/2014/main" id="{8676F0EA-1F74-46F2-A5E3-FA365F475646}"/>
              </a:ext>
            </a:extLst>
          </p:cNvPr>
          <p:cNvSpPr txBox="1"/>
          <p:nvPr/>
        </p:nvSpPr>
        <p:spPr>
          <a:xfrm>
            <a:off x="509478" y="2739723"/>
            <a:ext cx="8274304" cy="3046988"/>
          </a:xfrm>
          <a:prstGeom prst="rect">
            <a:avLst/>
          </a:prstGeom>
          <a:noFill/>
        </p:spPr>
        <p:txBody>
          <a:bodyPr wrap="square" rtlCol="0">
            <a:spAutoFit/>
          </a:bodyPr>
          <a:lstStyle/>
          <a:p>
            <a:pPr algn="just"/>
            <a:r>
              <a:rPr lang="en-US" sz="2400" dirty="0"/>
              <a:t>     To redress the bargaining advantage </a:t>
            </a:r>
            <a:r>
              <a:rPr lang="en-US" sz="2400"/>
              <a:t>on one-to-one </a:t>
            </a:r>
            <a:r>
              <a:rPr lang="en-US" sz="2400" dirty="0"/>
              <a:t>basis</a:t>
            </a:r>
          </a:p>
          <a:p>
            <a:pPr algn="just"/>
            <a:r>
              <a:rPr lang="en-US" sz="2400" dirty="0"/>
              <a:t> </a:t>
            </a:r>
          </a:p>
          <a:p>
            <a:pPr algn="just"/>
            <a:r>
              <a:rPr lang="en-US" sz="2400" dirty="0"/>
              <a:t>     To secure better terms and conditions for their members</a:t>
            </a:r>
          </a:p>
          <a:p>
            <a:pPr algn="just"/>
            <a:endParaRPr lang="en-US" sz="2400" dirty="0"/>
          </a:p>
          <a:p>
            <a:pPr algn="just"/>
            <a:r>
              <a:rPr lang="en-US" sz="2400" dirty="0"/>
              <a:t> To obtain improved status for the worker in his/her work</a:t>
            </a:r>
          </a:p>
          <a:p>
            <a:pPr algn="just"/>
            <a:endParaRPr lang="en-US" sz="2400" dirty="0"/>
          </a:p>
          <a:p>
            <a:pPr algn="just"/>
            <a:r>
              <a:rPr lang="en-US" sz="2400" dirty="0"/>
              <a:t> To increase implementation of democratic way of decision making at various levels</a:t>
            </a:r>
          </a:p>
        </p:txBody>
      </p:sp>
    </p:spTree>
    <p:extLst>
      <p:ext uri="{BB962C8B-B14F-4D97-AF65-F5344CB8AC3E}">
        <p14:creationId xmlns:p14="http://schemas.microsoft.com/office/powerpoint/2010/main" val="24614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Role of Three Actors to IR</a:t>
            </a:r>
          </a:p>
        </p:txBody>
      </p:sp>
      <p:sp>
        <p:nvSpPr>
          <p:cNvPr id="4" name="TextBox 3"/>
          <p:cNvSpPr txBox="1"/>
          <p:nvPr/>
        </p:nvSpPr>
        <p:spPr>
          <a:xfrm>
            <a:off x="858980" y="1823222"/>
            <a:ext cx="4017819" cy="523220"/>
          </a:xfrm>
          <a:prstGeom prst="rect">
            <a:avLst/>
          </a:prstGeom>
          <a:noFill/>
          <a:ln>
            <a:solidFill>
              <a:schemeClr val="tx1"/>
            </a:solidFill>
            <a:prstDash val="dash"/>
          </a:ln>
        </p:spPr>
        <p:txBody>
          <a:bodyPr wrap="square" rtlCol="0">
            <a:spAutoFit/>
          </a:bodyPr>
          <a:lstStyle/>
          <a:p>
            <a:pPr algn="ctr"/>
            <a:r>
              <a:rPr lang="en-US" sz="2800" dirty="0"/>
              <a:t>Role of EMPLOYERS </a:t>
            </a:r>
            <a:r>
              <a:rPr lang="en-US" sz="2000" dirty="0"/>
              <a:t>Contd.</a:t>
            </a:r>
          </a:p>
        </p:txBody>
      </p:sp>
      <p:sp>
        <p:nvSpPr>
          <p:cNvPr id="6" name="TextBox 5">
            <a:extLst>
              <a:ext uri="{FF2B5EF4-FFF2-40B4-BE49-F238E27FC236}">
                <a16:creationId xmlns:a16="http://schemas.microsoft.com/office/drawing/2014/main" id="{8676F0EA-1F74-46F2-A5E3-FA365F475646}"/>
              </a:ext>
            </a:extLst>
          </p:cNvPr>
          <p:cNvSpPr txBox="1"/>
          <p:nvPr/>
        </p:nvSpPr>
        <p:spPr>
          <a:xfrm>
            <a:off x="509478" y="2739723"/>
            <a:ext cx="8274304" cy="3046988"/>
          </a:xfrm>
          <a:prstGeom prst="rect">
            <a:avLst/>
          </a:prstGeom>
          <a:noFill/>
        </p:spPr>
        <p:txBody>
          <a:bodyPr wrap="square" rtlCol="0">
            <a:spAutoFit/>
          </a:bodyPr>
          <a:lstStyle/>
          <a:p>
            <a:pPr algn="just"/>
            <a:r>
              <a:rPr lang="en-US" sz="2400" dirty="0"/>
              <a:t> Creating and sustaining employee motivation</a:t>
            </a:r>
          </a:p>
          <a:p>
            <a:pPr algn="just"/>
            <a:endParaRPr lang="en-US" sz="2400" dirty="0"/>
          </a:p>
          <a:p>
            <a:pPr algn="just"/>
            <a:r>
              <a:rPr lang="en-US" sz="2400" dirty="0"/>
              <a:t> Ensuring commitment from employees</a:t>
            </a:r>
          </a:p>
          <a:p>
            <a:pPr algn="just"/>
            <a:endParaRPr lang="en-US" sz="2400" dirty="0"/>
          </a:p>
          <a:p>
            <a:pPr algn="just"/>
            <a:r>
              <a:rPr lang="en-US" sz="2400" dirty="0"/>
              <a:t> Negotiating terms and conditions of employment with TU       leaders</a:t>
            </a:r>
          </a:p>
          <a:p>
            <a:pPr algn="just"/>
            <a:endParaRPr lang="en-US" sz="2400" dirty="0"/>
          </a:p>
          <a:p>
            <a:pPr algn="just"/>
            <a:r>
              <a:rPr lang="en-US" sz="2400" dirty="0"/>
              <a:t> Sharing decision making with employees</a:t>
            </a:r>
          </a:p>
        </p:txBody>
      </p:sp>
    </p:spTree>
    <p:extLst>
      <p:ext uri="{BB962C8B-B14F-4D97-AF65-F5344CB8AC3E}">
        <p14:creationId xmlns:p14="http://schemas.microsoft.com/office/powerpoint/2010/main" val="428884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Role of Three Actors to IR</a:t>
            </a:r>
          </a:p>
        </p:txBody>
      </p:sp>
      <p:sp>
        <p:nvSpPr>
          <p:cNvPr id="7" name="TextBox 6"/>
          <p:cNvSpPr txBox="1"/>
          <p:nvPr/>
        </p:nvSpPr>
        <p:spPr>
          <a:xfrm>
            <a:off x="858981" y="2017113"/>
            <a:ext cx="3057236" cy="523220"/>
          </a:xfrm>
          <a:prstGeom prst="rect">
            <a:avLst/>
          </a:prstGeom>
          <a:noFill/>
          <a:ln>
            <a:solidFill>
              <a:schemeClr val="tx1"/>
            </a:solidFill>
            <a:prstDash val="dash"/>
          </a:ln>
        </p:spPr>
        <p:txBody>
          <a:bodyPr wrap="square" rtlCol="0">
            <a:spAutoFit/>
          </a:bodyPr>
          <a:lstStyle/>
          <a:p>
            <a:pPr algn="ctr"/>
            <a:r>
              <a:rPr lang="en-US" sz="2800" dirty="0"/>
              <a:t>Role of STATE</a:t>
            </a:r>
          </a:p>
        </p:txBody>
      </p:sp>
      <p:sp>
        <p:nvSpPr>
          <p:cNvPr id="9" name="TextBox 8">
            <a:extLst>
              <a:ext uri="{FF2B5EF4-FFF2-40B4-BE49-F238E27FC236}">
                <a16:creationId xmlns:a16="http://schemas.microsoft.com/office/drawing/2014/main" id="{8676F0EA-1F74-46F2-A5E3-FA365F475646}"/>
              </a:ext>
            </a:extLst>
          </p:cNvPr>
          <p:cNvSpPr txBox="1"/>
          <p:nvPr/>
        </p:nvSpPr>
        <p:spPr>
          <a:xfrm>
            <a:off x="509478" y="2739723"/>
            <a:ext cx="8274304" cy="3416320"/>
          </a:xfrm>
          <a:prstGeom prst="rect">
            <a:avLst/>
          </a:prstGeom>
          <a:noFill/>
        </p:spPr>
        <p:txBody>
          <a:bodyPr wrap="square" rtlCol="0">
            <a:spAutoFit/>
          </a:bodyPr>
          <a:lstStyle/>
          <a:p>
            <a:pPr algn="just"/>
            <a:r>
              <a:rPr lang="en-US" sz="2400" dirty="0"/>
              <a:t> Labor policies</a:t>
            </a:r>
          </a:p>
          <a:p>
            <a:pPr algn="just"/>
            <a:endParaRPr lang="en-US" sz="2400" dirty="0"/>
          </a:p>
          <a:p>
            <a:pPr algn="just"/>
            <a:r>
              <a:rPr lang="en-US" sz="2400" dirty="0"/>
              <a:t> Labor laws</a:t>
            </a:r>
          </a:p>
          <a:p>
            <a:pPr algn="just"/>
            <a:endParaRPr lang="en-US" sz="2400" dirty="0"/>
          </a:p>
          <a:p>
            <a:pPr algn="just"/>
            <a:r>
              <a:rPr lang="en-US" sz="2400" dirty="0"/>
              <a:t> Industrial tribunals</a:t>
            </a:r>
          </a:p>
          <a:p>
            <a:pPr algn="just"/>
            <a:endParaRPr lang="en-US" sz="2400" dirty="0"/>
          </a:p>
          <a:p>
            <a:pPr algn="just"/>
            <a:r>
              <a:rPr lang="en-US" sz="2400" dirty="0"/>
              <a:t> Wage boards</a:t>
            </a:r>
          </a:p>
          <a:p>
            <a:pPr algn="just"/>
            <a:endParaRPr lang="en-US" sz="2400" dirty="0"/>
          </a:p>
          <a:p>
            <a:pPr algn="just"/>
            <a:r>
              <a:rPr lang="en-US" sz="2400" dirty="0"/>
              <a:t> Industrial relations policy</a:t>
            </a:r>
          </a:p>
        </p:txBody>
      </p:sp>
    </p:spTree>
    <p:extLst>
      <p:ext uri="{BB962C8B-B14F-4D97-AF65-F5344CB8AC3E}">
        <p14:creationId xmlns:p14="http://schemas.microsoft.com/office/powerpoint/2010/main" val="3827246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280884" y="3059666"/>
            <a:ext cx="8863116" cy="954107"/>
          </a:xfrm>
          <a:prstGeom prst="rect">
            <a:avLst/>
          </a:prstGeom>
        </p:spPr>
        <p:txBody>
          <a:bodyPr wrap="square">
            <a:spAutoFit/>
          </a:bodyPr>
          <a:lstStyle/>
          <a:p>
            <a:pPr>
              <a:buNone/>
            </a:pPr>
            <a:r>
              <a:rPr lang="en-US" sz="2800" dirty="0"/>
              <a:t>“You don’t build a business, you </a:t>
            </a:r>
            <a:r>
              <a:rPr lang="en-US" sz="2800"/>
              <a:t>build people </a:t>
            </a:r>
            <a:r>
              <a:rPr lang="en-US" sz="2800" dirty="0"/>
              <a:t>and then people build the business”- </a:t>
            </a:r>
            <a:r>
              <a:rPr lang="en-US" sz="2800" dirty="0" err="1"/>
              <a:t>Zig</a:t>
            </a:r>
            <a:r>
              <a:rPr lang="en-US" sz="2800" dirty="0"/>
              <a:t> </a:t>
            </a:r>
            <a:r>
              <a:rPr lang="en-US" sz="2800" dirty="0" err="1"/>
              <a:t>Ziglar</a:t>
            </a:r>
            <a:r>
              <a:rPr lang="en-US" sz="2800" b="1"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Definitions</a:t>
            </a:r>
          </a:p>
        </p:txBody>
      </p:sp>
      <p:sp>
        <p:nvSpPr>
          <p:cNvPr id="3" name="TextBox 2">
            <a:extLst>
              <a:ext uri="{FF2B5EF4-FFF2-40B4-BE49-F238E27FC236}">
                <a16:creationId xmlns:a16="http://schemas.microsoft.com/office/drawing/2014/main" id="{8676F0EA-1F74-46F2-A5E3-FA365F475646}"/>
              </a:ext>
            </a:extLst>
          </p:cNvPr>
          <p:cNvSpPr txBox="1"/>
          <p:nvPr/>
        </p:nvSpPr>
        <p:spPr>
          <a:xfrm>
            <a:off x="163773" y="2084832"/>
            <a:ext cx="8980227" cy="3416320"/>
          </a:xfrm>
          <a:prstGeom prst="rect">
            <a:avLst/>
          </a:prstGeom>
          <a:noFill/>
        </p:spPr>
        <p:txBody>
          <a:bodyPr wrap="square" rtlCol="0">
            <a:spAutoFit/>
          </a:bodyPr>
          <a:lstStyle/>
          <a:p>
            <a:endParaRPr lang="en-US" sz="2400" dirty="0"/>
          </a:p>
          <a:p>
            <a:r>
              <a:rPr lang="en-US" sz="2400" dirty="0"/>
              <a:t>1. The term </a:t>
            </a:r>
            <a:r>
              <a:rPr lang="en-US" sz="2400" b="1" i="1" dirty="0"/>
              <a:t>labor-management relations,</a:t>
            </a:r>
            <a:r>
              <a:rPr lang="en-US" sz="2400" b="1" dirty="0"/>
              <a:t> also known as </a:t>
            </a:r>
            <a:r>
              <a:rPr lang="en-US" sz="2400" b="1" i="1" dirty="0"/>
              <a:t>Industrial Relations (IR),</a:t>
            </a:r>
            <a:r>
              <a:rPr lang="en-US" sz="2400" b="1" dirty="0"/>
              <a:t> </a:t>
            </a:r>
            <a:r>
              <a:rPr lang="en-US" sz="2400" dirty="0"/>
              <a:t>refers to the system in which employers, workers, and their representatives and, directly or indirectly, the government interact to set the ground rules for the governance of work relationships. </a:t>
            </a:r>
          </a:p>
          <a:p>
            <a:endParaRPr lang="en-US" sz="2400" dirty="0"/>
          </a:p>
          <a:p>
            <a:r>
              <a:rPr lang="en-US" sz="2400" dirty="0"/>
              <a:t>2. Employer-employee relationships that are covered specifically under collective bargaining and industrial relation laws.</a:t>
            </a:r>
          </a:p>
          <a:p>
            <a:endParaRPr lang="en-US" sz="2400" dirty="0"/>
          </a:p>
        </p:txBody>
      </p:sp>
    </p:spTree>
    <p:extLst>
      <p:ext uri="{BB962C8B-B14F-4D97-AF65-F5344CB8AC3E}">
        <p14:creationId xmlns:p14="http://schemas.microsoft.com/office/powerpoint/2010/main" val="180476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a:extLst>
              <a:ext uri="{FF2B5EF4-FFF2-40B4-BE49-F238E27FC236}">
                <a16:creationId xmlns:a16="http://schemas.microsoft.com/office/drawing/2014/main" id="{E6AF3EC8-8F08-4767-843B-088F1801762D}"/>
              </a:ext>
            </a:extLst>
          </p:cNvPr>
          <p:cNvPicPr>
            <a:picLocks noChangeAspect="1"/>
          </p:cNvPicPr>
          <p:nvPr/>
        </p:nvPicPr>
        <p:blipFill>
          <a:blip r:embed="rId2"/>
          <a:stretch>
            <a:fillRect/>
          </a:stretch>
        </p:blipFill>
        <p:spPr>
          <a:xfrm>
            <a:off x="0" y="9525"/>
            <a:ext cx="9144000" cy="6858000"/>
          </a:xfrm>
          <a:prstGeom prst="rect">
            <a:avLst/>
          </a:prstGeom>
        </p:spPr>
      </p:pic>
    </p:spTree>
    <p:extLst>
      <p:ext uri="{BB962C8B-B14F-4D97-AF65-F5344CB8AC3E}">
        <p14:creationId xmlns:p14="http://schemas.microsoft.com/office/powerpoint/2010/main" val="319362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OBJECTIVES OF IR</a:t>
            </a:r>
          </a:p>
        </p:txBody>
      </p:sp>
      <p:sp>
        <p:nvSpPr>
          <p:cNvPr id="3" name="TextBox 2">
            <a:extLst>
              <a:ext uri="{FF2B5EF4-FFF2-40B4-BE49-F238E27FC236}">
                <a16:creationId xmlns:a16="http://schemas.microsoft.com/office/drawing/2014/main" id="{8676F0EA-1F74-46F2-A5E3-FA365F475646}"/>
              </a:ext>
            </a:extLst>
          </p:cNvPr>
          <p:cNvSpPr txBox="1"/>
          <p:nvPr/>
        </p:nvSpPr>
        <p:spPr>
          <a:xfrm>
            <a:off x="545910" y="1921059"/>
            <a:ext cx="8393373"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t>Employee empowerment: provide an opportunity to the workers to participate in management and decision making process.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Productivity: raise productivity in the organization to curb the employee turnover and absenteeism.</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Bargaining capacity: to improve the bargaining capacity of the workers through trade unions.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Discipline: to ensure discipline in the organization and in the industry.</a:t>
            </a:r>
          </a:p>
          <a:p>
            <a:pPr marL="457200" indent="-457200"/>
            <a:endParaRPr lang="en-US" sz="2400" dirty="0"/>
          </a:p>
        </p:txBody>
      </p:sp>
    </p:spTree>
    <p:extLst>
      <p:ext uri="{BB962C8B-B14F-4D97-AF65-F5344CB8AC3E}">
        <p14:creationId xmlns:p14="http://schemas.microsoft.com/office/powerpoint/2010/main" val="185050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OBJECTIVES OF IR</a:t>
            </a:r>
          </a:p>
        </p:txBody>
      </p:sp>
      <p:sp>
        <p:nvSpPr>
          <p:cNvPr id="3" name="TextBox 2">
            <a:extLst>
              <a:ext uri="{FF2B5EF4-FFF2-40B4-BE49-F238E27FC236}">
                <a16:creationId xmlns:a16="http://schemas.microsoft.com/office/drawing/2014/main" id="{8676F0EA-1F74-46F2-A5E3-FA365F475646}"/>
              </a:ext>
            </a:extLst>
          </p:cNvPr>
          <p:cNvSpPr txBox="1"/>
          <p:nvPr/>
        </p:nvSpPr>
        <p:spPr>
          <a:xfrm>
            <a:off x="545910" y="2084832"/>
            <a:ext cx="839337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Labor-management interest: to safeguard the interests of the labor and the management by preventing one of the players from getting a strong hold over the other.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Mutual cooperation: to develop &amp; Secure mutual understanding &amp; good relationships among all the players in the industrial set-up.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Resolve and preventing industrial conflict: to maintain industrial peace &amp; harmony by preventing industrial conflicts.</a:t>
            </a:r>
            <a:endParaRPr lang="en-US" sz="3200" dirty="0"/>
          </a:p>
        </p:txBody>
      </p:sp>
    </p:spTree>
    <p:extLst>
      <p:ext uri="{BB962C8B-B14F-4D97-AF65-F5344CB8AC3E}">
        <p14:creationId xmlns:p14="http://schemas.microsoft.com/office/powerpoint/2010/main" val="428076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OBJECTIVES OF IR</a:t>
            </a:r>
          </a:p>
        </p:txBody>
      </p:sp>
      <p:sp>
        <p:nvSpPr>
          <p:cNvPr id="3" name="TextBox 2">
            <a:extLst>
              <a:ext uri="{FF2B5EF4-FFF2-40B4-BE49-F238E27FC236}">
                <a16:creationId xmlns:a16="http://schemas.microsoft.com/office/drawing/2014/main" id="{8676F0EA-1F74-46F2-A5E3-FA365F475646}"/>
              </a:ext>
            </a:extLst>
          </p:cNvPr>
          <p:cNvSpPr txBox="1"/>
          <p:nvPr/>
        </p:nvSpPr>
        <p:spPr>
          <a:xfrm>
            <a:off x="545910" y="2084832"/>
            <a:ext cx="8393373"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Economic condition: improvement of economic conditions of workers.</a:t>
            </a:r>
          </a:p>
          <a:p>
            <a:pPr marL="342900" indent="-342900"/>
            <a:endParaRPr lang="en-US" sz="2400" dirty="0"/>
          </a:p>
          <a:p>
            <a:pPr marL="342900" indent="-342900">
              <a:buFont typeface="Arial" panose="020B0604020202020204" pitchFamily="34" charset="0"/>
              <a:buChar char="•"/>
            </a:pPr>
            <a:r>
              <a:rPr lang="en-US" sz="2400" dirty="0"/>
              <a:t>Standard of living: to improve the standard of living of the average worker by providing basic and standard amenities.</a:t>
            </a:r>
          </a:p>
          <a:p>
            <a:endParaRPr lang="en-US" sz="2400" dirty="0"/>
          </a:p>
          <a:p>
            <a:pPr marL="342900" indent="-342900">
              <a:buFont typeface="Arial" panose="020B0604020202020204" pitchFamily="34" charset="0"/>
              <a:buChar char="•"/>
            </a:pPr>
            <a:r>
              <a:rPr lang="en-US" sz="2400" dirty="0"/>
              <a:t>Basic framework: to provide a basic framework for the management &amp; the employees to resolve their differences.</a:t>
            </a:r>
          </a:p>
        </p:txBody>
      </p:sp>
    </p:spTree>
    <p:extLst>
      <p:ext uri="{BB962C8B-B14F-4D97-AF65-F5344CB8AC3E}">
        <p14:creationId xmlns:p14="http://schemas.microsoft.com/office/powerpoint/2010/main" val="28878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1659-3DBA-4480-B71F-978A29CC0756}"/>
              </a:ext>
            </a:extLst>
          </p:cNvPr>
          <p:cNvSpPr>
            <a:spLocks noGrp="1"/>
          </p:cNvSpPr>
          <p:nvPr>
            <p:ph type="title"/>
          </p:nvPr>
        </p:nvSpPr>
        <p:spPr/>
        <p:txBody>
          <a:bodyPr/>
          <a:lstStyle/>
          <a:p>
            <a:r>
              <a:rPr lang="en-US" dirty="0"/>
              <a:t>Approaches to IR</a:t>
            </a:r>
          </a:p>
        </p:txBody>
      </p:sp>
      <p:sp>
        <p:nvSpPr>
          <p:cNvPr id="3" name="TextBox 2">
            <a:extLst>
              <a:ext uri="{FF2B5EF4-FFF2-40B4-BE49-F238E27FC236}">
                <a16:creationId xmlns:a16="http://schemas.microsoft.com/office/drawing/2014/main" id="{8676F0EA-1F74-46F2-A5E3-FA365F475646}"/>
              </a:ext>
            </a:extLst>
          </p:cNvPr>
          <p:cNvSpPr txBox="1"/>
          <p:nvPr/>
        </p:nvSpPr>
        <p:spPr>
          <a:xfrm>
            <a:off x="450376" y="2084832"/>
            <a:ext cx="7042245" cy="3416320"/>
          </a:xfrm>
          <a:prstGeom prst="rect">
            <a:avLst/>
          </a:prstGeom>
          <a:noFill/>
        </p:spPr>
        <p:txBody>
          <a:bodyPr wrap="square" rtlCol="0">
            <a:spAutoFit/>
          </a:bodyPr>
          <a:lstStyle/>
          <a:p>
            <a:r>
              <a:rPr lang="en-US" sz="2400" dirty="0"/>
              <a:t>There are mainly three approaches to IR</a:t>
            </a:r>
          </a:p>
          <a:p>
            <a:endParaRPr lang="en-US" sz="2400" dirty="0"/>
          </a:p>
          <a:p>
            <a:r>
              <a:rPr lang="en-US" sz="2400" dirty="0"/>
              <a:t>1. Unitary approach</a:t>
            </a:r>
          </a:p>
          <a:p>
            <a:endParaRPr lang="en-US" sz="2400" dirty="0"/>
          </a:p>
          <a:p>
            <a:r>
              <a:rPr lang="en-US" sz="2400" dirty="0"/>
              <a:t>2. Pluralistic Approach</a:t>
            </a:r>
          </a:p>
          <a:p>
            <a:endParaRPr lang="en-US" sz="2400" dirty="0"/>
          </a:p>
          <a:p>
            <a:r>
              <a:rPr lang="en-US" sz="2400" dirty="0"/>
              <a:t>3. Marxist Approach</a:t>
            </a:r>
          </a:p>
          <a:p>
            <a:endParaRPr lang="en-US" sz="2400" dirty="0"/>
          </a:p>
          <a:p>
            <a:r>
              <a:rPr lang="en-US" sz="2400" dirty="0"/>
              <a:t>4. Systems Approach </a:t>
            </a:r>
          </a:p>
        </p:txBody>
      </p:sp>
    </p:spTree>
    <p:extLst>
      <p:ext uri="{BB962C8B-B14F-4D97-AF65-F5344CB8AC3E}">
        <p14:creationId xmlns:p14="http://schemas.microsoft.com/office/powerpoint/2010/main" val="19183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a:extLst>
              <a:ext uri="{FF2B5EF4-FFF2-40B4-BE49-F238E27FC236}">
                <a16:creationId xmlns:a16="http://schemas.microsoft.com/office/drawing/2014/main" id="{5F9BF398-61CC-4F8E-A19C-90721A788CF9}"/>
              </a:ext>
            </a:extLst>
          </p:cNvPr>
          <p:cNvPicPr>
            <a:picLocks noChangeAspect="1"/>
          </p:cNvPicPr>
          <p:nvPr/>
        </p:nvPicPr>
        <p:blipFill>
          <a:blip r:embed="rId2"/>
          <a:stretch>
            <a:fillRect/>
          </a:stretch>
        </p:blipFill>
        <p:spPr>
          <a:xfrm>
            <a:off x="0" y="0"/>
            <a:ext cx="9144000" cy="6872288"/>
          </a:xfrm>
          <a:prstGeom prst="rect">
            <a:avLst/>
          </a:prstGeom>
        </p:spPr>
      </p:pic>
    </p:spTree>
    <p:extLst>
      <p:ext uri="{BB962C8B-B14F-4D97-AF65-F5344CB8AC3E}">
        <p14:creationId xmlns:p14="http://schemas.microsoft.com/office/powerpoint/2010/main" val="3119032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244</TotalTime>
  <Words>1126</Words>
  <Application>Microsoft Office PowerPoint</Application>
  <PresentationFormat>On-screen Show (4:3)</PresentationFormat>
  <Paragraphs>174</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Tw Cen MT Condensed</vt:lpstr>
      <vt:lpstr>Wingdings 3</vt:lpstr>
      <vt:lpstr>Tw Cen MT</vt:lpstr>
      <vt:lpstr>Calibri</vt:lpstr>
      <vt:lpstr>Wingdings</vt:lpstr>
      <vt:lpstr>Arial</vt:lpstr>
      <vt:lpstr>Integral</vt:lpstr>
      <vt:lpstr>Introduction to Labor Management Relations</vt:lpstr>
      <vt:lpstr>Meaning &amp; Concept</vt:lpstr>
      <vt:lpstr>Definitions</vt:lpstr>
      <vt:lpstr>PowerPoint Presentation</vt:lpstr>
      <vt:lpstr>OBJECTIVES OF IR</vt:lpstr>
      <vt:lpstr>OBJECTIVES OF IR</vt:lpstr>
      <vt:lpstr>OBJECTIVES OF IR</vt:lpstr>
      <vt:lpstr>Approaches to IR</vt:lpstr>
      <vt:lpstr>PowerPoint Presentation</vt:lpstr>
      <vt:lpstr>1.Unitary Approach</vt:lpstr>
      <vt:lpstr>2.Pluralistic Approach</vt:lpstr>
      <vt:lpstr>3.Marxist Approach</vt:lpstr>
      <vt:lpstr>4.Systems approach</vt:lpstr>
      <vt:lpstr>Systems approach</vt:lpstr>
      <vt:lpstr>Dunlop’s Systems Approach</vt:lpstr>
      <vt:lpstr>PowerPoint Presentation</vt:lpstr>
      <vt:lpstr>PowerPoint Presentation</vt:lpstr>
      <vt:lpstr>PowerPoint Presentation</vt:lpstr>
      <vt:lpstr>PowerPoint Presentation</vt:lpstr>
      <vt:lpstr>Causes of poor IR</vt:lpstr>
      <vt:lpstr>Causes of poor IR</vt:lpstr>
      <vt:lpstr>Assess your Emotional Intelligence: The brain dominance test</vt:lpstr>
      <vt:lpstr>PowerPoint Presentation</vt:lpstr>
      <vt:lpstr>3 Actors of IR</vt:lpstr>
      <vt:lpstr>Role of Three Actors to IR</vt:lpstr>
      <vt:lpstr>Role of Three Actors to IR</vt:lpstr>
      <vt:lpstr>Role of Three Actors to 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Fahim Anjum</dc:creator>
  <cp:lastModifiedBy>Al Amin Islam</cp:lastModifiedBy>
  <cp:revision>80</cp:revision>
  <dcterms:created xsi:type="dcterms:W3CDTF">2018-10-07T16:54:53Z</dcterms:created>
  <dcterms:modified xsi:type="dcterms:W3CDTF">2023-07-26T17:16:03Z</dcterms:modified>
</cp:coreProperties>
</file>