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84" r:id="rId3"/>
    <p:sldId id="292" r:id="rId4"/>
    <p:sldId id="293" r:id="rId5"/>
    <p:sldId id="294" r:id="rId6"/>
    <p:sldId id="295" r:id="rId7"/>
    <p:sldId id="305" r:id="rId8"/>
    <p:sldId id="303" r:id="rId9"/>
    <p:sldId id="304" r:id="rId10"/>
    <p:sldId id="297" r:id="rId11"/>
    <p:sldId id="306" r:id="rId12"/>
    <p:sldId id="307" r:id="rId13"/>
    <p:sldId id="298" r:id="rId14"/>
    <p:sldId id="308" r:id="rId15"/>
    <p:sldId id="309" r:id="rId16"/>
    <p:sldId id="299" r:id="rId17"/>
    <p:sldId id="300" r:id="rId18"/>
    <p:sldId id="301" r:id="rId19"/>
    <p:sldId id="302" r:id="rId20"/>
    <p:sldId id="321" r:id="rId21"/>
    <p:sldId id="285" r:id="rId22"/>
    <p:sldId id="322" r:id="rId23"/>
    <p:sldId id="323" r:id="rId24"/>
    <p:sldId id="266" r:id="rId25"/>
    <p:sldId id="324" r:id="rId26"/>
    <p:sldId id="310" r:id="rId27"/>
    <p:sldId id="311" r:id="rId28"/>
    <p:sldId id="312" r:id="rId29"/>
    <p:sldId id="313" r:id="rId30"/>
    <p:sldId id="314" r:id="rId31"/>
    <p:sldId id="315" r:id="rId32"/>
    <p:sldId id="316" r:id="rId33"/>
    <p:sldId id="317" r:id="rId34"/>
    <p:sldId id="318" r:id="rId35"/>
    <p:sldId id="257" r:id="rId36"/>
    <p:sldId id="258" r:id="rId37"/>
    <p:sldId id="259" r:id="rId38"/>
    <p:sldId id="260" r:id="rId39"/>
    <p:sldId id="263" r:id="rId40"/>
    <p:sldId id="264" r:id="rId41"/>
    <p:sldId id="265" r:id="rId42"/>
    <p:sldId id="267" r:id="rId43"/>
    <p:sldId id="272" r:id="rId44"/>
    <p:sldId id="273" r:id="rId45"/>
    <p:sldId id="274" r:id="rId46"/>
    <p:sldId id="275" r:id="rId47"/>
    <p:sldId id="278" r:id="rId48"/>
    <p:sldId id="280" r:id="rId49"/>
    <p:sldId id="28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797379853380395E-2"/>
          <c:y val="1.2820512820512799E-2"/>
          <c:w val="0.77401653995836694"/>
          <c:h val="0.66559307490409902"/>
        </c:manualLayout>
      </c:layout>
      <c:barChart>
        <c:barDir val="col"/>
        <c:grouping val="clustered"/>
        <c:varyColors val="0"/>
        <c:ser>
          <c:idx val="0"/>
          <c:order val="0"/>
          <c:tx>
            <c:strRef>
              <c:f>'Sheet1'!$B$1</c:f>
              <c:strCache>
                <c:ptCount val="1"/>
                <c:pt idx="0">
                  <c:v>Male wage rate</c:v>
                </c:pt>
              </c:strCache>
            </c:strRef>
          </c:tx>
          <c:invertIfNegative val="0"/>
          <c:cat>
            <c:strRef>
              <c:f>'Sheet1'!$A$2:$A$18</c:f>
              <c:strCache>
                <c:ptCount val="17"/>
                <c:pt idx="0">
                  <c:v>Agriculture &amp; forestry</c:v>
                </c:pt>
                <c:pt idx="1">
                  <c:v>Fisheries</c:v>
                </c:pt>
                <c:pt idx="2">
                  <c:v>Mine &amp; minerals extraction</c:v>
                </c:pt>
                <c:pt idx="3">
                  <c:v>Production of goods</c:v>
                </c:pt>
                <c:pt idx="4">
                  <c:v>Electricity, gas and water supply </c:v>
                </c:pt>
                <c:pt idx="5">
                  <c:v>Construction industries</c:v>
                </c:pt>
                <c:pt idx="6">
                  <c:v>Retail and wholesale business</c:v>
                </c:pt>
                <c:pt idx="7">
                  <c:v>Hotel &amp; Restaurent</c:v>
                </c:pt>
                <c:pt idx="8">
                  <c:v>Transport, stock and communication service </c:v>
                </c:pt>
                <c:pt idx="9">
                  <c:v>Bank, Insurance and financial institution</c:v>
                </c:pt>
                <c:pt idx="10">
                  <c:v>Housing, Rent &amp; business activities</c:v>
                </c:pt>
                <c:pt idx="11">
                  <c:v>Government administration</c:v>
                </c:pt>
                <c:pt idx="12">
                  <c:v>Education</c:v>
                </c:pt>
                <c:pt idx="13">
                  <c:v>Health &amp; social service</c:v>
                </c:pt>
                <c:pt idx="14">
                  <c:v>Commercial,social,business &amp; other services</c:v>
                </c:pt>
                <c:pt idx="15">
                  <c:v>Rural areas</c:v>
                </c:pt>
                <c:pt idx="16">
                  <c:v>Urban areas</c:v>
                </c:pt>
              </c:strCache>
            </c:strRef>
          </c:cat>
          <c:val>
            <c:numRef>
              <c:f>'Sheet1'!$B$2:$B$18</c:f>
              <c:numCache>
                <c:formatCode>General</c:formatCode>
                <c:ptCount val="17"/>
                <c:pt idx="0">
                  <c:v>60.17</c:v>
                </c:pt>
                <c:pt idx="1">
                  <c:v>78.5</c:v>
                </c:pt>
                <c:pt idx="2">
                  <c:v>80.56</c:v>
                </c:pt>
                <c:pt idx="3">
                  <c:v>82.990000000000023</c:v>
                </c:pt>
                <c:pt idx="4">
                  <c:v>143.86000000000001</c:v>
                </c:pt>
                <c:pt idx="5">
                  <c:v>85.57</c:v>
                </c:pt>
                <c:pt idx="6">
                  <c:v>78.650000000000006</c:v>
                </c:pt>
                <c:pt idx="7">
                  <c:v>74.459999999999994</c:v>
                </c:pt>
                <c:pt idx="8">
                  <c:v>83.77</c:v>
                </c:pt>
                <c:pt idx="9">
                  <c:v>120.11</c:v>
                </c:pt>
                <c:pt idx="10">
                  <c:v>84</c:v>
                </c:pt>
                <c:pt idx="11">
                  <c:v>80.09</c:v>
                </c:pt>
                <c:pt idx="12">
                  <c:v>87.93</c:v>
                </c:pt>
                <c:pt idx="13">
                  <c:v>64.56</c:v>
                </c:pt>
                <c:pt idx="14">
                  <c:v>82.98</c:v>
                </c:pt>
                <c:pt idx="15">
                  <c:v>62.87</c:v>
                </c:pt>
                <c:pt idx="16">
                  <c:v>85.08</c:v>
                </c:pt>
              </c:numCache>
            </c:numRef>
          </c:val>
          <c:extLst>
            <c:ext xmlns:c16="http://schemas.microsoft.com/office/drawing/2014/chart" uri="{C3380CC4-5D6E-409C-BE32-E72D297353CC}">
              <c16:uniqueId val="{00000000-648D-4E5C-9F29-CF65FB999812}"/>
            </c:ext>
          </c:extLst>
        </c:ser>
        <c:ser>
          <c:idx val="1"/>
          <c:order val="1"/>
          <c:tx>
            <c:strRef>
              <c:f>'Sheet1'!$C$1</c:f>
              <c:strCache>
                <c:ptCount val="1"/>
                <c:pt idx="0">
                  <c:v>Female wage rate</c:v>
                </c:pt>
              </c:strCache>
            </c:strRef>
          </c:tx>
          <c:invertIfNegative val="0"/>
          <c:cat>
            <c:strRef>
              <c:f>'Sheet1'!$A$2:$A$18</c:f>
              <c:strCache>
                <c:ptCount val="17"/>
                <c:pt idx="0">
                  <c:v>Agriculture &amp; forestry</c:v>
                </c:pt>
                <c:pt idx="1">
                  <c:v>Fisheries</c:v>
                </c:pt>
                <c:pt idx="2">
                  <c:v>Mine &amp; minerals extraction</c:v>
                </c:pt>
                <c:pt idx="3">
                  <c:v>Production of goods</c:v>
                </c:pt>
                <c:pt idx="4">
                  <c:v>Electricity, gas and water supply </c:v>
                </c:pt>
                <c:pt idx="5">
                  <c:v>Construction industries</c:v>
                </c:pt>
                <c:pt idx="6">
                  <c:v>Retail and wholesale business</c:v>
                </c:pt>
                <c:pt idx="7">
                  <c:v>Hotel &amp; Restaurent</c:v>
                </c:pt>
                <c:pt idx="8">
                  <c:v>Transport, stock and communication service </c:v>
                </c:pt>
                <c:pt idx="9">
                  <c:v>Bank, Insurance and financial institution</c:v>
                </c:pt>
                <c:pt idx="10">
                  <c:v>Housing, Rent &amp; business activities</c:v>
                </c:pt>
                <c:pt idx="11">
                  <c:v>Government administration</c:v>
                </c:pt>
                <c:pt idx="12">
                  <c:v>Education</c:v>
                </c:pt>
                <c:pt idx="13">
                  <c:v>Health &amp; social service</c:v>
                </c:pt>
                <c:pt idx="14">
                  <c:v>Commercial,social,business &amp; other services</c:v>
                </c:pt>
                <c:pt idx="15">
                  <c:v>Rural areas</c:v>
                </c:pt>
                <c:pt idx="16">
                  <c:v>Urban areas</c:v>
                </c:pt>
              </c:strCache>
            </c:strRef>
          </c:cat>
          <c:val>
            <c:numRef>
              <c:f>'Sheet1'!$C$2:$C$18</c:f>
              <c:numCache>
                <c:formatCode>General</c:formatCode>
                <c:ptCount val="17"/>
                <c:pt idx="0">
                  <c:v>32.14</c:v>
                </c:pt>
                <c:pt idx="2">
                  <c:v>30.22</c:v>
                </c:pt>
                <c:pt idx="3">
                  <c:v>38.690000000000012</c:v>
                </c:pt>
                <c:pt idx="5">
                  <c:v>43.85</c:v>
                </c:pt>
                <c:pt idx="6">
                  <c:v>36.56</c:v>
                </c:pt>
                <c:pt idx="7">
                  <c:v>39</c:v>
                </c:pt>
                <c:pt idx="8">
                  <c:v>35.75</c:v>
                </c:pt>
                <c:pt idx="12">
                  <c:v>65.25</c:v>
                </c:pt>
                <c:pt idx="14">
                  <c:v>59.37</c:v>
                </c:pt>
                <c:pt idx="15">
                  <c:v>34.790000000000013</c:v>
                </c:pt>
                <c:pt idx="16">
                  <c:v>58.53</c:v>
                </c:pt>
              </c:numCache>
            </c:numRef>
          </c:val>
          <c:extLst>
            <c:ext xmlns:c16="http://schemas.microsoft.com/office/drawing/2014/chart" uri="{C3380CC4-5D6E-409C-BE32-E72D297353CC}">
              <c16:uniqueId val="{00000001-648D-4E5C-9F29-CF65FB999812}"/>
            </c:ext>
          </c:extLst>
        </c:ser>
        <c:ser>
          <c:idx val="2"/>
          <c:order val="2"/>
          <c:tx>
            <c:strRef>
              <c:f>'Sheet1'!$D$1</c:f>
              <c:strCache>
                <c:ptCount val="1"/>
                <c:pt idx="0">
                  <c:v>Average wages</c:v>
                </c:pt>
              </c:strCache>
            </c:strRef>
          </c:tx>
          <c:invertIfNegative val="0"/>
          <c:cat>
            <c:strRef>
              <c:f>'Sheet1'!$A$2:$A$18</c:f>
              <c:strCache>
                <c:ptCount val="17"/>
                <c:pt idx="0">
                  <c:v>Agriculture &amp; forestry</c:v>
                </c:pt>
                <c:pt idx="1">
                  <c:v>Fisheries</c:v>
                </c:pt>
                <c:pt idx="2">
                  <c:v>Mine &amp; minerals extraction</c:v>
                </c:pt>
                <c:pt idx="3">
                  <c:v>Production of goods</c:v>
                </c:pt>
                <c:pt idx="4">
                  <c:v>Electricity, gas and water supply </c:v>
                </c:pt>
                <c:pt idx="5">
                  <c:v>Construction industries</c:v>
                </c:pt>
                <c:pt idx="6">
                  <c:v>Retail and wholesale business</c:v>
                </c:pt>
                <c:pt idx="7">
                  <c:v>Hotel &amp; Restaurent</c:v>
                </c:pt>
                <c:pt idx="8">
                  <c:v>Transport, stock and communication service </c:v>
                </c:pt>
                <c:pt idx="9">
                  <c:v>Bank, Insurance and financial institution</c:v>
                </c:pt>
                <c:pt idx="10">
                  <c:v>Housing, Rent &amp; business activities</c:v>
                </c:pt>
                <c:pt idx="11">
                  <c:v>Government administration</c:v>
                </c:pt>
                <c:pt idx="12">
                  <c:v>Education</c:v>
                </c:pt>
                <c:pt idx="13">
                  <c:v>Health &amp; social service</c:v>
                </c:pt>
                <c:pt idx="14">
                  <c:v>Commercial,social,business &amp; other services</c:v>
                </c:pt>
                <c:pt idx="15">
                  <c:v>Rural areas</c:v>
                </c:pt>
                <c:pt idx="16">
                  <c:v>Urban areas</c:v>
                </c:pt>
              </c:strCache>
            </c:strRef>
          </c:cat>
          <c:val>
            <c:numRef>
              <c:f>'Sheet1'!$D$2:$D$18</c:f>
              <c:numCache>
                <c:formatCode>General</c:formatCode>
                <c:ptCount val="17"/>
                <c:pt idx="0">
                  <c:v>56.71</c:v>
                </c:pt>
                <c:pt idx="1">
                  <c:v>78.5</c:v>
                </c:pt>
                <c:pt idx="2">
                  <c:v>48.18</c:v>
                </c:pt>
                <c:pt idx="3">
                  <c:v>73.540000000000006</c:v>
                </c:pt>
                <c:pt idx="4">
                  <c:v>143.86000000000001</c:v>
                </c:pt>
                <c:pt idx="5">
                  <c:v>81.960000000000022</c:v>
                </c:pt>
                <c:pt idx="6">
                  <c:v>70.86</c:v>
                </c:pt>
                <c:pt idx="7">
                  <c:v>70.03</c:v>
                </c:pt>
                <c:pt idx="8">
                  <c:v>81.260000000000005</c:v>
                </c:pt>
                <c:pt idx="9">
                  <c:v>120.11</c:v>
                </c:pt>
                <c:pt idx="10">
                  <c:v>84</c:v>
                </c:pt>
                <c:pt idx="11">
                  <c:v>80.09</c:v>
                </c:pt>
                <c:pt idx="12">
                  <c:v>80.040000000000006</c:v>
                </c:pt>
                <c:pt idx="13">
                  <c:v>64.56</c:v>
                </c:pt>
                <c:pt idx="14">
                  <c:v>70.02</c:v>
                </c:pt>
                <c:pt idx="15">
                  <c:v>58.730000000000011</c:v>
                </c:pt>
                <c:pt idx="16">
                  <c:v>80.34</c:v>
                </c:pt>
              </c:numCache>
            </c:numRef>
          </c:val>
          <c:extLst>
            <c:ext xmlns:c16="http://schemas.microsoft.com/office/drawing/2014/chart" uri="{C3380CC4-5D6E-409C-BE32-E72D297353CC}">
              <c16:uniqueId val="{00000002-648D-4E5C-9F29-CF65FB999812}"/>
            </c:ext>
          </c:extLst>
        </c:ser>
        <c:dLbls>
          <c:showLegendKey val="0"/>
          <c:showVal val="0"/>
          <c:showCatName val="0"/>
          <c:showSerName val="0"/>
          <c:showPercent val="0"/>
          <c:showBubbleSize val="0"/>
        </c:dLbls>
        <c:gapWidth val="150"/>
        <c:axId val="229093768"/>
        <c:axId val="229097176"/>
      </c:barChart>
      <c:catAx>
        <c:axId val="229093768"/>
        <c:scaling>
          <c:orientation val="minMax"/>
        </c:scaling>
        <c:delete val="0"/>
        <c:axPos val="b"/>
        <c:numFmt formatCode="General" sourceLinked="0"/>
        <c:majorTickMark val="out"/>
        <c:minorTickMark val="none"/>
        <c:tickLblPos val="nextTo"/>
        <c:txPr>
          <a:bodyPr/>
          <a:lstStyle/>
          <a:p>
            <a:pPr>
              <a:defRPr sz="900">
                <a:latin typeface="Arial" pitchFamily="34" charset="0"/>
                <a:cs typeface="Arial" pitchFamily="34" charset="0"/>
              </a:defRPr>
            </a:pPr>
            <a:endParaRPr lang="en-US"/>
          </a:p>
        </c:txPr>
        <c:crossAx val="229097176"/>
        <c:crosses val="autoZero"/>
        <c:auto val="1"/>
        <c:lblAlgn val="ctr"/>
        <c:lblOffset val="100"/>
        <c:noMultiLvlLbl val="0"/>
      </c:catAx>
      <c:valAx>
        <c:axId val="229097176"/>
        <c:scaling>
          <c:orientation val="minMax"/>
        </c:scaling>
        <c:delete val="0"/>
        <c:axPos val="l"/>
        <c:majorGridlines/>
        <c:numFmt formatCode="General" sourceLinked="1"/>
        <c:majorTickMark val="out"/>
        <c:minorTickMark val="none"/>
        <c:tickLblPos val="nextTo"/>
        <c:crossAx val="229093768"/>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F95A4E-047F-AE46-8496-619BA9FDBEE9}" type="doc">
      <dgm:prSet loTypeId="urn:microsoft.com/office/officeart/2005/8/layout/pyramid2" loCatId="pyramid" qsTypeId="urn:microsoft.com/office/officeart/2005/8/quickstyle/simple4" qsCatId="simple" csTypeId="urn:microsoft.com/office/officeart/2005/8/colors/accent1_2" csCatId="accent1" phldr="1"/>
      <dgm:spPr/>
      <dgm:t>
        <a:bodyPr/>
        <a:lstStyle/>
        <a:p>
          <a:endParaRPr lang="en-US"/>
        </a:p>
      </dgm:t>
    </dgm:pt>
    <dgm:pt modelId="{494743E1-C059-DA42-83A6-198FCB13C637}">
      <dgm:prSet custT="1"/>
      <dgm:spPr/>
      <dgm:t>
        <a:bodyPr/>
        <a:lstStyle/>
        <a:p>
          <a:pPr rtl="0"/>
          <a:r>
            <a:rPr lang="en-US" sz="2000" dirty="0"/>
            <a:t>Self-actualization </a:t>
          </a:r>
        </a:p>
      </dgm:t>
    </dgm:pt>
    <dgm:pt modelId="{7E4DF567-FB57-F14A-8FB4-268ED5EAA52E}" type="parTrans" cxnId="{58C0FE2A-201B-5340-A5CA-E9FC4352CB9E}">
      <dgm:prSet/>
      <dgm:spPr/>
      <dgm:t>
        <a:bodyPr/>
        <a:lstStyle/>
        <a:p>
          <a:endParaRPr lang="en-US"/>
        </a:p>
      </dgm:t>
    </dgm:pt>
    <dgm:pt modelId="{DC97B2EF-9E46-AE47-8277-74C132F1CA28}" type="sibTrans" cxnId="{58C0FE2A-201B-5340-A5CA-E9FC4352CB9E}">
      <dgm:prSet/>
      <dgm:spPr/>
      <dgm:t>
        <a:bodyPr/>
        <a:lstStyle/>
        <a:p>
          <a:endParaRPr lang="en-US"/>
        </a:p>
      </dgm:t>
    </dgm:pt>
    <dgm:pt modelId="{4D807E13-C87A-7643-8EFA-AC12C0322A06}">
      <dgm:prSet custT="1"/>
      <dgm:spPr/>
      <dgm:t>
        <a:bodyPr/>
        <a:lstStyle/>
        <a:p>
          <a:pPr rtl="0"/>
          <a:r>
            <a:rPr lang="en-US" sz="2000" dirty="0"/>
            <a:t>Self-esteem</a:t>
          </a:r>
          <a:r>
            <a:rPr lang="en-US" sz="4100" dirty="0"/>
            <a:t> </a:t>
          </a:r>
        </a:p>
      </dgm:t>
    </dgm:pt>
    <dgm:pt modelId="{F97001C1-44AD-1D41-909A-A2422E89A7A5}" type="parTrans" cxnId="{A1B02F96-9C52-3549-8C34-4B3E3A015C5B}">
      <dgm:prSet/>
      <dgm:spPr/>
      <dgm:t>
        <a:bodyPr/>
        <a:lstStyle/>
        <a:p>
          <a:endParaRPr lang="en-US"/>
        </a:p>
      </dgm:t>
    </dgm:pt>
    <dgm:pt modelId="{41C0F720-9FFE-0A4C-A527-1D79FC200479}" type="sibTrans" cxnId="{A1B02F96-9C52-3549-8C34-4B3E3A015C5B}">
      <dgm:prSet/>
      <dgm:spPr/>
      <dgm:t>
        <a:bodyPr/>
        <a:lstStyle/>
        <a:p>
          <a:endParaRPr lang="en-US"/>
        </a:p>
      </dgm:t>
    </dgm:pt>
    <dgm:pt modelId="{7395CDD8-DE93-EA4A-AA92-079CD86D2149}">
      <dgm:prSet custT="1"/>
      <dgm:spPr/>
      <dgm:t>
        <a:bodyPr/>
        <a:lstStyle/>
        <a:p>
          <a:pPr rtl="0"/>
          <a:r>
            <a:rPr lang="en-US" sz="2000" dirty="0"/>
            <a:t>Social Needs  </a:t>
          </a:r>
        </a:p>
      </dgm:t>
    </dgm:pt>
    <dgm:pt modelId="{70A53B15-7C5C-E940-BBF3-860F7974C539}" type="parTrans" cxnId="{50B7B322-ECBB-3B43-8E02-8D761F1A1CF2}">
      <dgm:prSet/>
      <dgm:spPr/>
      <dgm:t>
        <a:bodyPr/>
        <a:lstStyle/>
        <a:p>
          <a:endParaRPr lang="en-US"/>
        </a:p>
      </dgm:t>
    </dgm:pt>
    <dgm:pt modelId="{04759E04-29B2-2E4B-988E-A07D26BFE86B}" type="sibTrans" cxnId="{50B7B322-ECBB-3B43-8E02-8D761F1A1CF2}">
      <dgm:prSet/>
      <dgm:spPr/>
      <dgm:t>
        <a:bodyPr/>
        <a:lstStyle/>
        <a:p>
          <a:endParaRPr lang="en-US"/>
        </a:p>
      </dgm:t>
    </dgm:pt>
    <dgm:pt modelId="{B3421656-8D99-F945-8A28-E21E337F538F}">
      <dgm:prSet custT="1"/>
      <dgm:spPr/>
      <dgm:t>
        <a:bodyPr/>
        <a:lstStyle/>
        <a:p>
          <a:pPr rtl="0"/>
          <a:r>
            <a:rPr lang="en-US" sz="2000" dirty="0"/>
            <a:t>Security   </a:t>
          </a:r>
        </a:p>
      </dgm:t>
    </dgm:pt>
    <dgm:pt modelId="{0089729B-4B62-F142-9E62-17BB130CE9A4}" type="parTrans" cxnId="{6D956093-4619-BE47-A1B5-F548F77DD7D2}">
      <dgm:prSet/>
      <dgm:spPr/>
      <dgm:t>
        <a:bodyPr/>
        <a:lstStyle/>
        <a:p>
          <a:endParaRPr lang="en-US"/>
        </a:p>
      </dgm:t>
    </dgm:pt>
    <dgm:pt modelId="{8583BFBF-B41D-0245-8E13-44EC1B94910F}" type="sibTrans" cxnId="{6D956093-4619-BE47-A1B5-F548F77DD7D2}">
      <dgm:prSet/>
      <dgm:spPr/>
      <dgm:t>
        <a:bodyPr/>
        <a:lstStyle/>
        <a:p>
          <a:endParaRPr lang="en-US"/>
        </a:p>
      </dgm:t>
    </dgm:pt>
    <dgm:pt modelId="{EA9116F7-80B6-8A43-91AE-944F9E6946BA}">
      <dgm:prSet custT="1"/>
      <dgm:spPr/>
      <dgm:t>
        <a:bodyPr/>
        <a:lstStyle/>
        <a:p>
          <a:pPr rtl="0"/>
          <a:r>
            <a:rPr lang="en-US" sz="2000" dirty="0"/>
            <a:t>Physiological Needs   </a:t>
          </a:r>
        </a:p>
      </dgm:t>
    </dgm:pt>
    <dgm:pt modelId="{BA96BF16-568D-6642-AF83-0F5F9E25D94B}" type="parTrans" cxnId="{3FFDC268-7EDB-F44B-AD7F-3FC72393D698}">
      <dgm:prSet/>
      <dgm:spPr/>
      <dgm:t>
        <a:bodyPr/>
        <a:lstStyle/>
        <a:p>
          <a:endParaRPr lang="en-US"/>
        </a:p>
      </dgm:t>
    </dgm:pt>
    <dgm:pt modelId="{1E94FACC-B308-3D44-BA11-B26A0693112D}" type="sibTrans" cxnId="{3FFDC268-7EDB-F44B-AD7F-3FC72393D698}">
      <dgm:prSet/>
      <dgm:spPr/>
      <dgm:t>
        <a:bodyPr/>
        <a:lstStyle/>
        <a:p>
          <a:endParaRPr lang="en-US"/>
        </a:p>
      </dgm:t>
    </dgm:pt>
    <dgm:pt modelId="{57B90EAA-99FC-ED48-B603-A9C88E5CD76E}" type="pres">
      <dgm:prSet presAssocID="{88F95A4E-047F-AE46-8496-619BA9FDBEE9}" presName="compositeShape" presStyleCnt="0">
        <dgm:presLayoutVars>
          <dgm:dir/>
          <dgm:resizeHandles/>
        </dgm:presLayoutVars>
      </dgm:prSet>
      <dgm:spPr/>
    </dgm:pt>
    <dgm:pt modelId="{55CB80EA-7C7E-F745-BEC8-D6855E7CEC2E}" type="pres">
      <dgm:prSet presAssocID="{88F95A4E-047F-AE46-8496-619BA9FDBEE9}" presName="pyramid" presStyleLbl="node1" presStyleIdx="0" presStyleCnt="1"/>
      <dgm:spPr/>
    </dgm:pt>
    <dgm:pt modelId="{2649DA9E-44BE-E843-A3FF-B927F050187E}" type="pres">
      <dgm:prSet presAssocID="{88F95A4E-047F-AE46-8496-619BA9FDBEE9}" presName="theList" presStyleCnt="0"/>
      <dgm:spPr/>
    </dgm:pt>
    <dgm:pt modelId="{3D4C4804-18CB-F142-9532-6CD62CC10C33}" type="pres">
      <dgm:prSet presAssocID="{494743E1-C059-DA42-83A6-198FCB13C637}" presName="aNode" presStyleLbl="fgAcc1" presStyleIdx="0" presStyleCnt="5" custScaleX="91996" custScaleY="27510" custLinFactNeighborX="5535" custLinFactNeighborY="39721">
        <dgm:presLayoutVars>
          <dgm:bulletEnabled val="1"/>
        </dgm:presLayoutVars>
      </dgm:prSet>
      <dgm:spPr/>
    </dgm:pt>
    <dgm:pt modelId="{70D275BD-263A-4442-983E-DEB04D94F66A}" type="pres">
      <dgm:prSet presAssocID="{494743E1-C059-DA42-83A6-198FCB13C637}" presName="aSpace" presStyleCnt="0"/>
      <dgm:spPr/>
    </dgm:pt>
    <dgm:pt modelId="{396DF700-0EA5-DE43-B97A-DF03E53FCEB6}" type="pres">
      <dgm:prSet presAssocID="{4D807E13-C87A-7643-8EFA-AC12C0322A06}" presName="aNode" presStyleLbl="fgAcc1" presStyleIdx="1" presStyleCnt="5" custScaleX="91996" custScaleY="27510" custLinFactNeighborX="5535" custLinFactNeighborY="48153">
        <dgm:presLayoutVars>
          <dgm:bulletEnabled val="1"/>
        </dgm:presLayoutVars>
      </dgm:prSet>
      <dgm:spPr/>
    </dgm:pt>
    <dgm:pt modelId="{8F1A1D6F-D5FC-AD41-9576-0DF447175BFC}" type="pres">
      <dgm:prSet presAssocID="{4D807E13-C87A-7643-8EFA-AC12C0322A06}" presName="aSpace" presStyleCnt="0"/>
      <dgm:spPr/>
    </dgm:pt>
    <dgm:pt modelId="{84B72C0E-B724-AB46-B004-3E3F4681CE0A}" type="pres">
      <dgm:prSet presAssocID="{7395CDD8-DE93-EA4A-AA92-079CD86D2149}" presName="aNode" presStyleLbl="fgAcc1" presStyleIdx="2" presStyleCnt="5" custScaleX="91498" custScaleY="27812" custLinFactY="1676" custLinFactNeighborX="5286" custLinFactNeighborY="100000">
        <dgm:presLayoutVars>
          <dgm:bulletEnabled val="1"/>
        </dgm:presLayoutVars>
      </dgm:prSet>
      <dgm:spPr/>
    </dgm:pt>
    <dgm:pt modelId="{2A60F418-BB0E-2D47-A3D7-47E1522B3D83}" type="pres">
      <dgm:prSet presAssocID="{7395CDD8-DE93-EA4A-AA92-079CD86D2149}" presName="aSpace" presStyleCnt="0"/>
      <dgm:spPr/>
    </dgm:pt>
    <dgm:pt modelId="{DF36588E-A713-904A-84BE-FBCAF18EC46C}" type="pres">
      <dgm:prSet presAssocID="{B3421656-8D99-F945-8A28-E21E337F538F}" presName="aNode" presStyleLbl="fgAcc1" presStyleIdx="3" presStyleCnt="5" custScaleX="91996" custScaleY="21530" custLinFactY="11890" custLinFactNeighborX="5535" custLinFactNeighborY="100000">
        <dgm:presLayoutVars>
          <dgm:bulletEnabled val="1"/>
        </dgm:presLayoutVars>
      </dgm:prSet>
      <dgm:spPr/>
    </dgm:pt>
    <dgm:pt modelId="{BC126FC0-A853-EB43-9432-DAF79869E348}" type="pres">
      <dgm:prSet presAssocID="{B3421656-8D99-F945-8A28-E21E337F538F}" presName="aSpace" presStyleCnt="0"/>
      <dgm:spPr/>
    </dgm:pt>
    <dgm:pt modelId="{04027B32-9F6E-AC4E-A59A-ED88EAF9E729}" type="pres">
      <dgm:prSet presAssocID="{EA9116F7-80B6-8A43-91AE-944F9E6946BA}" presName="aNode" presStyleLbl="fgAcc1" presStyleIdx="4" presStyleCnt="5" custScaleX="91996" custScaleY="21530" custLinFactY="13118" custLinFactNeighborX="5535" custLinFactNeighborY="100000">
        <dgm:presLayoutVars>
          <dgm:bulletEnabled val="1"/>
        </dgm:presLayoutVars>
      </dgm:prSet>
      <dgm:spPr/>
    </dgm:pt>
    <dgm:pt modelId="{2FA20F88-8407-014A-A558-D4E7844CBD8B}" type="pres">
      <dgm:prSet presAssocID="{EA9116F7-80B6-8A43-91AE-944F9E6946BA}" presName="aSpace" presStyleCnt="0"/>
      <dgm:spPr/>
    </dgm:pt>
  </dgm:ptLst>
  <dgm:cxnLst>
    <dgm:cxn modelId="{50B7B322-ECBB-3B43-8E02-8D761F1A1CF2}" srcId="{88F95A4E-047F-AE46-8496-619BA9FDBEE9}" destId="{7395CDD8-DE93-EA4A-AA92-079CD86D2149}" srcOrd="2" destOrd="0" parTransId="{70A53B15-7C5C-E940-BBF3-860F7974C539}" sibTransId="{04759E04-29B2-2E4B-988E-A07D26BFE86B}"/>
    <dgm:cxn modelId="{58C0FE2A-201B-5340-A5CA-E9FC4352CB9E}" srcId="{88F95A4E-047F-AE46-8496-619BA9FDBEE9}" destId="{494743E1-C059-DA42-83A6-198FCB13C637}" srcOrd="0" destOrd="0" parTransId="{7E4DF567-FB57-F14A-8FB4-268ED5EAA52E}" sibTransId="{DC97B2EF-9E46-AE47-8277-74C132F1CA28}"/>
    <dgm:cxn modelId="{3032CE37-AF83-4CB5-9B0D-90C2166E9241}" type="presOf" srcId="{EA9116F7-80B6-8A43-91AE-944F9E6946BA}" destId="{04027B32-9F6E-AC4E-A59A-ED88EAF9E729}" srcOrd="0" destOrd="0" presId="urn:microsoft.com/office/officeart/2005/8/layout/pyramid2"/>
    <dgm:cxn modelId="{F9DCBF3A-CD15-458B-A296-D538683CDE64}" type="presOf" srcId="{88F95A4E-047F-AE46-8496-619BA9FDBEE9}" destId="{57B90EAA-99FC-ED48-B603-A9C88E5CD76E}" srcOrd="0" destOrd="0" presId="urn:microsoft.com/office/officeart/2005/8/layout/pyramid2"/>
    <dgm:cxn modelId="{0B76BC45-A8F5-4501-B5BE-89209562CB17}" type="presOf" srcId="{4D807E13-C87A-7643-8EFA-AC12C0322A06}" destId="{396DF700-0EA5-DE43-B97A-DF03E53FCEB6}" srcOrd="0" destOrd="0" presId="urn:microsoft.com/office/officeart/2005/8/layout/pyramid2"/>
    <dgm:cxn modelId="{3FFDC268-7EDB-F44B-AD7F-3FC72393D698}" srcId="{88F95A4E-047F-AE46-8496-619BA9FDBEE9}" destId="{EA9116F7-80B6-8A43-91AE-944F9E6946BA}" srcOrd="4" destOrd="0" parTransId="{BA96BF16-568D-6642-AF83-0F5F9E25D94B}" sibTransId="{1E94FACC-B308-3D44-BA11-B26A0693112D}"/>
    <dgm:cxn modelId="{6D956093-4619-BE47-A1B5-F548F77DD7D2}" srcId="{88F95A4E-047F-AE46-8496-619BA9FDBEE9}" destId="{B3421656-8D99-F945-8A28-E21E337F538F}" srcOrd="3" destOrd="0" parTransId="{0089729B-4B62-F142-9E62-17BB130CE9A4}" sibTransId="{8583BFBF-B41D-0245-8E13-44EC1B94910F}"/>
    <dgm:cxn modelId="{A1B02F96-9C52-3549-8C34-4B3E3A015C5B}" srcId="{88F95A4E-047F-AE46-8496-619BA9FDBEE9}" destId="{4D807E13-C87A-7643-8EFA-AC12C0322A06}" srcOrd="1" destOrd="0" parTransId="{F97001C1-44AD-1D41-909A-A2422E89A7A5}" sibTransId="{41C0F720-9FFE-0A4C-A527-1D79FC200479}"/>
    <dgm:cxn modelId="{06E9B3B1-286E-43AD-8A4E-932C08A74B2B}" type="presOf" srcId="{B3421656-8D99-F945-8A28-E21E337F538F}" destId="{DF36588E-A713-904A-84BE-FBCAF18EC46C}" srcOrd="0" destOrd="0" presId="urn:microsoft.com/office/officeart/2005/8/layout/pyramid2"/>
    <dgm:cxn modelId="{A716C6E3-3D61-4A74-A6E2-49555B7C3475}" type="presOf" srcId="{494743E1-C059-DA42-83A6-198FCB13C637}" destId="{3D4C4804-18CB-F142-9532-6CD62CC10C33}" srcOrd="0" destOrd="0" presId="urn:microsoft.com/office/officeart/2005/8/layout/pyramid2"/>
    <dgm:cxn modelId="{C4D6EBF0-C06B-4654-A8A2-44CA149E0643}" type="presOf" srcId="{7395CDD8-DE93-EA4A-AA92-079CD86D2149}" destId="{84B72C0E-B724-AB46-B004-3E3F4681CE0A}" srcOrd="0" destOrd="0" presId="urn:microsoft.com/office/officeart/2005/8/layout/pyramid2"/>
    <dgm:cxn modelId="{8DCABB96-4DAF-4DDC-B6B9-C462E2CC5660}" type="presParOf" srcId="{57B90EAA-99FC-ED48-B603-A9C88E5CD76E}" destId="{55CB80EA-7C7E-F745-BEC8-D6855E7CEC2E}" srcOrd="0" destOrd="0" presId="urn:microsoft.com/office/officeart/2005/8/layout/pyramid2"/>
    <dgm:cxn modelId="{877A2342-4D57-4439-851C-21E12BDC304F}" type="presParOf" srcId="{57B90EAA-99FC-ED48-B603-A9C88E5CD76E}" destId="{2649DA9E-44BE-E843-A3FF-B927F050187E}" srcOrd="1" destOrd="0" presId="urn:microsoft.com/office/officeart/2005/8/layout/pyramid2"/>
    <dgm:cxn modelId="{6CE818C5-459F-42D3-9847-CDF644F463FB}" type="presParOf" srcId="{2649DA9E-44BE-E843-A3FF-B927F050187E}" destId="{3D4C4804-18CB-F142-9532-6CD62CC10C33}" srcOrd="0" destOrd="0" presId="urn:microsoft.com/office/officeart/2005/8/layout/pyramid2"/>
    <dgm:cxn modelId="{B9BE08A1-D08E-4830-A804-CCBA58D121C4}" type="presParOf" srcId="{2649DA9E-44BE-E843-A3FF-B927F050187E}" destId="{70D275BD-263A-4442-983E-DEB04D94F66A}" srcOrd="1" destOrd="0" presId="urn:microsoft.com/office/officeart/2005/8/layout/pyramid2"/>
    <dgm:cxn modelId="{43F7EF0B-5AE2-442D-B7D3-34D023266053}" type="presParOf" srcId="{2649DA9E-44BE-E843-A3FF-B927F050187E}" destId="{396DF700-0EA5-DE43-B97A-DF03E53FCEB6}" srcOrd="2" destOrd="0" presId="urn:microsoft.com/office/officeart/2005/8/layout/pyramid2"/>
    <dgm:cxn modelId="{18F713CA-E63D-4E99-B82D-036C6F8E8932}" type="presParOf" srcId="{2649DA9E-44BE-E843-A3FF-B927F050187E}" destId="{8F1A1D6F-D5FC-AD41-9576-0DF447175BFC}" srcOrd="3" destOrd="0" presId="urn:microsoft.com/office/officeart/2005/8/layout/pyramid2"/>
    <dgm:cxn modelId="{DBEBA0FA-38F3-4BD4-86FB-6FC13184CB53}" type="presParOf" srcId="{2649DA9E-44BE-E843-A3FF-B927F050187E}" destId="{84B72C0E-B724-AB46-B004-3E3F4681CE0A}" srcOrd="4" destOrd="0" presId="urn:microsoft.com/office/officeart/2005/8/layout/pyramid2"/>
    <dgm:cxn modelId="{D4B1B63F-734C-460D-9A0F-0CFABB3673F3}" type="presParOf" srcId="{2649DA9E-44BE-E843-A3FF-B927F050187E}" destId="{2A60F418-BB0E-2D47-A3D7-47E1522B3D83}" srcOrd="5" destOrd="0" presId="urn:microsoft.com/office/officeart/2005/8/layout/pyramid2"/>
    <dgm:cxn modelId="{0500047F-05C1-42C2-85A4-2B66C1FA99F6}" type="presParOf" srcId="{2649DA9E-44BE-E843-A3FF-B927F050187E}" destId="{DF36588E-A713-904A-84BE-FBCAF18EC46C}" srcOrd="6" destOrd="0" presId="urn:microsoft.com/office/officeart/2005/8/layout/pyramid2"/>
    <dgm:cxn modelId="{249290A5-BD63-4E20-BB21-C248CA0D5602}" type="presParOf" srcId="{2649DA9E-44BE-E843-A3FF-B927F050187E}" destId="{BC126FC0-A853-EB43-9432-DAF79869E348}" srcOrd="7" destOrd="0" presId="urn:microsoft.com/office/officeart/2005/8/layout/pyramid2"/>
    <dgm:cxn modelId="{BF2908E7-7480-4803-800E-19C01F661B4D}" type="presParOf" srcId="{2649DA9E-44BE-E843-A3FF-B927F050187E}" destId="{04027B32-9F6E-AC4E-A59A-ED88EAF9E729}" srcOrd="8" destOrd="0" presId="urn:microsoft.com/office/officeart/2005/8/layout/pyramid2"/>
    <dgm:cxn modelId="{919B277D-2BE2-41FA-8E91-D1221F76AEE0}" type="presParOf" srcId="{2649DA9E-44BE-E843-A3FF-B927F050187E}" destId="{2FA20F88-8407-014A-A558-D4E7844CBD8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B80EA-7C7E-F745-BEC8-D6855E7CEC2E}">
      <dsp:nvSpPr>
        <dsp:cNvPr id="0" name=""/>
        <dsp:cNvSpPr/>
      </dsp:nvSpPr>
      <dsp:spPr>
        <a:xfrm>
          <a:off x="1051769" y="0"/>
          <a:ext cx="4800600" cy="4800600"/>
        </a:xfrm>
        <a:prstGeom prst="triangl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3D4C4804-18CB-F142-9532-6CD62CC10C33}">
      <dsp:nvSpPr>
        <dsp:cNvPr id="0" name=""/>
        <dsp:cNvSpPr/>
      </dsp:nvSpPr>
      <dsp:spPr>
        <a:xfrm>
          <a:off x="3749660" y="583109"/>
          <a:ext cx="2870633" cy="56024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Self-actualization </a:t>
          </a:r>
        </a:p>
      </dsp:txBody>
      <dsp:txXfrm>
        <a:off x="3777009" y="610458"/>
        <a:ext cx="2815935" cy="505544"/>
      </dsp:txXfrm>
    </dsp:sp>
    <dsp:sp modelId="{396DF700-0EA5-DE43-B97A-DF03E53FCEB6}">
      <dsp:nvSpPr>
        <dsp:cNvPr id="0" name=""/>
        <dsp:cNvSpPr/>
      </dsp:nvSpPr>
      <dsp:spPr>
        <a:xfrm>
          <a:off x="3749660" y="1419379"/>
          <a:ext cx="2870633" cy="56024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Self-esteem</a:t>
          </a:r>
          <a:r>
            <a:rPr lang="en-US" sz="4100" kern="1200" dirty="0"/>
            <a:t> </a:t>
          </a:r>
        </a:p>
      </dsp:txBody>
      <dsp:txXfrm>
        <a:off x="3777009" y="1446728"/>
        <a:ext cx="2815935" cy="505544"/>
      </dsp:txXfrm>
    </dsp:sp>
    <dsp:sp modelId="{84B72C0E-B724-AB46-B004-3E3F4681CE0A}">
      <dsp:nvSpPr>
        <dsp:cNvPr id="0" name=""/>
        <dsp:cNvSpPr/>
      </dsp:nvSpPr>
      <dsp:spPr>
        <a:xfrm>
          <a:off x="3749660" y="2400300"/>
          <a:ext cx="2855094" cy="56639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Social Needs  </a:t>
          </a:r>
        </a:p>
      </dsp:txBody>
      <dsp:txXfrm>
        <a:off x="3777309" y="2427949"/>
        <a:ext cx="2799796" cy="511094"/>
      </dsp:txXfrm>
    </dsp:sp>
    <dsp:sp modelId="{DF36588E-A713-904A-84BE-FBCAF18EC46C}">
      <dsp:nvSpPr>
        <dsp:cNvPr id="0" name=""/>
        <dsp:cNvSpPr/>
      </dsp:nvSpPr>
      <dsp:spPr>
        <a:xfrm>
          <a:off x="3749660" y="3429264"/>
          <a:ext cx="2870633" cy="43845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Security   </a:t>
          </a:r>
        </a:p>
      </dsp:txBody>
      <dsp:txXfrm>
        <a:off x="3771064" y="3450668"/>
        <a:ext cx="2827825" cy="395651"/>
      </dsp:txXfrm>
    </dsp:sp>
    <dsp:sp modelId="{04027B32-9F6E-AC4E-A59A-ED88EAF9E729}">
      <dsp:nvSpPr>
        <dsp:cNvPr id="0" name=""/>
        <dsp:cNvSpPr/>
      </dsp:nvSpPr>
      <dsp:spPr>
        <a:xfrm>
          <a:off x="3749660" y="4147295"/>
          <a:ext cx="2870633" cy="43845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Physiological Needs   </a:t>
          </a:r>
        </a:p>
      </dsp:txBody>
      <dsp:txXfrm>
        <a:off x="3771064" y="4168699"/>
        <a:ext cx="2827825" cy="39565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E93B8-59DE-453F-A1D1-8AB214FA1DD4}" type="datetimeFigureOut">
              <a:rPr lang="en-US" smtClean="0"/>
              <a:pPr/>
              <a:t>9/29/2023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1D079-3E54-405F-90F6-DC7B600C308B}" type="slidenum">
              <a:rPr lang="en-US" smtClean="0"/>
              <a:pPr/>
              <a:t>‹#›</a:t>
            </a:fld>
            <a:endParaRPr lang="en-US" dirty="0"/>
          </a:p>
        </p:txBody>
      </p:sp>
    </p:spTree>
    <p:extLst>
      <p:ext uri="{BB962C8B-B14F-4D97-AF65-F5344CB8AC3E}">
        <p14:creationId xmlns:p14="http://schemas.microsoft.com/office/powerpoint/2010/main" val="3659650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096C2E3-98DA-4900-91F7-E528A023BEC1}" type="datetime1">
              <a:rPr lang="en-US" smtClean="0"/>
              <a:pPr/>
              <a:t>9/29/2023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2FCA500D-8709-4639-9C41-78F2B3E825F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1326EB-8351-449D-9CB4-9A259A4D495D}" type="datetime1">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CA500D-8709-4639-9C41-78F2B3E825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36FBEC-3471-491C-A1E2-4DCD58F53F17}" type="datetime1">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CA500D-8709-4639-9C41-78F2B3E825F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802F274-65BC-4ABE-88FE-117AC29735A1}" type="datetime1">
              <a:rPr lang="en-US" smtClean="0"/>
              <a:pPr/>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CA500D-8709-4639-9C41-78F2B3E825F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B96CF7A-9E3F-415F-855F-206B7ED2782C}" type="datetime1">
              <a:rPr lang="en-US" smtClean="0"/>
              <a:pPr/>
              <a:t>9/29/2023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2FCA500D-8709-4639-9C41-78F2B3E825F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3C2A12F-6DB0-4B00-8951-0789F9B3A6A4}" type="datetime1">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CA500D-8709-4639-9C41-78F2B3E825F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0F3A4F4-9474-43FE-96D6-D702773F43A1}" type="datetime1">
              <a:rPr lang="en-US" smtClean="0"/>
              <a:pPr/>
              <a:t>9/29/2023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CA500D-8709-4639-9C41-78F2B3E825F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2A6D8B-CDE2-4FF6-96F2-D6B01A688BB1}" type="datetime1">
              <a:rPr lang="en-US" smtClean="0"/>
              <a:pPr/>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CA500D-8709-4639-9C41-78F2B3E825F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DFC7D-9181-479A-AE21-83931BD7E8EF}" type="datetime1">
              <a:rPr lang="en-US" smtClean="0"/>
              <a:pPr/>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CA500D-8709-4639-9C41-78F2B3E825F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637EFFE-F490-4373-955B-BCA8F1CBBCAF}" type="datetime1">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CA500D-8709-4639-9C41-78F2B3E825F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CC7FDA4-4E5C-4BD3-8D7F-F7207BBBA38F}" type="datetime1">
              <a:rPr lang="en-US" smtClean="0"/>
              <a:pPr/>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CA500D-8709-4639-9C41-78F2B3E825F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375FBF6-8DE8-4B45-AC61-37772343357A}" type="datetime1">
              <a:rPr lang="en-US" smtClean="0"/>
              <a:pPr/>
              <a:t>9/29/2023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FCA500D-8709-4639-9C41-78F2B3E825F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baknol.com/human-resource-management/trade-unions-and-collective-bargain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baknol.com/human-resource-management/trade-unions-and-collective-bargain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mbaknol.com/human-resource-management/trade-unions-and-collective-bargain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baknol.com/human-resource-management/trade-unions-and-collective-bargain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657600"/>
            <a:ext cx="7086600" cy="1295400"/>
          </a:xfrm>
        </p:spPr>
        <p:style>
          <a:lnRef idx="2">
            <a:schemeClr val="accent1"/>
          </a:lnRef>
          <a:fillRef idx="1">
            <a:schemeClr val="lt1"/>
          </a:fillRef>
          <a:effectRef idx="0">
            <a:schemeClr val="accent1"/>
          </a:effectRef>
          <a:fontRef idx="minor">
            <a:schemeClr val="dk1"/>
          </a:fontRef>
        </p:style>
        <p:txBody>
          <a:bodyPr anchor="t" anchorCtr="0">
            <a:normAutofit/>
          </a:bodyPr>
          <a:lstStyle/>
          <a:p>
            <a:pPr algn="ctr">
              <a:lnSpc>
                <a:spcPct val="150000"/>
              </a:lnSpc>
              <a:spcBef>
                <a:spcPts val="600"/>
              </a:spcBef>
              <a:spcAft>
                <a:spcPts val="600"/>
              </a:spcAft>
            </a:pPr>
            <a:r>
              <a:rPr lang="en-US" sz="3600" dirty="0">
                <a:solidFill>
                  <a:schemeClr val="accent1">
                    <a:lumMod val="75000"/>
                  </a:schemeClr>
                </a:solidFill>
                <a:latin typeface="Times New Roman" pitchFamily="18" charset="0"/>
                <a:cs typeface="Times New Roman" pitchFamily="18" charset="0"/>
              </a:rPr>
              <a:t>Chapter Five: </a:t>
            </a:r>
            <a:r>
              <a:rPr lang="en-US" sz="3600" dirty="0">
                <a:solidFill>
                  <a:schemeClr val="accent1">
                    <a:lumMod val="50000"/>
                  </a:schemeClr>
                </a:solidFill>
                <a:latin typeface="Times New Roman" pitchFamily="18" charset="0"/>
                <a:cs typeface="Times New Roman" pitchFamily="18" charset="0"/>
              </a:rPr>
              <a:t>Wages</a:t>
            </a:r>
          </a:p>
        </p:txBody>
      </p:sp>
      <p:sp>
        <p:nvSpPr>
          <p:cNvPr id="3" name="Subtitle 2"/>
          <p:cNvSpPr>
            <a:spLocks noGrp="1"/>
          </p:cNvSpPr>
          <p:nvPr>
            <p:ph type="subTitle" idx="1"/>
          </p:nvPr>
        </p:nvSpPr>
        <p:spPr>
          <a:xfrm>
            <a:off x="914400" y="5105400"/>
            <a:ext cx="7315200" cy="533400"/>
          </a:xfrm>
        </p:spPr>
        <p:txBody>
          <a:bodyPr/>
          <a:lstStyle/>
          <a:p>
            <a:endParaRPr lang="en-US" dirty="0"/>
          </a:p>
        </p:txBody>
      </p:sp>
      <p:sp>
        <p:nvSpPr>
          <p:cNvPr id="6" name="Slide Number Placeholder 5"/>
          <p:cNvSpPr>
            <a:spLocks noGrp="1"/>
          </p:cNvSpPr>
          <p:nvPr>
            <p:ph type="sldNum" sz="quarter" idx="12"/>
          </p:nvPr>
        </p:nvSpPr>
        <p:spPr/>
        <p:txBody>
          <a:bodyPr/>
          <a:lstStyle/>
          <a:p>
            <a:fld id="{2FCA500D-8709-4639-9C41-78F2B3E825F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normAutofit fontScale="90000"/>
          </a:bodyPr>
          <a:lstStyle/>
          <a:p>
            <a:pPr eaLnBrk="1" hangingPunct="1"/>
            <a:r>
              <a:rPr lang="en-US">
                <a:ea typeface="ＭＳ Ｐゴシック" pitchFamily="-107" charset="-128"/>
                <a:cs typeface="ＭＳ Ｐゴシック" pitchFamily="-107" charset="-128"/>
              </a:rPr>
              <a:t>Job Evaluation Methods: Classification or Grading</a:t>
            </a:r>
          </a:p>
        </p:txBody>
      </p:sp>
      <p:sp>
        <p:nvSpPr>
          <p:cNvPr id="29699" name="Rectangle 5"/>
          <p:cNvSpPr>
            <a:spLocks noGrp="1" noChangeArrowheads="1"/>
          </p:cNvSpPr>
          <p:nvPr>
            <p:ph type="body" idx="1"/>
          </p:nvPr>
        </p:nvSpPr>
        <p:spPr/>
        <p:txBody>
          <a:bodyPr>
            <a:normAutofit/>
          </a:bodyPr>
          <a:lstStyle/>
          <a:p>
            <a:pPr eaLnBrk="1" hangingPunct="1">
              <a:spcBef>
                <a:spcPct val="30000"/>
              </a:spcBef>
            </a:pPr>
            <a:r>
              <a:rPr lang="en-US">
                <a:ea typeface="ＭＳ Ｐゴシック" pitchFamily="-107" charset="-128"/>
                <a:cs typeface="ＭＳ Ｐゴシック" pitchFamily="-107" charset="-128"/>
              </a:rPr>
              <a:t>A predetermined number of job groups or job classes are established and jobs are assigned to these classification.</a:t>
            </a:r>
          </a:p>
          <a:p>
            <a:pPr eaLnBrk="1" hangingPunct="1">
              <a:spcBef>
                <a:spcPct val="30000"/>
              </a:spcBef>
            </a:pPr>
            <a:r>
              <a:rPr lang="en-US">
                <a:ea typeface="ＭＳ Ｐゴシック" pitchFamily="-107" charset="-128"/>
                <a:cs typeface="ＭＳ Ｐゴシック" pitchFamily="-107" charset="-128"/>
              </a:rPr>
              <a:t>Steps in job ranking:</a:t>
            </a:r>
          </a:p>
          <a:p>
            <a:pPr lvl="1" eaLnBrk="1" hangingPunct="1">
              <a:spcBef>
                <a:spcPct val="30000"/>
              </a:spcBef>
            </a:pPr>
            <a:r>
              <a:rPr lang="en-US"/>
              <a:t>Class I – Executives (e.g. Office Manager, Deputy Office Manager, Departmental Supervisor)</a:t>
            </a:r>
          </a:p>
          <a:p>
            <a:pPr lvl="1" eaLnBrk="1" hangingPunct="1">
              <a:spcBef>
                <a:spcPct val="30000"/>
              </a:spcBef>
            </a:pPr>
            <a:r>
              <a:rPr lang="en-US"/>
              <a:t>Class II – Skilled workers (e.g. Purchasing Assistant, Cashier, Receipts Clerk)</a:t>
            </a:r>
          </a:p>
          <a:p>
            <a:pPr lvl="1" eaLnBrk="1" hangingPunct="1">
              <a:spcBef>
                <a:spcPct val="30000"/>
              </a:spcBef>
            </a:pPr>
            <a:r>
              <a:rPr lang="en-US"/>
              <a:t>Class III – Semiskilled workers (e.g. Machine Operators, Switchboard Operators)</a:t>
            </a:r>
          </a:p>
          <a:p>
            <a:pPr lvl="1" eaLnBrk="1" hangingPunct="1">
              <a:spcBef>
                <a:spcPct val="30000"/>
              </a:spcBef>
            </a:pPr>
            <a:r>
              <a:rPr lang="en-US"/>
              <a:t>Class IV – Unskilled workers (e.g. Peons, Housekeepers, File Clerks, Office Boys)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Classification Method</a:t>
            </a:r>
          </a:p>
        </p:txBody>
      </p:sp>
      <p:sp>
        <p:nvSpPr>
          <p:cNvPr id="3" name="Slide Number Placeholder 2"/>
          <p:cNvSpPr>
            <a:spLocks noGrp="1"/>
          </p:cNvSpPr>
          <p:nvPr>
            <p:ph type="sldNum" sz="quarter" idx="12"/>
          </p:nvPr>
        </p:nvSpPr>
        <p:spPr/>
        <p:txBody>
          <a:bodyPr/>
          <a:lstStyle/>
          <a:p>
            <a:fld id="{2FCA500D-8709-4639-9C41-78F2B3E825FB}" type="slidenum">
              <a:rPr lang="en-US" smtClean="0"/>
              <a:pPr/>
              <a:t>11</a:t>
            </a:fld>
            <a:endParaRPr lang="en-US" dirty="0"/>
          </a:p>
        </p:txBody>
      </p:sp>
      <p:sp>
        <p:nvSpPr>
          <p:cNvPr id="4" name="Content Placeholder 3"/>
          <p:cNvSpPr>
            <a:spLocks noGrp="1"/>
          </p:cNvSpPr>
          <p:nvPr>
            <p:ph sz="quarter" idx="1"/>
          </p:nvPr>
        </p:nvSpPr>
        <p:spPr/>
        <p:txBody>
          <a:bodyPr/>
          <a:lstStyle/>
          <a:p>
            <a:pPr>
              <a:buNone/>
            </a:pPr>
            <a:r>
              <a:rPr lang="en-US" dirty="0"/>
              <a:t>PROS:</a:t>
            </a:r>
          </a:p>
          <a:p>
            <a:r>
              <a:rPr lang="en-US" dirty="0"/>
              <a:t>It is quite simple to operate and understand as the relevant information is provided by job analysis which serves other purposes too.</a:t>
            </a:r>
          </a:p>
          <a:p>
            <a:r>
              <a:rPr lang="en-US" dirty="0"/>
              <a:t>Job evaluation done on grading method makes wage determination easier easier as these are fixed in terms of various grades of jobs.</a:t>
            </a:r>
            <a:endParaRPr lang="en-US" dirty="0">
              <a:hlinkClick r:id="rId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Classification Method</a:t>
            </a:r>
          </a:p>
        </p:txBody>
      </p:sp>
      <p:sp>
        <p:nvSpPr>
          <p:cNvPr id="3" name="Slide Number Placeholder 2"/>
          <p:cNvSpPr>
            <a:spLocks noGrp="1"/>
          </p:cNvSpPr>
          <p:nvPr>
            <p:ph type="sldNum" sz="quarter" idx="12"/>
          </p:nvPr>
        </p:nvSpPr>
        <p:spPr/>
        <p:txBody>
          <a:bodyPr/>
          <a:lstStyle/>
          <a:p>
            <a:fld id="{2FCA500D-8709-4639-9C41-78F2B3E825FB}" type="slidenum">
              <a:rPr lang="en-US" smtClean="0"/>
              <a:pPr/>
              <a:t>12</a:t>
            </a:fld>
            <a:endParaRPr lang="en-US" dirty="0"/>
          </a:p>
        </p:txBody>
      </p:sp>
      <p:sp>
        <p:nvSpPr>
          <p:cNvPr id="4" name="Content Placeholder 3"/>
          <p:cNvSpPr>
            <a:spLocks noGrp="1"/>
          </p:cNvSpPr>
          <p:nvPr>
            <p:ph sz="quarter" idx="1"/>
          </p:nvPr>
        </p:nvSpPr>
        <p:spPr/>
        <p:txBody>
          <a:bodyPr/>
          <a:lstStyle/>
          <a:p>
            <a:pPr>
              <a:buNone/>
            </a:pPr>
            <a:r>
              <a:rPr lang="en-US" dirty="0"/>
              <a:t>CONS:</a:t>
            </a:r>
          </a:p>
          <a:p>
            <a:r>
              <a:rPr lang="en-US" dirty="0"/>
              <a:t>Job grade description is vague and personal biases may distort job grading as the method is not based on any scientific analysis..</a:t>
            </a:r>
          </a:p>
          <a:p>
            <a:r>
              <a:rPr lang="en-US" dirty="0"/>
              <a:t>There are chances of employees’ resistance when new clusters of jobs are prepared. </a:t>
            </a:r>
            <a:endParaRPr lang="en-US" dirty="0">
              <a:hlinkClick r:id="rId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a:xfrm>
            <a:off x="685800" y="639763"/>
            <a:ext cx="7772400" cy="685800"/>
          </a:xfrm>
        </p:spPr>
        <p:txBody>
          <a:bodyPr>
            <a:normAutofit fontScale="90000"/>
          </a:bodyPr>
          <a:lstStyle/>
          <a:p>
            <a:pPr eaLnBrk="1" hangingPunct="1"/>
            <a:r>
              <a:rPr lang="en-US" dirty="0">
                <a:ea typeface="ＭＳ Ｐゴシック" pitchFamily="-107" charset="-128"/>
                <a:cs typeface="ＭＳ Ｐゴシック" pitchFamily="-107" charset="-128"/>
              </a:rPr>
              <a:t>Job Evaluation Methods: </a:t>
            </a:r>
            <a:br>
              <a:rPr lang="en-US" dirty="0">
                <a:ea typeface="ＭＳ Ｐゴシック" pitchFamily="-107" charset="-128"/>
                <a:cs typeface="ＭＳ Ｐゴシック" pitchFamily="-107" charset="-128"/>
              </a:rPr>
            </a:br>
            <a:r>
              <a:rPr lang="en-US" dirty="0">
                <a:ea typeface="ＭＳ Ｐゴシック" pitchFamily="-107" charset="-128"/>
                <a:cs typeface="ＭＳ Ｐゴシック" pitchFamily="-107" charset="-128"/>
              </a:rPr>
              <a:t>Factor Comparison </a:t>
            </a:r>
          </a:p>
        </p:txBody>
      </p:sp>
      <p:sp>
        <p:nvSpPr>
          <p:cNvPr id="30723" name="Rectangle 7"/>
          <p:cNvSpPr>
            <a:spLocks noGrp="1" noChangeArrowheads="1"/>
          </p:cNvSpPr>
          <p:nvPr>
            <p:ph type="body" idx="1"/>
          </p:nvPr>
        </p:nvSpPr>
        <p:spPr>
          <a:xfrm>
            <a:off x="685800" y="1600200"/>
            <a:ext cx="7772400" cy="4724400"/>
          </a:xfrm>
        </p:spPr>
        <p:txBody>
          <a:bodyPr>
            <a:normAutofit/>
          </a:bodyPr>
          <a:lstStyle/>
          <a:p>
            <a:pPr eaLnBrk="1" hangingPunct="1">
              <a:buFont typeface="Wingdings" pitchFamily="-104" charset="2"/>
              <a:buChar char="Ø"/>
              <a:defRPr/>
            </a:pPr>
            <a:r>
              <a:rPr lang="en-US" dirty="0">
                <a:ea typeface="ＭＳ Ｐゴシック" pitchFamily="-104" charset="-128"/>
                <a:cs typeface="ＭＳ Ｐゴシック" pitchFamily="-104" charset="-128"/>
              </a:rPr>
              <a:t>It’s widely used and is considered to be one of the reliable and systematic approach for job evaluation.</a:t>
            </a:r>
          </a:p>
          <a:p>
            <a:pPr marL="514350" indent="-514350" eaLnBrk="1" hangingPunct="1">
              <a:buFont typeface="Wingdings" pitchFamily="-104" charset="2"/>
              <a:buAutoNum type="arabicPeriod"/>
              <a:defRPr/>
            </a:pPr>
            <a:r>
              <a:rPr lang="en-US" dirty="0">
                <a:ea typeface="ＭＳ Ｐゴシック" pitchFamily="-104" charset="-128"/>
                <a:cs typeface="ＭＳ Ｐゴシック" pitchFamily="-104" charset="-128"/>
              </a:rPr>
              <a:t>Select the factors- Identify the key factors common to all the identified jobs such as skill, effort, responsibility).</a:t>
            </a:r>
          </a:p>
          <a:p>
            <a:pPr marL="514350" indent="-514350" eaLnBrk="1" hangingPunct="1">
              <a:buFont typeface="Wingdings" pitchFamily="-104" charset="2"/>
              <a:buAutoNum type="arabicPeriod"/>
              <a:defRPr/>
            </a:pPr>
            <a:r>
              <a:rPr lang="en-US" dirty="0">
                <a:ea typeface="ＭＳ Ｐゴシック" pitchFamily="-104" charset="-128"/>
                <a:cs typeface="ＭＳ Ｐゴシック" pitchFamily="-104" charset="-128"/>
              </a:rPr>
              <a:t>Divide each major factor into a number of sub factors. </a:t>
            </a:r>
          </a:p>
          <a:p>
            <a:pPr marL="514350" indent="-514350" eaLnBrk="1" hangingPunct="1">
              <a:buFont typeface="Wingdings" pitchFamily="-104" charset="2"/>
              <a:buAutoNum type="arabicPeriod"/>
              <a:defRPr/>
            </a:pPr>
            <a:r>
              <a:rPr lang="en-US" dirty="0">
                <a:ea typeface="ＭＳ Ｐゴシック" pitchFamily="-104" charset="-128"/>
                <a:cs typeface="ＭＳ Ｐゴシック" pitchFamily="-104" charset="-128"/>
              </a:rPr>
              <a:t>Find the maximum number of points assigned to each job</a:t>
            </a:r>
          </a:p>
          <a:p>
            <a:pPr marL="514350" indent="-514350" eaLnBrk="1" hangingPunct="1">
              <a:buFont typeface="Wingdings" pitchFamily="-104" charset="2"/>
              <a:buAutoNum type="arabicPeriod"/>
              <a:defRPr/>
            </a:pPr>
            <a:r>
              <a:rPr lang="en-US" dirty="0">
                <a:ea typeface="ＭＳ Ｐゴシック" pitchFamily="-104" charset="-128"/>
                <a:cs typeface="ＭＳ Ｐゴシック" pitchFamily="-104" charset="-128"/>
              </a:rPr>
              <a:t>Convert the points into money value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Classification Method</a:t>
            </a:r>
          </a:p>
        </p:txBody>
      </p:sp>
      <p:sp>
        <p:nvSpPr>
          <p:cNvPr id="3" name="Slide Number Placeholder 2"/>
          <p:cNvSpPr>
            <a:spLocks noGrp="1"/>
          </p:cNvSpPr>
          <p:nvPr>
            <p:ph type="sldNum" sz="quarter" idx="12"/>
          </p:nvPr>
        </p:nvSpPr>
        <p:spPr/>
        <p:txBody>
          <a:bodyPr/>
          <a:lstStyle/>
          <a:p>
            <a:fld id="{2FCA500D-8709-4639-9C41-78F2B3E825FB}" type="slidenum">
              <a:rPr lang="en-US" smtClean="0"/>
              <a:pPr/>
              <a:t>14</a:t>
            </a:fld>
            <a:endParaRPr lang="en-US" dirty="0"/>
          </a:p>
        </p:txBody>
      </p:sp>
      <p:sp>
        <p:nvSpPr>
          <p:cNvPr id="4" name="Content Placeholder 3"/>
          <p:cNvSpPr>
            <a:spLocks noGrp="1"/>
          </p:cNvSpPr>
          <p:nvPr>
            <p:ph sz="quarter" idx="1"/>
          </p:nvPr>
        </p:nvSpPr>
        <p:spPr/>
        <p:txBody>
          <a:bodyPr/>
          <a:lstStyle/>
          <a:p>
            <a:pPr>
              <a:buNone/>
            </a:pPr>
            <a:r>
              <a:rPr lang="en-US" dirty="0"/>
              <a:t>PROS:</a:t>
            </a:r>
          </a:p>
          <a:p>
            <a:r>
              <a:rPr lang="en-US" dirty="0"/>
              <a:t>It provides more accurate information about the relative worth of a job as different comparable factors are compared with key jobs.</a:t>
            </a:r>
          </a:p>
          <a:p>
            <a:r>
              <a:rPr lang="en-US" dirty="0"/>
              <a:t>Since only limited number of factors relevant for the effective job performance are compared, there are reduced chances of overlapping.</a:t>
            </a:r>
          </a:p>
          <a:p>
            <a:r>
              <a:rPr lang="en-US" dirty="0"/>
              <a:t>Since the evaluation is more systematic and analytical, its logic can be accepted by trade unions and workers..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Classification Method</a:t>
            </a:r>
          </a:p>
        </p:txBody>
      </p:sp>
      <p:sp>
        <p:nvSpPr>
          <p:cNvPr id="3" name="Slide Number Placeholder 2"/>
          <p:cNvSpPr>
            <a:spLocks noGrp="1"/>
          </p:cNvSpPr>
          <p:nvPr>
            <p:ph type="sldNum" sz="quarter" idx="12"/>
          </p:nvPr>
        </p:nvSpPr>
        <p:spPr/>
        <p:txBody>
          <a:bodyPr/>
          <a:lstStyle/>
          <a:p>
            <a:fld id="{2FCA500D-8709-4639-9C41-78F2B3E825FB}" type="slidenum">
              <a:rPr lang="en-US" smtClean="0"/>
              <a:pPr/>
              <a:t>15</a:t>
            </a:fld>
            <a:endParaRPr lang="en-US" dirty="0"/>
          </a:p>
        </p:txBody>
      </p:sp>
      <p:sp>
        <p:nvSpPr>
          <p:cNvPr id="4" name="Content Placeholder 3"/>
          <p:cNvSpPr>
            <a:spLocks noGrp="1"/>
          </p:cNvSpPr>
          <p:nvPr>
            <p:ph sz="quarter" idx="1"/>
          </p:nvPr>
        </p:nvSpPr>
        <p:spPr/>
        <p:txBody>
          <a:bodyPr>
            <a:normAutofit/>
          </a:bodyPr>
          <a:lstStyle/>
          <a:p>
            <a:pPr>
              <a:buNone/>
            </a:pPr>
            <a:r>
              <a:rPr lang="en-US" dirty="0"/>
              <a:t>CONS:</a:t>
            </a:r>
          </a:p>
          <a:p>
            <a:r>
              <a:rPr lang="en-US" dirty="0"/>
              <a:t>This method is quite costly and time consuming to install and difficult to understand.</a:t>
            </a:r>
          </a:p>
          <a:p>
            <a:r>
              <a:rPr lang="en-US" dirty="0"/>
              <a:t>This system considers only limited factors of job for comparison. This may be a positive point so far as avoidance of duplication and simplicity of procedure are concerned, but may ignore other factors which may be important for the performance of the job.</a:t>
            </a:r>
          </a:p>
          <a:p>
            <a:r>
              <a:rPr lang="en-US" dirty="0"/>
              <a:t> If wage rates are adopted for making comparison, the system may become invalid very soon as there may not be proportionate increase in wages for all jobs.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Establishing Pay Rates (cont’d)</a:t>
            </a:r>
          </a:p>
        </p:txBody>
      </p:sp>
      <p:sp>
        <p:nvSpPr>
          <p:cNvPr id="31747" name="Rectangle 5"/>
          <p:cNvSpPr>
            <a:spLocks noGrp="1" noChangeArrowheads="1"/>
          </p:cNvSpPr>
          <p:nvPr>
            <p:ph type="body" idx="1"/>
          </p:nvPr>
        </p:nvSpPr>
        <p:spPr/>
        <p:txBody>
          <a:bodyPr/>
          <a:lstStyle/>
          <a:p>
            <a:pPr eaLnBrk="1" hangingPunct="1">
              <a:spcBef>
                <a:spcPct val="40000"/>
              </a:spcBef>
            </a:pPr>
            <a:r>
              <a:rPr lang="en-US">
                <a:ea typeface="ＭＳ Ｐゴシック" pitchFamily="-107" charset="-128"/>
                <a:cs typeface="ＭＳ Ｐゴシック" pitchFamily="-107" charset="-128"/>
              </a:rPr>
              <a:t>Step 3. Price Each Pay Grade</a:t>
            </a:r>
            <a:br>
              <a:rPr lang="en-US">
                <a:ea typeface="ＭＳ Ｐゴシック" pitchFamily="-107" charset="-128"/>
                <a:cs typeface="ＭＳ Ｐゴシック" pitchFamily="-107" charset="-128"/>
              </a:rPr>
            </a:br>
            <a:r>
              <a:rPr lang="en-US">
                <a:ea typeface="ＭＳ Ｐゴシック" pitchFamily="-107" charset="-128"/>
                <a:cs typeface="ＭＳ Ｐゴシック" pitchFamily="-107" charset="-128"/>
              </a:rPr>
              <a:t>— Wage Curve </a:t>
            </a:r>
          </a:p>
          <a:p>
            <a:pPr lvl="1" eaLnBrk="1" hangingPunct="1">
              <a:spcBef>
                <a:spcPct val="40000"/>
              </a:spcBef>
            </a:pPr>
            <a:r>
              <a:rPr lang="en-US"/>
              <a:t>Shows the relationships between the value of the job as determined by one of the job evaluation methods and the current average pay rates for your grades.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z="2800">
                <a:solidFill>
                  <a:schemeClr val="tx1"/>
                </a:solidFill>
                <a:ea typeface="ＭＳ Ｐゴシック" pitchFamily="-107" charset="-128"/>
                <a:cs typeface="ＭＳ Ｐゴシック" pitchFamily="-107" charset="-128"/>
              </a:rPr>
              <a:t>Plotting a Wage Curve</a:t>
            </a:r>
          </a:p>
        </p:txBody>
      </p:sp>
      <p:pic>
        <p:nvPicPr>
          <p:cNvPr id="32771" name="Picture 4"/>
          <p:cNvPicPr>
            <a:picLocks noChangeAspect="1" noChangeArrowheads="1"/>
          </p:cNvPicPr>
          <p:nvPr/>
        </p:nvPicPr>
        <p:blipFill>
          <a:blip r:embed="rId2"/>
          <a:srcRect/>
          <a:stretch>
            <a:fillRect/>
          </a:stretch>
        </p:blipFill>
        <p:spPr bwMode="auto">
          <a:xfrm>
            <a:off x="1828800" y="1508125"/>
            <a:ext cx="5210175" cy="4576763"/>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Establishing Pay Rates (cont’d)</a:t>
            </a:r>
          </a:p>
        </p:txBody>
      </p:sp>
      <p:sp>
        <p:nvSpPr>
          <p:cNvPr id="33795" name="Rectangle 5"/>
          <p:cNvSpPr>
            <a:spLocks noGrp="1" noChangeArrowheads="1"/>
          </p:cNvSpPr>
          <p:nvPr>
            <p:ph type="body" idx="1"/>
          </p:nvPr>
        </p:nvSpPr>
        <p:spPr/>
        <p:txBody>
          <a:bodyPr/>
          <a:lstStyle/>
          <a:p>
            <a:pPr eaLnBrk="1" hangingPunct="1"/>
            <a:r>
              <a:rPr lang="en-US">
                <a:ea typeface="ＭＳ Ｐゴシック" pitchFamily="-107" charset="-128"/>
                <a:cs typeface="ＭＳ Ｐゴシック" pitchFamily="-107" charset="-128"/>
              </a:rPr>
              <a:t>Step 4. Fine-tune pay rates</a:t>
            </a:r>
          </a:p>
          <a:p>
            <a:pPr lvl="1" eaLnBrk="1" hangingPunct="1"/>
            <a:r>
              <a:rPr lang="en-US"/>
              <a:t>Developing pay ranges</a:t>
            </a:r>
          </a:p>
          <a:p>
            <a:pPr lvl="2" eaLnBrk="1" hangingPunct="1"/>
            <a:r>
              <a:rPr lang="en-US">
                <a:ea typeface="ＭＳ Ｐゴシック" pitchFamily="-107" charset="-128"/>
              </a:rPr>
              <a:t>Flexibility in meeting external job market rates</a:t>
            </a:r>
          </a:p>
          <a:p>
            <a:pPr lvl="2" eaLnBrk="1" hangingPunct="1"/>
            <a:r>
              <a:rPr lang="en-US">
                <a:ea typeface="ＭＳ Ｐゴシック" pitchFamily="-107" charset="-128"/>
              </a:rPr>
              <a:t>Easier for employees to move into higher pay grades</a:t>
            </a:r>
          </a:p>
          <a:p>
            <a:pPr lvl="2" eaLnBrk="1" hangingPunct="1"/>
            <a:r>
              <a:rPr lang="en-US">
                <a:ea typeface="ＭＳ Ｐゴシック" pitchFamily="-107" charset="-128"/>
              </a:rPr>
              <a:t>Allows for rewarding performance differences and seniority</a:t>
            </a:r>
          </a:p>
          <a:p>
            <a:pPr lvl="1" eaLnBrk="1" hangingPunct="1"/>
            <a:r>
              <a:rPr lang="en-US"/>
              <a:t>Correcting out-of-line rates</a:t>
            </a:r>
          </a:p>
          <a:p>
            <a:pPr lvl="2" eaLnBrk="1" hangingPunct="1"/>
            <a:r>
              <a:rPr lang="en-US">
                <a:ea typeface="ＭＳ Ｐゴシック" pitchFamily="-107" charset="-128"/>
              </a:rPr>
              <a:t>Raising underpaid jobs to the minimum of the rate range for their pay grade.</a:t>
            </a:r>
          </a:p>
          <a:p>
            <a:pPr lvl="2" eaLnBrk="1" hangingPunct="1"/>
            <a:r>
              <a:rPr lang="en-US">
                <a:ea typeface="ＭＳ Ｐゴシック" pitchFamily="-107" charset="-128"/>
              </a:rPr>
              <a:t>Freezing rates or cutting pay rates for overpaid (“red circle”) jobs to maximum in the pay range for their pay grade.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1"/>
          </p:nvPr>
        </p:nvSpPr>
        <p:spPr>
          <a:noFill/>
        </p:spPr>
        <p:txBody>
          <a:bodyPr/>
          <a:lstStyle/>
          <a:p>
            <a:r>
              <a:rPr lang="en-US">
                <a:latin typeface="Arial" pitchFamily="-107" charset="0"/>
                <a:ea typeface="Arial" pitchFamily="-107" charset="0"/>
                <a:cs typeface="Arial" pitchFamily="-107" charset="0"/>
              </a:rPr>
              <a:t>11–</a:t>
            </a:r>
            <a:fld id="{26C766C2-EF65-B74D-8314-D1830BE5DC3E}" type="slidenum">
              <a:rPr lang="en-US" smtClean="0">
                <a:latin typeface="Arial" pitchFamily="-107" charset="0"/>
                <a:ea typeface="Arial" pitchFamily="-107" charset="0"/>
                <a:cs typeface="Arial" pitchFamily="-107" charset="0"/>
              </a:rPr>
              <a:pPr/>
              <a:t>19</a:t>
            </a:fld>
            <a:endParaRPr lang="en-US">
              <a:latin typeface="Arial" pitchFamily="-107" charset="0"/>
              <a:ea typeface="Arial" pitchFamily="-107" charset="0"/>
              <a:cs typeface="Arial" pitchFamily="-107" charset="0"/>
            </a:endParaRPr>
          </a:p>
        </p:txBody>
      </p:sp>
      <p:pic>
        <p:nvPicPr>
          <p:cNvPr id="34819" name="Picture 2"/>
          <p:cNvPicPr>
            <a:picLocks noChangeAspect="1" noChangeArrowheads="1"/>
          </p:cNvPicPr>
          <p:nvPr/>
        </p:nvPicPr>
        <p:blipFill>
          <a:blip r:embed="rId2"/>
          <a:srcRect/>
          <a:stretch>
            <a:fillRect/>
          </a:stretch>
        </p:blipFill>
        <p:spPr bwMode="auto">
          <a:xfrm>
            <a:off x="1371600" y="411163"/>
            <a:ext cx="4937125" cy="5943600"/>
          </a:xfrm>
          <a:prstGeom prst="rect">
            <a:avLst/>
          </a:prstGeom>
          <a:noFill/>
          <a:ln w="9525">
            <a:noFill/>
            <a:miter lim="800000"/>
            <a:headEnd/>
            <a:tailEnd/>
          </a:ln>
        </p:spPr>
      </p:pic>
      <p:sp>
        <p:nvSpPr>
          <p:cNvPr id="34820" name="Rectangle 3"/>
          <p:cNvSpPr>
            <a:spLocks noGrp="1" noChangeArrowheads="1"/>
          </p:cNvSpPr>
          <p:nvPr>
            <p:ph type="title"/>
          </p:nvPr>
        </p:nvSpPr>
        <p:spPr>
          <a:xfrm>
            <a:off x="6035675" y="2924175"/>
            <a:ext cx="2422525" cy="1004888"/>
          </a:xfrm>
        </p:spPr>
        <p:txBody>
          <a:bodyPr/>
          <a:lstStyle/>
          <a:p>
            <a:pPr algn="ctr" eaLnBrk="1" hangingPunct="1"/>
            <a:r>
              <a:rPr lang="en-US" sz="2800">
                <a:solidFill>
                  <a:schemeClr val="tx1"/>
                </a:solidFill>
                <a:ea typeface="ＭＳ Ｐゴシック" pitchFamily="-107" charset="-128"/>
                <a:cs typeface="ＭＳ Ｐゴシック" pitchFamily="-107" charset="-128"/>
              </a:rPr>
              <a:t>Wage Structure</a:t>
            </a:r>
          </a:p>
        </p:txBody>
      </p:sp>
      <p:sp>
        <p:nvSpPr>
          <p:cNvPr id="34821" name="Text Box 4"/>
          <p:cNvSpPr txBox="1">
            <a:spLocks noChangeArrowheads="1"/>
          </p:cNvSpPr>
          <p:nvPr/>
        </p:nvSpPr>
        <p:spPr bwMode="auto">
          <a:xfrm>
            <a:off x="6858000" y="6172200"/>
            <a:ext cx="1736725" cy="274638"/>
          </a:xfrm>
          <a:prstGeom prst="rect">
            <a:avLst/>
          </a:prstGeom>
          <a:noFill/>
          <a:ln w="9525">
            <a:noFill/>
            <a:miter lim="800000"/>
            <a:headEnd/>
            <a:tailEnd/>
          </a:ln>
        </p:spPr>
        <p:txBody>
          <a:bodyPr wrap="none" anchor="ctr">
            <a:prstTxWarp prst="textNoShape">
              <a:avLst/>
            </a:prstTxWarp>
          </a:bodyPr>
          <a:lstStyle/>
          <a:p>
            <a:pPr algn="r">
              <a:spcBef>
                <a:spcPct val="50000"/>
              </a:spcBef>
            </a:pPr>
            <a:r>
              <a:rPr lang="en-US" sz="1200"/>
              <a:t>Figure 11</a:t>
            </a:r>
            <a:r>
              <a:rPr lang="en-US" sz="1200">
                <a:ea typeface="Arial" pitchFamily="-107" charset="0"/>
                <a:cs typeface="Arial" pitchFamily="-107" charset="0"/>
              </a:rPr>
              <a:t>–5</a:t>
            </a:r>
            <a:r>
              <a:rPr lang="en-US" sz="1200"/>
              <a:t> </a:t>
            </a:r>
          </a:p>
        </p:txBody>
      </p:sp>
      <p:sp>
        <p:nvSpPr>
          <p:cNvPr id="34822" name="Rectangle 5"/>
          <p:cNvSpPr>
            <a:spLocks noChangeArrowheads="1"/>
          </p:cNvSpPr>
          <p:nvPr/>
        </p:nvSpPr>
        <p:spPr bwMode="auto">
          <a:xfrm>
            <a:off x="5738813" y="5054600"/>
            <a:ext cx="3017837" cy="396875"/>
          </a:xfrm>
          <a:prstGeom prst="rect">
            <a:avLst/>
          </a:prstGeom>
          <a:noFill/>
          <a:ln w="9525">
            <a:noFill/>
            <a:miter lim="800000"/>
            <a:headEnd/>
            <a:tailEnd/>
          </a:ln>
        </p:spPr>
        <p:txBody>
          <a:bodyPr>
            <a:prstTxWarp prst="textNoShape">
              <a:avLst/>
            </a:prstTxWarp>
            <a:spAutoFit/>
          </a:bodyPr>
          <a:lstStyle/>
          <a:p>
            <a:pPr marL="398463" indent="-398463"/>
            <a:r>
              <a:rPr lang="en-US" i="1"/>
              <a:t>Note: This shows overlapping wage classes and maximum–minimum wage ranges.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Basic Factors  </a:t>
            </a:r>
          </a:p>
        </p:txBody>
      </p:sp>
      <p:sp>
        <p:nvSpPr>
          <p:cNvPr id="16387" name="Rectangle 3"/>
          <p:cNvSpPr>
            <a:spLocks noGrp="1" noChangeArrowheads="1"/>
          </p:cNvSpPr>
          <p:nvPr>
            <p:ph type="body" idx="1"/>
          </p:nvPr>
        </p:nvSpPr>
        <p:spPr/>
        <p:txBody>
          <a:bodyPr/>
          <a:lstStyle/>
          <a:p>
            <a:pPr eaLnBrk="1" hangingPunct="1"/>
            <a:r>
              <a:rPr lang="en-US">
                <a:ea typeface="ＭＳ Ｐゴシック" pitchFamily="-107" charset="-128"/>
                <a:cs typeface="ＭＳ Ｐゴシック" pitchFamily="-107" charset="-128"/>
              </a:rPr>
              <a:t>Employee compensation</a:t>
            </a:r>
          </a:p>
          <a:p>
            <a:pPr lvl="1" eaLnBrk="1" hangingPunct="1"/>
            <a:r>
              <a:rPr lang="en-US"/>
              <a:t>All forms of pay or rewards going to employees and arising from their employment.</a:t>
            </a:r>
          </a:p>
          <a:p>
            <a:pPr eaLnBrk="1" hangingPunct="1"/>
            <a:r>
              <a:rPr lang="en-US">
                <a:ea typeface="ＭＳ Ｐゴシック" pitchFamily="-107" charset="-128"/>
                <a:cs typeface="ＭＳ Ｐゴシック" pitchFamily="-107" charset="-128"/>
              </a:rPr>
              <a:t>Direct financial payments</a:t>
            </a:r>
          </a:p>
          <a:p>
            <a:pPr lvl="1" eaLnBrk="1" hangingPunct="1"/>
            <a:r>
              <a:rPr lang="en-US"/>
              <a:t>Pay in the form of wages, salaries, incentives, commissions, and bonuses.</a:t>
            </a:r>
          </a:p>
          <a:p>
            <a:pPr eaLnBrk="1" hangingPunct="1"/>
            <a:r>
              <a:rPr lang="en-US">
                <a:ea typeface="ＭＳ Ｐゴシック" pitchFamily="-107" charset="-128"/>
                <a:cs typeface="ＭＳ Ｐゴシック" pitchFamily="-107" charset="-128"/>
              </a:rPr>
              <a:t>Indirect financial payments</a:t>
            </a:r>
          </a:p>
          <a:p>
            <a:pPr lvl="1" eaLnBrk="1" hangingPunct="1"/>
            <a:r>
              <a:rPr lang="en-US"/>
              <a:t>Pay in the form of financial benefits such as insurance.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4" name="Rectangle 4"/>
          <p:cNvSpPr>
            <a:spLocks noGrp="1" noChangeArrowheads="1"/>
          </p:cNvSpPr>
          <p:nvPr>
            <p:ph type="title"/>
          </p:nvPr>
        </p:nvSpPr>
        <p:spPr/>
        <p:txBody>
          <a:bodyPr/>
          <a:lstStyle/>
          <a:p>
            <a:r>
              <a:rPr lang="en-US"/>
              <a:t>Compensating Expatriates</a:t>
            </a:r>
          </a:p>
        </p:txBody>
      </p:sp>
      <p:sp>
        <p:nvSpPr>
          <p:cNvPr id="353285" name="Rectangle 5"/>
          <p:cNvSpPr>
            <a:spLocks noGrp="1" noChangeArrowheads="1"/>
          </p:cNvSpPr>
          <p:nvPr>
            <p:ph sz="quarter" idx="1"/>
          </p:nvPr>
        </p:nvSpPr>
        <p:spPr/>
        <p:txBody>
          <a:bodyPr>
            <a:normAutofit/>
          </a:bodyPr>
          <a:lstStyle/>
          <a:p>
            <a:pPr>
              <a:spcBef>
                <a:spcPct val="40000"/>
              </a:spcBef>
            </a:pPr>
            <a:r>
              <a:rPr lang="en-US" dirty="0"/>
              <a:t>The “Balance Sheet Approach”</a:t>
            </a:r>
          </a:p>
          <a:p>
            <a:pPr lvl="1">
              <a:spcBef>
                <a:spcPct val="40000"/>
              </a:spcBef>
            </a:pPr>
            <a:r>
              <a:rPr lang="en-US" dirty="0"/>
              <a:t>Home-country groups of expenses—income taxes, housing, goods and services, and discretionary expenses—are the focus of attention.</a:t>
            </a:r>
          </a:p>
          <a:p>
            <a:pPr lvl="1">
              <a:spcBef>
                <a:spcPct val="40000"/>
              </a:spcBef>
            </a:pPr>
            <a:r>
              <a:rPr lang="en-US" dirty="0"/>
              <a:t>The employer estimates what each of these four expenses is in the expatriate’s home country, and what each will be in the host country.</a:t>
            </a:r>
          </a:p>
          <a:p>
            <a:pPr lvl="1">
              <a:spcBef>
                <a:spcPct val="40000"/>
              </a:spcBef>
            </a:pPr>
            <a:r>
              <a:rPr lang="en-US" dirty="0"/>
              <a:t>The employer then pays any differences such as additional income taxes or housing expenses.</a:t>
            </a:r>
          </a:p>
        </p:txBody>
      </p:sp>
    </p:spTree>
    <p:extLst>
      <p:ext uri="{BB962C8B-B14F-4D97-AF65-F5344CB8AC3E}">
        <p14:creationId xmlns:p14="http://schemas.microsoft.com/office/powerpoint/2010/main" val="9089598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Balance Sheet Approach </a:t>
            </a:r>
          </a:p>
        </p:txBody>
      </p:sp>
      <p:graphicFrame>
        <p:nvGraphicFramePr>
          <p:cNvPr id="4" name="Content Placeholder 3"/>
          <p:cNvGraphicFramePr>
            <a:graphicFrameLocks noGrp="1"/>
          </p:cNvGraphicFramePr>
          <p:nvPr>
            <p:ph sz="quarter" idx="1"/>
          </p:nvPr>
        </p:nvGraphicFramePr>
        <p:xfrm>
          <a:off x="914400" y="1737311"/>
          <a:ext cx="7772400" cy="377444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370840">
                <a:tc>
                  <a:txBody>
                    <a:bodyPr/>
                    <a:lstStyle/>
                    <a:p>
                      <a:r>
                        <a:rPr lang="en-US" dirty="0"/>
                        <a:t>Items </a:t>
                      </a:r>
                    </a:p>
                  </a:txBody>
                  <a:tcPr/>
                </a:tc>
                <a:tc>
                  <a:txBody>
                    <a:bodyPr/>
                    <a:lstStyle/>
                    <a:p>
                      <a:r>
                        <a:rPr lang="en-US" dirty="0"/>
                        <a:t>Bangladesh </a:t>
                      </a:r>
                    </a:p>
                  </a:txBody>
                  <a:tcPr/>
                </a:tc>
                <a:tc>
                  <a:txBody>
                    <a:bodyPr/>
                    <a:lstStyle/>
                    <a:p>
                      <a:r>
                        <a:rPr lang="en-US" dirty="0"/>
                        <a:t>UK</a:t>
                      </a:r>
                    </a:p>
                  </a:txBody>
                  <a:tcPr/>
                </a:tc>
                <a:tc>
                  <a:txBody>
                    <a:bodyPr/>
                    <a:lstStyle/>
                    <a:p>
                      <a:r>
                        <a:rPr lang="en-US" dirty="0" err="1"/>
                        <a:t>Alloowances</a:t>
                      </a:r>
                      <a:r>
                        <a:rPr lang="en-US" baseline="0" dirty="0"/>
                        <a:t> </a:t>
                      </a:r>
                      <a:endParaRPr lang="en-US" dirty="0"/>
                    </a:p>
                  </a:txBody>
                  <a:tcPr/>
                </a:tc>
                <a:extLst>
                  <a:ext uri="{0D108BD9-81ED-4DB2-BD59-A6C34878D82A}">
                    <a16:rowId xmlns:a16="http://schemas.microsoft.com/office/drawing/2014/main" val="10000"/>
                  </a:ext>
                </a:extLst>
              </a:tr>
              <a:tr h="370840">
                <a:tc>
                  <a:txBody>
                    <a:bodyPr/>
                    <a:lstStyle/>
                    <a:p>
                      <a:r>
                        <a:rPr lang="en-US" dirty="0"/>
                        <a:t>Basic Salary</a:t>
                      </a:r>
                    </a:p>
                  </a:txBody>
                  <a:tcPr/>
                </a:tc>
                <a:tc>
                  <a:txBody>
                    <a:bodyPr/>
                    <a:lstStyle/>
                    <a:p>
                      <a:r>
                        <a:rPr lang="en-US" dirty="0"/>
                        <a:t>£24,000</a:t>
                      </a:r>
                    </a:p>
                  </a:txBody>
                  <a:tcPr/>
                </a:tc>
                <a:tc>
                  <a:txBody>
                    <a:bodyPr/>
                    <a:lstStyle/>
                    <a:p>
                      <a:r>
                        <a:rPr lang="en-US" dirty="0"/>
                        <a:t>£24,000</a:t>
                      </a:r>
                    </a:p>
                  </a:txBody>
                  <a:tcPr/>
                </a:tc>
                <a:tc>
                  <a:txBody>
                    <a:bodyPr/>
                    <a:lstStyle/>
                    <a:p>
                      <a:r>
                        <a:rPr lang="en-US" dirty="0"/>
                        <a:t>£0.00</a:t>
                      </a:r>
                    </a:p>
                  </a:txBody>
                  <a:tcPr/>
                </a:tc>
                <a:extLst>
                  <a:ext uri="{0D108BD9-81ED-4DB2-BD59-A6C34878D82A}">
                    <a16:rowId xmlns:a16="http://schemas.microsoft.com/office/drawing/2014/main" val="10001"/>
                  </a:ext>
                </a:extLst>
              </a:tr>
              <a:tr h="370840">
                <a:tc>
                  <a:txBody>
                    <a:bodyPr/>
                    <a:lstStyle/>
                    <a:p>
                      <a:r>
                        <a:rPr lang="en-US" dirty="0"/>
                        <a:t>Expenses: </a:t>
                      </a:r>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1. Housing &amp; Utilities</a:t>
                      </a:r>
                    </a:p>
                  </a:txBody>
                  <a:tcPr/>
                </a:tc>
                <a:tc>
                  <a:txBody>
                    <a:bodyPr/>
                    <a:lstStyle/>
                    <a:p>
                      <a:r>
                        <a:rPr lang="en-US" dirty="0"/>
                        <a:t>£7000</a:t>
                      </a:r>
                    </a:p>
                  </a:txBody>
                  <a:tcPr/>
                </a:tc>
                <a:tc>
                  <a:txBody>
                    <a:bodyPr/>
                    <a:lstStyle/>
                    <a:p>
                      <a:r>
                        <a:rPr lang="en-US" dirty="0"/>
                        <a:t>£24,000</a:t>
                      </a:r>
                    </a:p>
                  </a:txBody>
                  <a:tcPr/>
                </a:tc>
                <a:tc>
                  <a:txBody>
                    <a:bodyPr/>
                    <a:lstStyle/>
                    <a:p>
                      <a:r>
                        <a:rPr lang="en-US" dirty="0"/>
                        <a:t>£17000</a:t>
                      </a:r>
                    </a:p>
                  </a:txBody>
                  <a:tcPr/>
                </a:tc>
                <a:extLst>
                  <a:ext uri="{0D108BD9-81ED-4DB2-BD59-A6C34878D82A}">
                    <a16:rowId xmlns:a16="http://schemas.microsoft.com/office/drawing/2014/main" val="10003"/>
                  </a:ext>
                </a:extLst>
              </a:tr>
              <a:tr h="370840">
                <a:tc>
                  <a:txBody>
                    <a:bodyPr/>
                    <a:lstStyle/>
                    <a:p>
                      <a:r>
                        <a:rPr lang="en-US" dirty="0"/>
                        <a:t>2. Goods &amp;</a:t>
                      </a:r>
                      <a:r>
                        <a:rPr lang="en-US" baseline="0" dirty="0"/>
                        <a:t> Services </a:t>
                      </a:r>
                      <a:endParaRPr lang="en-US" dirty="0"/>
                    </a:p>
                  </a:txBody>
                  <a:tcPr/>
                </a:tc>
                <a:tc>
                  <a:txBody>
                    <a:bodyPr/>
                    <a:lstStyle/>
                    <a:p>
                      <a:r>
                        <a:rPr lang="en-US" dirty="0"/>
                        <a:t>£2000</a:t>
                      </a:r>
                    </a:p>
                  </a:txBody>
                  <a:tcPr/>
                </a:tc>
                <a:tc>
                  <a:txBody>
                    <a:bodyPr/>
                    <a:lstStyle/>
                    <a:p>
                      <a:r>
                        <a:rPr lang="en-US" dirty="0"/>
                        <a:t>£6000</a:t>
                      </a:r>
                    </a:p>
                  </a:txBody>
                  <a:tcPr/>
                </a:tc>
                <a:tc>
                  <a:txBody>
                    <a:bodyPr/>
                    <a:lstStyle/>
                    <a:p>
                      <a:r>
                        <a:rPr lang="en-US" dirty="0"/>
                        <a:t>£4000</a:t>
                      </a:r>
                    </a:p>
                  </a:txBody>
                  <a:tcPr/>
                </a:tc>
                <a:extLst>
                  <a:ext uri="{0D108BD9-81ED-4DB2-BD59-A6C34878D82A}">
                    <a16:rowId xmlns:a16="http://schemas.microsoft.com/office/drawing/2014/main" val="10004"/>
                  </a:ext>
                </a:extLst>
              </a:tr>
              <a:tr h="370840">
                <a:tc>
                  <a:txBody>
                    <a:bodyPr/>
                    <a:lstStyle/>
                    <a:p>
                      <a:r>
                        <a:rPr lang="en-US" dirty="0"/>
                        <a:t>3. Taxes</a:t>
                      </a:r>
                    </a:p>
                  </a:txBody>
                  <a:tcPr/>
                </a:tc>
                <a:tc>
                  <a:txBody>
                    <a:bodyPr/>
                    <a:lstStyle/>
                    <a:p>
                      <a:r>
                        <a:rPr lang="en-US" dirty="0"/>
                        <a:t>£4000</a:t>
                      </a:r>
                    </a:p>
                  </a:txBody>
                  <a:tcPr/>
                </a:tc>
                <a:tc>
                  <a:txBody>
                    <a:bodyPr/>
                    <a:lstStyle/>
                    <a:p>
                      <a:r>
                        <a:rPr lang="en-US" dirty="0"/>
                        <a:t>£7000</a:t>
                      </a:r>
                    </a:p>
                  </a:txBody>
                  <a:tcPr/>
                </a:tc>
                <a:tc>
                  <a:txBody>
                    <a:bodyPr/>
                    <a:lstStyle/>
                    <a:p>
                      <a:r>
                        <a:rPr lang="en-US" dirty="0"/>
                        <a:t>£3000</a:t>
                      </a:r>
                    </a:p>
                  </a:txBody>
                  <a:tcPr/>
                </a:tc>
                <a:extLst>
                  <a:ext uri="{0D108BD9-81ED-4DB2-BD59-A6C34878D82A}">
                    <a16:rowId xmlns:a16="http://schemas.microsoft.com/office/drawing/2014/main" val="10005"/>
                  </a:ext>
                </a:extLst>
              </a:tr>
              <a:tr h="370840">
                <a:tc>
                  <a:txBody>
                    <a:bodyPr/>
                    <a:lstStyle/>
                    <a:p>
                      <a:r>
                        <a:rPr lang="en-US" dirty="0"/>
                        <a:t>4. Discretionary Income </a:t>
                      </a:r>
                    </a:p>
                  </a:txBody>
                  <a:tcPr/>
                </a:tc>
                <a:tc>
                  <a:txBody>
                    <a:bodyPr/>
                    <a:lstStyle/>
                    <a:p>
                      <a:r>
                        <a:rPr lang="en-US" dirty="0"/>
                        <a:t>£4000</a:t>
                      </a:r>
                    </a:p>
                  </a:txBody>
                  <a:tcPr/>
                </a:tc>
                <a:tc>
                  <a:txBody>
                    <a:bodyPr/>
                    <a:lstStyle/>
                    <a:p>
                      <a:r>
                        <a:rPr lang="en-US" dirty="0"/>
                        <a:t>£6000</a:t>
                      </a:r>
                    </a:p>
                  </a:txBody>
                  <a:tcPr/>
                </a:tc>
                <a:tc>
                  <a:txBody>
                    <a:bodyPr/>
                    <a:lstStyle/>
                    <a:p>
                      <a:r>
                        <a:rPr lang="en-US" dirty="0"/>
                        <a:t>£2000</a:t>
                      </a:r>
                    </a:p>
                  </a:txBody>
                  <a:tcPr/>
                </a:tc>
                <a:extLst>
                  <a:ext uri="{0D108BD9-81ED-4DB2-BD59-A6C34878D82A}">
                    <a16:rowId xmlns:a16="http://schemas.microsoft.com/office/drawing/2014/main" val="10006"/>
                  </a:ext>
                </a:extLst>
              </a:tr>
              <a:tr h="370840">
                <a:tc>
                  <a:txBody>
                    <a:bodyPr/>
                    <a:lstStyle/>
                    <a:p>
                      <a:r>
                        <a:rPr lang="en-US" dirty="0"/>
                        <a:t>Total</a:t>
                      </a:r>
                      <a:r>
                        <a:rPr lang="en-US" baseline="0" dirty="0"/>
                        <a:t> </a:t>
                      </a:r>
                      <a:endParaRPr lang="en-US" dirty="0"/>
                    </a:p>
                  </a:txBody>
                  <a:tcPr/>
                </a:tc>
                <a:tc>
                  <a:txBody>
                    <a:bodyPr/>
                    <a:lstStyle/>
                    <a:p>
                      <a:endParaRPr lang="en-US"/>
                    </a:p>
                  </a:txBody>
                  <a:tcPr/>
                </a:tc>
                <a:tc>
                  <a:txBody>
                    <a:bodyPr/>
                    <a:lstStyle/>
                    <a:p>
                      <a:endParaRPr lang="en-US"/>
                    </a:p>
                  </a:txBody>
                  <a:tcPr/>
                </a:tc>
                <a:tc>
                  <a:txBody>
                    <a:bodyPr/>
                    <a:lstStyle/>
                    <a:p>
                      <a:r>
                        <a:rPr lang="en-US" dirty="0"/>
                        <a:t>£26000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81285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685800" y="593725"/>
            <a:ext cx="7772400" cy="685800"/>
          </a:xfrm>
        </p:spPr>
        <p:txBody>
          <a:bodyPr>
            <a:normAutofit fontScale="90000"/>
          </a:bodyPr>
          <a:lstStyle/>
          <a:p>
            <a:pPr algn="ctr"/>
            <a:r>
              <a:rPr lang="en-US" sz="2800" dirty="0">
                <a:solidFill>
                  <a:schemeClr val="tx1"/>
                </a:solidFill>
              </a:rPr>
              <a:t>The Balance Sheet Approach (Cont.)</a:t>
            </a:r>
            <a:br>
              <a:rPr lang="en-US" sz="2800" dirty="0">
                <a:solidFill>
                  <a:schemeClr val="tx1"/>
                </a:solidFill>
              </a:rPr>
            </a:br>
            <a:r>
              <a:rPr lang="en-US" sz="2800" dirty="0">
                <a:solidFill>
                  <a:schemeClr val="tx1"/>
                </a:solidFill>
              </a:rPr>
              <a:t>(Assumes Base Salary of $80,000)</a:t>
            </a:r>
          </a:p>
        </p:txBody>
      </p:sp>
      <p:pic>
        <p:nvPicPr>
          <p:cNvPr id="335877" name="Picture 5"/>
          <p:cNvPicPr>
            <a:picLocks noChangeAspect="1" noChangeArrowheads="1"/>
          </p:cNvPicPr>
          <p:nvPr/>
        </p:nvPicPr>
        <p:blipFill>
          <a:blip r:embed="rId2"/>
          <a:srcRect/>
          <a:stretch>
            <a:fillRect/>
          </a:stretch>
        </p:blipFill>
        <p:spPr bwMode="auto">
          <a:xfrm>
            <a:off x="681038" y="1795463"/>
            <a:ext cx="7780337" cy="2640012"/>
          </a:xfrm>
          <a:prstGeom prst="rect">
            <a:avLst/>
          </a:prstGeom>
          <a:noFill/>
          <a:ln w="9525">
            <a:noFill/>
            <a:miter lim="800000"/>
            <a:headEnd/>
            <a:tailEnd/>
          </a:ln>
          <a:effectLst/>
        </p:spPr>
      </p:pic>
    </p:spTree>
    <p:extLst>
      <p:ext uri="{BB962C8B-B14F-4D97-AF65-F5344CB8AC3E}">
        <p14:creationId xmlns:p14="http://schemas.microsoft.com/office/powerpoint/2010/main" val="404604414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8" name="Rectangle 4"/>
          <p:cNvSpPr>
            <a:spLocks noGrp="1" noChangeArrowheads="1"/>
          </p:cNvSpPr>
          <p:nvPr>
            <p:ph type="title"/>
          </p:nvPr>
        </p:nvSpPr>
        <p:spPr/>
        <p:txBody>
          <a:bodyPr/>
          <a:lstStyle/>
          <a:p>
            <a:r>
              <a:rPr lang="en-US"/>
              <a:t>Incentives</a:t>
            </a:r>
          </a:p>
        </p:txBody>
      </p:sp>
      <p:sp>
        <p:nvSpPr>
          <p:cNvPr id="354309" name="Rectangle 5"/>
          <p:cNvSpPr>
            <a:spLocks noGrp="1" noChangeArrowheads="1"/>
          </p:cNvSpPr>
          <p:nvPr>
            <p:ph sz="quarter" idx="1"/>
          </p:nvPr>
        </p:nvSpPr>
        <p:spPr/>
        <p:txBody>
          <a:bodyPr>
            <a:normAutofit/>
          </a:bodyPr>
          <a:lstStyle/>
          <a:p>
            <a:r>
              <a:rPr lang="en-US" dirty="0"/>
              <a:t>Hardship allowances</a:t>
            </a:r>
          </a:p>
          <a:p>
            <a:pPr lvl="1"/>
            <a:r>
              <a:rPr lang="en-US" dirty="0"/>
              <a:t>Payments to compensate expatriates for exceptionally hard living and working conditions at certain foreign locations.</a:t>
            </a:r>
          </a:p>
          <a:p>
            <a:r>
              <a:rPr lang="en-US" dirty="0"/>
              <a:t>Mobility premiums</a:t>
            </a:r>
          </a:p>
          <a:p>
            <a:pPr lvl="1"/>
            <a:r>
              <a:rPr lang="en-US" dirty="0"/>
              <a:t>Lump-sum payments to reward employees for moving from one assignment to another.</a:t>
            </a:r>
          </a:p>
          <a:p>
            <a:r>
              <a:rPr lang="en-US" dirty="0"/>
              <a:t>Foreign service premiums</a:t>
            </a:r>
          </a:p>
          <a:p>
            <a:pPr lvl="1"/>
            <a:r>
              <a:rPr lang="en-US" dirty="0"/>
              <a:t>Financial payments over and above regular base pay, and typically range between 10% and 30% of base pay.</a:t>
            </a:r>
          </a:p>
          <a:p>
            <a:pPr lvl="1">
              <a:buNone/>
            </a:pPr>
            <a:endParaRPr lang="en-US" dirty="0"/>
          </a:p>
        </p:txBody>
      </p:sp>
    </p:spTree>
    <p:extLst>
      <p:ext uri="{BB962C8B-B14F-4D97-AF65-F5344CB8AC3E}">
        <p14:creationId xmlns:p14="http://schemas.microsoft.com/office/powerpoint/2010/main" val="278946479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6" name="Rectangle 6"/>
          <p:cNvSpPr>
            <a:spLocks noGrp="1" noChangeArrowheads="1"/>
          </p:cNvSpPr>
          <p:nvPr>
            <p:ph type="title"/>
          </p:nvPr>
        </p:nvSpPr>
        <p:spPr/>
        <p:txBody>
          <a:bodyPr/>
          <a:lstStyle/>
          <a:p>
            <a:r>
              <a:rPr lang="en-US"/>
              <a:t>Why Expatriate Assignments Fail</a:t>
            </a:r>
          </a:p>
        </p:txBody>
      </p:sp>
      <p:sp>
        <p:nvSpPr>
          <p:cNvPr id="348167" name="Rectangle 7"/>
          <p:cNvSpPr>
            <a:spLocks noGrp="1" noChangeArrowheads="1"/>
          </p:cNvSpPr>
          <p:nvPr>
            <p:ph sz="quarter" idx="1"/>
          </p:nvPr>
        </p:nvSpPr>
        <p:spPr/>
        <p:txBody>
          <a:bodyPr>
            <a:normAutofit/>
          </a:bodyPr>
          <a:lstStyle/>
          <a:p>
            <a:r>
              <a:rPr lang="en-US" dirty="0"/>
              <a:t>Personality</a:t>
            </a:r>
          </a:p>
          <a:p>
            <a:r>
              <a:rPr lang="en-US" dirty="0"/>
              <a:t>Personal intentions</a:t>
            </a:r>
          </a:p>
          <a:p>
            <a:r>
              <a:rPr lang="en-US" dirty="0"/>
              <a:t>Family pressures </a:t>
            </a:r>
          </a:p>
          <a:p>
            <a:r>
              <a:rPr lang="en-US" dirty="0"/>
              <a:t>Inability of the spouse to adjust</a:t>
            </a:r>
          </a:p>
          <a:p>
            <a:r>
              <a:rPr lang="en-US" dirty="0"/>
              <a:t>Inability to cope with larger overseas responsibility.</a:t>
            </a:r>
          </a:p>
          <a:p>
            <a:r>
              <a:rPr lang="en-US" dirty="0"/>
              <a:t>Lack of cultural skills</a:t>
            </a:r>
          </a:p>
        </p:txBody>
      </p:sp>
    </p:spTree>
    <p:extLst>
      <p:ext uri="{BB962C8B-B14F-4D97-AF65-F5344CB8AC3E}">
        <p14:creationId xmlns:p14="http://schemas.microsoft.com/office/powerpoint/2010/main" val="5296243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8" name="Rectangle 4"/>
          <p:cNvSpPr>
            <a:spLocks noGrp="1" noChangeArrowheads="1"/>
          </p:cNvSpPr>
          <p:nvPr>
            <p:ph type="title"/>
          </p:nvPr>
        </p:nvSpPr>
        <p:spPr/>
        <p:txBody>
          <a:bodyPr>
            <a:normAutofit/>
          </a:bodyPr>
          <a:lstStyle/>
          <a:p>
            <a:r>
              <a:rPr lang="en-US"/>
              <a:t>Helping Expatriate Assignment Succeed </a:t>
            </a:r>
          </a:p>
        </p:txBody>
      </p:sp>
      <p:sp>
        <p:nvSpPr>
          <p:cNvPr id="349189" name="Rectangle 5"/>
          <p:cNvSpPr>
            <a:spLocks noGrp="1" noChangeArrowheads="1"/>
          </p:cNvSpPr>
          <p:nvPr>
            <p:ph sz="quarter" idx="1"/>
          </p:nvPr>
        </p:nvSpPr>
        <p:spPr/>
        <p:txBody>
          <a:bodyPr/>
          <a:lstStyle/>
          <a:p>
            <a:pPr>
              <a:spcBef>
                <a:spcPct val="40000"/>
              </a:spcBef>
              <a:buNone/>
            </a:pPr>
            <a:endParaRPr lang="en-US" dirty="0"/>
          </a:p>
          <a:p>
            <a:pPr>
              <a:spcBef>
                <a:spcPct val="40000"/>
              </a:spcBef>
            </a:pPr>
            <a:r>
              <a:rPr lang="en-US" dirty="0"/>
              <a:t>Careful adaptability screening</a:t>
            </a:r>
          </a:p>
          <a:p>
            <a:pPr>
              <a:spcBef>
                <a:spcPct val="40000"/>
              </a:spcBef>
            </a:pPr>
            <a:r>
              <a:rPr lang="en-US" dirty="0"/>
              <a:t>Providing realistic previews of what to expect</a:t>
            </a:r>
          </a:p>
          <a:p>
            <a:pPr>
              <a:spcBef>
                <a:spcPct val="40000"/>
              </a:spcBef>
            </a:pPr>
            <a:r>
              <a:rPr lang="en-US" dirty="0"/>
              <a:t>Improved orientation</a:t>
            </a:r>
          </a:p>
          <a:p>
            <a:pPr>
              <a:spcBef>
                <a:spcPct val="40000"/>
              </a:spcBef>
            </a:pPr>
            <a:r>
              <a:rPr lang="en-US" dirty="0"/>
              <a:t>Cultural and language training</a:t>
            </a:r>
          </a:p>
          <a:p>
            <a:pPr>
              <a:spcBef>
                <a:spcPct val="40000"/>
              </a:spcBef>
            </a:pPr>
            <a:r>
              <a:rPr lang="en-US" dirty="0"/>
              <a:t>Improved compensation packages</a:t>
            </a:r>
          </a:p>
        </p:txBody>
      </p:sp>
    </p:spTree>
    <p:extLst>
      <p:ext uri="{BB962C8B-B14F-4D97-AF65-F5344CB8AC3E}">
        <p14:creationId xmlns:p14="http://schemas.microsoft.com/office/powerpoint/2010/main" val="241507392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Origin of Pay for Performance </a:t>
            </a:r>
          </a:p>
        </p:txBody>
      </p:sp>
      <p:sp>
        <p:nvSpPr>
          <p:cNvPr id="3" name="Content Placeholder 2"/>
          <p:cNvSpPr>
            <a:spLocks noGrp="1"/>
          </p:cNvSpPr>
          <p:nvPr>
            <p:ph idx="1"/>
          </p:nvPr>
        </p:nvSpPr>
        <p:spPr/>
        <p:txBody>
          <a:bodyPr>
            <a:normAutofit/>
          </a:bodyPr>
          <a:lstStyle/>
          <a:p>
            <a:r>
              <a:rPr lang="en-US" sz="2400" dirty="0"/>
              <a:t>In the 1800s, Fredrick Taylor popularized using financial incentives </a:t>
            </a:r>
          </a:p>
          <a:p>
            <a:r>
              <a:rPr lang="en-US" sz="2400" dirty="0"/>
              <a:t>Taylor had a feeling that the employees had the tendency to work at the slowest pace and and to produce at the minimum acceptable level</a:t>
            </a:r>
          </a:p>
          <a:p>
            <a:r>
              <a:rPr lang="en-US" sz="2400" dirty="0"/>
              <a:t>Such attitudes of employees was referred to as systematic soldiering by Taylor</a:t>
            </a:r>
          </a:p>
          <a:p>
            <a:r>
              <a:rPr lang="en-US" sz="2400" dirty="0"/>
              <a:t> To overcome the problem, Taylor established the connection between pay and performance level </a:t>
            </a:r>
          </a:p>
          <a:p>
            <a:r>
              <a:rPr lang="en-US" sz="2400" dirty="0"/>
              <a:t>He provided the incentives to the workers whose production exceeds predetermined standard  </a:t>
            </a:r>
          </a:p>
        </p:txBody>
      </p:sp>
    </p:spTree>
    <p:extLst>
      <p:ext uri="{BB962C8B-B14F-4D97-AF65-F5344CB8AC3E}">
        <p14:creationId xmlns:p14="http://schemas.microsoft.com/office/powerpoint/2010/main" val="410759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Performance and Pay </a:t>
            </a:r>
          </a:p>
        </p:txBody>
      </p:sp>
      <p:sp>
        <p:nvSpPr>
          <p:cNvPr id="3" name="Content Placeholder 2"/>
          <p:cNvSpPr>
            <a:spLocks noGrp="1"/>
          </p:cNvSpPr>
          <p:nvPr>
            <p:ph idx="1"/>
          </p:nvPr>
        </p:nvSpPr>
        <p:spPr/>
        <p:txBody>
          <a:bodyPr>
            <a:normAutofit/>
          </a:bodyPr>
          <a:lstStyle/>
          <a:p>
            <a:r>
              <a:rPr lang="en-US" sz="2800" dirty="0"/>
              <a:t>Today, it is a strategic imperative to link the performance to pay</a:t>
            </a:r>
          </a:p>
          <a:p>
            <a:r>
              <a:rPr lang="en-US" sz="2800" dirty="0"/>
              <a:t>However, it is not an easy task and many pay for performance programs are ineffective</a:t>
            </a:r>
          </a:p>
          <a:p>
            <a:r>
              <a:rPr lang="en-US" sz="2800" dirty="0"/>
              <a:t>Research shows that 83% of such programs are somewhat successful or not successful </a:t>
            </a:r>
          </a:p>
          <a:p>
            <a:r>
              <a:rPr lang="en-US" sz="2800" dirty="0"/>
              <a:t>To establish effective programs, it is essential to understand the incentive theories and strategies </a:t>
            </a:r>
          </a:p>
          <a:p>
            <a:pPr>
              <a:buNone/>
            </a:pPr>
            <a:endParaRPr lang="en-US" sz="2800" dirty="0"/>
          </a:p>
        </p:txBody>
      </p:sp>
    </p:spTree>
    <p:extLst>
      <p:ext uri="{BB962C8B-B14F-4D97-AF65-F5344CB8AC3E}">
        <p14:creationId xmlns:p14="http://schemas.microsoft.com/office/powerpoint/2010/main" val="2225884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Motivation Theories: The Hierarchy Needs of Abraham Maslow  </a:t>
            </a: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665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Implication of Maslow’s Theory </a:t>
            </a:r>
          </a:p>
        </p:txBody>
      </p:sp>
      <p:sp>
        <p:nvSpPr>
          <p:cNvPr id="3" name="Content Placeholder 2"/>
          <p:cNvSpPr>
            <a:spLocks noGrp="1"/>
          </p:cNvSpPr>
          <p:nvPr>
            <p:ph idx="1"/>
          </p:nvPr>
        </p:nvSpPr>
        <p:spPr/>
        <p:txBody>
          <a:bodyPr/>
          <a:lstStyle/>
          <a:p>
            <a:r>
              <a:rPr lang="en-US" dirty="0"/>
              <a:t>Any guesses????????</a:t>
            </a:r>
          </a:p>
          <a:p>
            <a:r>
              <a:rPr lang="en-US" dirty="0"/>
              <a:t>Discuss with your neighbor!</a:t>
            </a:r>
          </a:p>
          <a:p>
            <a:pPr>
              <a:buNone/>
            </a:pPr>
            <a:endParaRPr lang="en-US" dirty="0"/>
          </a:p>
          <a:p>
            <a:pPr>
              <a:buNone/>
            </a:pPr>
            <a:r>
              <a:rPr lang="en-US" dirty="0"/>
              <a:t> </a:t>
            </a:r>
          </a:p>
        </p:txBody>
      </p:sp>
    </p:spTree>
    <p:extLst>
      <p:ext uri="{BB962C8B-B14F-4D97-AF65-F5344CB8AC3E}">
        <p14:creationId xmlns:p14="http://schemas.microsoft.com/office/powerpoint/2010/main" val="419620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Establishing Pay Rates</a:t>
            </a:r>
          </a:p>
        </p:txBody>
      </p:sp>
      <p:sp>
        <p:nvSpPr>
          <p:cNvPr id="24579" name="Rectangle 3"/>
          <p:cNvSpPr>
            <a:spLocks noGrp="1" noChangeArrowheads="1"/>
          </p:cNvSpPr>
          <p:nvPr>
            <p:ph type="body" idx="1"/>
          </p:nvPr>
        </p:nvSpPr>
        <p:spPr/>
        <p:txBody>
          <a:bodyPr/>
          <a:lstStyle/>
          <a:p>
            <a:pPr eaLnBrk="1" hangingPunct="1"/>
            <a:r>
              <a:rPr lang="en-US">
                <a:ea typeface="ＭＳ Ｐゴシック" pitchFamily="-107" charset="-128"/>
                <a:cs typeface="ＭＳ Ｐゴシック" pitchFamily="-107" charset="-128"/>
              </a:rPr>
              <a:t>Step 1. The salary survey</a:t>
            </a:r>
          </a:p>
          <a:p>
            <a:pPr lvl="1" eaLnBrk="1" hangingPunct="1"/>
            <a:r>
              <a:rPr lang="en-US"/>
              <a:t>It is difficult to set pay rates if you don’t know what other are paying. </a:t>
            </a:r>
          </a:p>
          <a:p>
            <a:pPr lvl="1" eaLnBrk="1" hangingPunct="1"/>
            <a:r>
              <a:rPr lang="en-US"/>
              <a:t>Aimed at determining current wage rates at other companies </a:t>
            </a:r>
          </a:p>
          <a:p>
            <a:pPr lvl="2" eaLnBrk="1" hangingPunct="1"/>
            <a:r>
              <a:rPr lang="en-US">
                <a:ea typeface="ＭＳ Ｐゴシック" pitchFamily="-107" charset="-128"/>
              </a:rPr>
              <a:t>A good salary survey provides specific wage rates for specific jobs.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Practical Implication of Maslow’s Theory </a:t>
            </a:r>
          </a:p>
        </p:txBody>
      </p:sp>
      <p:sp>
        <p:nvSpPr>
          <p:cNvPr id="3" name="Content Placeholder 2"/>
          <p:cNvSpPr>
            <a:spLocks noGrp="1"/>
          </p:cNvSpPr>
          <p:nvPr>
            <p:ph idx="1"/>
          </p:nvPr>
        </p:nvSpPr>
        <p:spPr/>
        <p:txBody>
          <a:bodyPr/>
          <a:lstStyle/>
          <a:p>
            <a:r>
              <a:rPr lang="en-US" dirty="0"/>
              <a:t>People are motivated first to satisfy the lower-order needs </a:t>
            </a:r>
          </a:p>
          <a:p>
            <a:r>
              <a:rPr lang="en-US" dirty="0"/>
              <a:t>Don’t try to motivate a person with a higher position who doesn’t have enough money to pay the bill</a:t>
            </a:r>
          </a:p>
        </p:txBody>
      </p:sp>
    </p:spTree>
    <p:extLst>
      <p:ext uri="{BB962C8B-B14F-4D97-AF65-F5344CB8AC3E}">
        <p14:creationId xmlns:p14="http://schemas.microsoft.com/office/powerpoint/2010/main" val="168778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Motivation Theories: Motivators </a:t>
            </a:r>
            <a:r>
              <a:rPr lang="en-US" sz="3200"/>
              <a:t>and Fredrick </a:t>
            </a:r>
            <a:r>
              <a:rPr lang="en-US" sz="3200" dirty="0"/>
              <a:t>Herzberg </a:t>
            </a:r>
          </a:p>
        </p:txBody>
      </p:sp>
      <p:graphicFrame>
        <p:nvGraphicFramePr>
          <p:cNvPr id="4" name="Content Placeholder 3"/>
          <p:cNvGraphicFramePr>
            <a:graphicFrameLocks noGrp="1"/>
          </p:cNvGraphicFramePr>
          <p:nvPr>
            <p:ph idx="1"/>
          </p:nvPr>
        </p:nvGraphicFramePr>
        <p:xfrm>
          <a:off x="914400" y="1600200"/>
          <a:ext cx="7499348" cy="3205480"/>
        </p:xfrm>
        <a:graphic>
          <a:graphicData uri="http://schemas.openxmlformats.org/drawingml/2006/table">
            <a:tbl>
              <a:tblPr firstRow="1" bandRow="1">
                <a:tableStyleId>{5C22544A-7EE6-4342-B048-85BDC9FD1C3A}</a:tableStyleId>
              </a:tblPr>
              <a:tblGrid>
                <a:gridCol w="3749674">
                  <a:extLst>
                    <a:ext uri="{9D8B030D-6E8A-4147-A177-3AD203B41FA5}">
                      <a16:colId xmlns:a16="http://schemas.microsoft.com/office/drawing/2014/main" val="20000"/>
                    </a:ext>
                  </a:extLst>
                </a:gridCol>
                <a:gridCol w="3749674">
                  <a:extLst>
                    <a:ext uri="{9D8B030D-6E8A-4147-A177-3AD203B41FA5}">
                      <a16:colId xmlns:a16="http://schemas.microsoft.com/office/drawing/2014/main" val="20001"/>
                    </a:ext>
                  </a:extLst>
                </a:gridCol>
              </a:tblGrid>
              <a:tr h="370840">
                <a:tc>
                  <a:txBody>
                    <a:bodyPr/>
                    <a:lstStyle/>
                    <a:p>
                      <a:r>
                        <a:rPr lang="en-US" dirty="0"/>
                        <a:t>Hygiene</a:t>
                      </a:r>
                      <a:r>
                        <a:rPr lang="en-US" baseline="0" dirty="0"/>
                        <a:t> factors (extrinsic factors)</a:t>
                      </a:r>
                      <a:endParaRPr lang="en-US" dirty="0"/>
                    </a:p>
                  </a:txBody>
                  <a:tcPr marL="83327" marR="83327"/>
                </a:tc>
                <a:tc>
                  <a:txBody>
                    <a:bodyPr/>
                    <a:lstStyle/>
                    <a:p>
                      <a:r>
                        <a:rPr lang="en-US" dirty="0"/>
                        <a:t>Motivators</a:t>
                      </a:r>
                      <a:r>
                        <a:rPr lang="en-US" baseline="0" dirty="0"/>
                        <a:t> (intrinsic factors)</a:t>
                      </a:r>
                      <a:endParaRPr lang="en-US" dirty="0"/>
                    </a:p>
                  </a:txBody>
                  <a:tcPr marL="83327" marR="83327"/>
                </a:tc>
                <a:extLst>
                  <a:ext uri="{0D108BD9-81ED-4DB2-BD59-A6C34878D82A}">
                    <a16:rowId xmlns:a16="http://schemas.microsoft.com/office/drawing/2014/main" val="10000"/>
                  </a:ext>
                </a:extLst>
              </a:tr>
              <a:tr h="370840">
                <a:tc>
                  <a:txBody>
                    <a:bodyPr/>
                    <a:lstStyle/>
                    <a:p>
                      <a:r>
                        <a:rPr lang="en-US" dirty="0"/>
                        <a:t>Better pay and working condition</a:t>
                      </a:r>
                    </a:p>
                  </a:txBody>
                  <a:tcPr marL="83327" marR="83327"/>
                </a:tc>
                <a:tc>
                  <a:txBody>
                    <a:bodyPr/>
                    <a:lstStyle/>
                    <a:p>
                      <a:r>
                        <a:rPr lang="en-US" dirty="0"/>
                        <a:t>Recognition,</a:t>
                      </a:r>
                      <a:r>
                        <a:rPr lang="en-US" baseline="0" dirty="0"/>
                        <a:t> appreciation and providing challenging work</a:t>
                      </a:r>
                      <a:endParaRPr lang="en-US" dirty="0"/>
                    </a:p>
                  </a:txBody>
                  <a:tcPr marL="83327" marR="83327"/>
                </a:tc>
                <a:extLst>
                  <a:ext uri="{0D108BD9-81ED-4DB2-BD59-A6C34878D82A}">
                    <a16:rowId xmlns:a16="http://schemas.microsoft.com/office/drawing/2014/main" val="10001"/>
                  </a:ext>
                </a:extLst>
              </a:tr>
              <a:tr h="370840">
                <a:tc>
                  <a:txBody>
                    <a:bodyPr/>
                    <a:lstStyle/>
                    <a:p>
                      <a:r>
                        <a:rPr lang="en-US" dirty="0"/>
                        <a:t>These</a:t>
                      </a:r>
                      <a:r>
                        <a:rPr lang="en-US" baseline="0" dirty="0"/>
                        <a:t> factors just keep the employees from becoming dissatisfied </a:t>
                      </a:r>
                      <a:endParaRPr lang="en-US" dirty="0"/>
                    </a:p>
                  </a:txBody>
                  <a:tcPr marL="83327" marR="83327"/>
                </a:tc>
                <a:tc>
                  <a:txBody>
                    <a:bodyPr/>
                    <a:lstStyle/>
                    <a:p>
                      <a:r>
                        <a:rPr lang="en-US" dirty="0"/>
                        <a:t>The</a:t>
                      </a:r>
                      <a:r>
                        <a:rPr lang="en-US" baseline="0" dirty="0"/>
                        <a:t> best way to motivate a person is to provide with motivator factors </a:t>
                      </a:r>
                      <a:endParaRPr lang="en-US" dirty="0"/>
                    </a:p>
                  </a:txBody>
                  <a:tcPr marL="83327" marR="83327"/>
                </a:tc>
                <a:extLst>
                  <a:ext uri="{0D108BD9-81ED-4DB2-BD59-A6C34878D82A}">
                    <a16:rowId xmlns:a16="http://schemas.microsoft.com/office/drawing/2014/main" val="10002"/>
                  </a:ext>
                </a:extLst>
              </a:tr>
              <a:tr h="370840">
                <a:tc>
                  <a:txBody>
                    <a:bodyPr/>
                    <a:lstStyle/>
                    <a:p>
                      <a:r>
                        <a:rPr lang="en-US" dirty="0"/>
                        <a:t>Adding more</a:t>
                      </a:r>
                      <a:r>
                        <a:rPr lang="en-US" baseline="0" dirty="0"/>
                        <a:t> of these factors will not generate extra motivation for the employees </a:t>
                      </a:r>
                      <a:endParaRPr lang="en-US" dirty="0"/>
                    </a:p>
                  </a:txBody>
                  <a:tcPr marL="83327" marR="83327"/>
                </a:tc>
                <a:tc>
                  <a:txBody>
                    <a:bodyPr/>
                    <a:lstStyle/>
                    <a:p>
                      <a:r>
                        <a:rPr lang="en-US" dirty="0"/>
                        <a:t>Add</a:t>
                      </a:r>
                      <a:r>
                        <a:rPr lang="en-US" baseline="0" dirty="0"/>
                        <a:t>ing more of these factors will enrich the job and get the employees further motivated </a:t>
                      </a:r>
                      <a:endParaRPr lang="en-US" dirty="0"/>
                    </a:p>
                  </a:txBody>
                  <a:tcPr marL="83327" marR="83327"/>
                </a:tc>
                <a:extLst>
                  <a:ext uri="{0D108BD9-81ED-4DB2-BD59-A6C34878D82A}">
                    <a16:rowId xmlns:a16="http://schemas.microsoft.com/office/drawing/2014/main" val="10003"/>
                  </a:ext>
                </a:extLst>
              </a:tr>
              <a:tr h="370840">
                <a:tc>
                  <a:txBody>
                    <a:bodyPr/>
                    <a:lstStyle/>
                    <a:p>
                      <a:endParaRPr lang="en-US" dirty="0"/>
                    </a:p>
                  </a:txBody>
                  <a:tcPr marL="83327" marR="83327"/>
                </a:tc>
                <a:tc>
                  <a:txBody>
                    <a:bodyPr/>
                    <a:lstStyle/>
                    <a:p>
                      <a:endParaRPr lang="en-US" dirty="0"/>
                    </a:p>
                  </a:txBody>
                  <a:tcPr marL="83327" marR="8332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16676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Practical Implication of Herzberg’s Theory </a:t>
            </a:r>
          </a:p>
        </p:txBody>
      </p:sp>
      <p:sp>
        <p:nvSpPr>
          <p:cNvPr id="3" name="Content Placeholder 2"/>
          <p:cNvSpPr>
            <a:spLocks noGrp="1"/>
          </p:cNvSpPr>
          <p:nvPr>
            <p:ph idx="1"/>
          </p:nvPr>
        </p:nvSpPr>
        <p:spPr/>
        <p:txBody>
          <a:bodyPr/>
          <a:lstStyle/>
          <a:p>
            <a:r>
              <a:rPr lang="en-US" dirty="0"/>
              <a:t>Any Guesses???</a:t>
            </a:r>
          </a:p>
        </p:txBody>
      </p:sp>
    </p:spTree>
    <p:extLst>
      <p:ext uri="{BB962C8B-B14F-4D97-AF65-F5344CB8AC3E}">
        <p14:creationId xmlns:p14="http://schemas.microsoft.com/office/powerpoint/2010/main" val="809984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Practical Implication of Herzberg’s Theory </a:t>
            </a:r>
          </a:p>
        </p:txBody>
      </p:sp>
      <p:sp>
        <p:nvSpPr>
          <p:cNvPr id="3" name="Content Placeholder 2"/>
          <p:cNvSpPr>
            <a:spLocks noGrp="1"/>
          </p:cNvSpPr>
          <p:nvPr>
            <p:ph idx="1"/>
          </p:nvPr>
        </p:nvSpPr>
        <p:spPr/>
        <p:txBody>
          <a:bodyPr/>
          <a:lstStyle/>
          <a:p>
            <a:r>
              <a:rPr lang="en-US" dirty="0"/>
              <a:t>Relying exclusively on extrinsic factors is risky </a:t>
            </a:r>
          </a:p>
          <a:p>
            <a:r>
              <a:rPr lang="en-US" dirty="0"/>
              <a:t> Incentive plan should include the  intrinsic factors along with extrinsic factors </a:t>
            </a:r>
          </a:p>
          <a:p>
            <a:pPr>
              <a:buNone/>
            </a:pPr>
            <a:endParaRPr lang="en-US" dirty="0"/>
          </a:p>
        </p:txBody>
      </p:sp>
    </p:spTree>
    <p:extLst>
      <p:ext uri="{BB962C8B-B14F-4D97-AF65-F5344CB8AC3E}">
        <p14:creationId xmlns:p14="http://schemas.microsoft.com/office/powerpoint/2010/main" val="2937952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50" name="Rectangle 6"/>
          <p:cNvSpPr>
            <a:spLocks noGrp="1" noChangeArrowheads="1"/>
          </p:cNvSpPr>
          <p:nvPr>
            <p:ph type="title"/>
          </p:nvPr>
        </p:nvSpPr>
        <p:spPr/>
        <p:txBody>
          <a:bodyPr>
            <a:normAutofit fontScale="90000"/>
          </a:bodyPr>
          <a:lstStyle/>
          <a:p>
            <a:r>
              <a:rPr lang="en-US" dirty="0"/>
              <a:t>Motivation Theories: Expectancy Theory and Victor Vroom</a:t>
            </a:r>
          </a:p>
        </p:txBody>
      </p:sp>
      <p:sp>
        <p:nvSpPr>
          <p:cNvPr id="338951" name="Rectangle 7"/>
          <p:cNvSpPr>
            <a:spLocks noGrp="1" noChangeArrowheads="1"/>
          </p:cNvSpPr>
          <p:nvPr>
            <p:ph idx="1"/>
          </p:nvPr>
        </p:nvSpPr>
        <p:spPr/>
        <p:txBody>
          <a:bodyPr>
            <a:normAutofit/>
          </a:bodyPr>
          <a:lstStyle/>
          <a:p>
            <a:r>
              <a:rPr lang="en-US"/>
              <a:t>Vroom’s Expectancy Theory</a:t>
            </a:r>
          </a:p>
          <a:p>
            <a:pPr lvl="1"/>
            <a:r>
              <a:rPr lang="en-US"/>
              <a:t>A person’s motivation to exert some level of effort is a function of three things: </a:t>
            </a:r>
          </a:p>
          <a:p>
            <a:pPr lvl="2"/>
            <a:r>
              <a:rPr lang="en-US" b="1"/>
              <a:t>Expectancy:</a:t>
            </a:r>
            <a:r>
              <a:rPr lang="en-US"/>
              <a:t> that effort will lead to performance.</a:t>
            </a:r>
          </a:p>
          <a:p>
            <a:pPr lvl="2"/>
            <a:r>
              <a:rPr lang="en-US" b="1"/>
              <a:t>Instrumentality:</a:t>
            </a:r>
            <a:r>
              <a:rPr lang="en-US"/>
              <a:t> the connection between performance and the appropriate reward.</a:t>
            </a:r>
          </a:p>
          <a:p>
            <a:pPr lvl="2"/>
            <a:r>
              <a:rPr lang="en-US" b="1"/>
              <a:t>Valence:</a:t>
            </a:r>
            <a:r>
              <a:rPr lang="en-US"/>
              <a:t> the value the person places on the reward.</a:t>
            </a:r>
          </a:p>
          <a:p>
            <a:pPr lvl="1"/>
            <a:r>
              <a:rPr lang="en-US"/>
              <a:t>Motivation = E x I x V</a:t>
            </a:r>
          </a:p>
          <a:p>
            <a:pPr lvl="2"/>
            <a:r>
              <a:rPr lang="en-US"/>
              <a:t>If any factor (E, I, or V) is zero, then there is no motivation to work toward the reward.</a:t>
            </a:r>
          </a:p>
          <a:p>
            <a:pPr lvl="2"/>
            <a:r>
              <a:rPr lang="en-US"/>
              <a:t>Employee confidence building and training, accurate appraisals, and knowledge of workers’ desired rewards can increase employee motivation.</a:t>
            </a:r>
          </a:p>
        </p:txBody>
      </p:sp>
    </p:spTree>
    <p:extLst>
      <p:ext uri="{BB962C8B-B14F-4D97-AF65-F5344CB8AC3E}">
        <p14:creationId xmlns:p14="http://schemas.microsoft.com/office/powerpoint/2010/main" val="364560818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solidFill>
                  <a:schemeClr val="accent1">
                    <a:lumMod val="50000"/>
                  </a:schemeClr>
                </a:solidFill>
                <a:latin typeface="Times New Roman" pitchFamily="18" charset="0"/>
                <a:cs typeface="Times New Roman" pitchFamily="18" charset="0"/>
              </a:rPr>
              <a:t>Wage Structure in Bangladesh </a:t>
            </a:r>
          </a:p>
        </p:txBody>
      </p:sp>
      <p:sp>
        <p:nvSpPr>
          <p:cNvPr id="3" name="Content Placeholder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The </a:t>
            </a:r>
            <a:r>
              <a:rPr lang="en-US" sz="1600" b="1" dirty="0">
                <a:latin typeface="Times New Roman" pitchFamily="18" charset="0"/>
                <a:cs typeface="Times New Roman" pitchFamily="18" charset="0"/>
              </a:rPr>
              <a:t>main objective of fixing wage structure </a:t>
            </a:r>
            <a:r>
              <a:rPr lang="en-US" sz="1600" dirty="0">
                <a:latin typeface="Times New Roman" pitchFamily="18" charset="0"/>
                <a:cs typeface="Times New Roman" pitchFamily="18" charset="0"/>
              </a:rPr>
              <a:t>is to pay the labourers a minimum amount with which they can meet their needs.</a:t>
            </a:r>
          </a:p>
          <a:p>
            <a:r>
              <a:rPr lang="en-US" sz="1600" dirty="0">
                <a:latin typeface="Times New Roman" pitchFamily="18" charset="0"/>
                <a:cs typeface="Times New Roman" pitchFamily="18" charset="0"/>
              </a:rPr>
              <a:t>In Bangladesh there is no uniform minimum wages for workers across all sectors.</a:t>
            </a:r>
          </a:p>
          <a:p>
            <a:r>
              <a:rPr lang="en-US" sz="1600" dirty="0">
                <a:latin typeface="Times New Roman" pitchFamily="18" charset="0"/>
                <a:cs typeface="Times New Roman" pitchFamily="18" charset="0"/>
              </a:rPr>
              <a:t>Any homogeneity between minimum wages fixed for different sectors and industries is also absent </a:t>
            </a:r>
          </a:p>
          <a:p>
            <a:r>
              <a:rPr lang="en-US" sz="1600" dirty="0">
                <a:latin typeface="Times New Roman" pitchFamily="18" charset="0"/>
                <a:cs typeface="Times New Roman" pitchFamily="18" charset="0"/>
              </a:rPr>
              <a:t>Different wage structures prevail in different industries that are relevant to the job pattern of the workers.</a:t>
            </a:r>
          </a:p>
          <a:p>
            <a:r>
              <a:rPr lang="en-US" sz="1600" dirty="0">
                <a:latin typeface="Times New Roman" pitchFamily="18" charset="0"/>
                <a:cs typeface="Times New Roman" pitchFamily="18" charset="0"/>
              </a:rPr>
              <a:t>Several wage boards have been set up at different times with the aim to fix minimum wages for workers employed in various enterprises- public and private.</a:t>
            </a:r>
          </a:p>
          <a:p>
            <a:r>
              <a:rPr lang="en-US" sz="1600" i="1" dirty="0">
                <a:latin typeface="Times New Roman" pitchFamily="18" charset="0"/>
                <a:cs typeface="Times New Roman" pitchFamily="18" charset="0"/>
              </a:rPr>
              <a:t>This chapter will encompass the existing minimum wage structure in major industries and sectors in Bangladesh and will also cover existing legal mechanisms, the socio-economic conditions of Bangladesh and other relevant issues.</a:t>
            </a:r>
          </a:p>
        </p:txBody>
      </p:sp>
      <p:sp>
        <p:nvSpPr>
          <p:cNvPr id="4" name="Slide Number Placeholder 3"/>
          <p:cNvSpPr>
            <a:spLocks noGrp="1"/>
          </p:cNvSpPr>
          <p:nvPr>
            <p:ph type="sldNum" sz="quarter" idx="12"/>
          </p:nvPr>
        </p:nvSpPr>
        <p:spPr/>
        <p:txBody>
          <a:bodyPr/>
          <a:lstStyle/>
          <a:p>
            <a:fld id="{2FCA500D-8709-4639-9C41-78F2B3E825F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solidFill>
                  <a:schemeClr val="accent1">
                    <a:lumMod val="50000"/>
                  </a:schemeClr>
                </a:solidFill>
                <a:latin typeface="Times New Roman" pitchFamily="18" charset="0"/>
                <a:cs typeface="Times New Roman" pitchFamily="18" charset="0"/>
              </a:rPr>
              <a:t>Legal Framework for ‘wage’ and ‘minimum wage’</a:t>
            </a:r>
          </a:p>
        </p:txBody>
      </p:sp>
      <p:sp>
        <p:nvSpPr>
          <p:cNvPr id="3" name="Slide Number Placeholder 2"/>
          <p:cNvSpPr>
            <a:spLocks noGrp="1"/>
          </p:cNvSpPr>
          <p:nvPr>
            <p:ph type="sldNum" sz="quarter" idx="12"/>
          </p:nvPr>
        </p:nvSpPr>
        <p:spPr/>
        <p:txBody>
          <a:bodyPr/>
          <a:lstStyle/>
          <a:p>
            <a:fld id="{2FCA500D-8709-4639-9C41-78F2B3E825FB}" type="slidenum">
              <a:rPr lang="en-US" smtClean="0"/>
              <a:pPr/>
              <a:t>36</a:t>
            </a:fld>
            <a:endParaRPr lang="en-US" dirty="0"/>
          </a:p>
        </p:txBody>
      </p:sp>
      <p:sp>
        <p:nvSpPr>
          <p:cNvPr id="4" name="Content Placeholder 3"/>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endParaRPr lang="en-US" sz="1600" b="1" dirty="0">
              <a:solidFill>
                <a:schemeClr val="tx1"/>
              </a:solidFill>
              <a:latin typeface="Times New Roman" pitchFamily="18" charset="0"/>
              <a:cs typeface="Times New Roman" pitchFamily="18" charset="0"/>
            </a:endParaRPr>
          </a:p>
          <a:p>
            <a:r>
              <a:rPr lang="en-US" sz="1600" b="1" dirty="0">
                <a:solidFill>
                  <a:schemeClr val="tx1"/>
                </a:solidFill>
                <a:latin typeface="Times New Roman" pitchFamily="18" charset="0"/>
                <a:cs typeface="Times New Roman" pitchFamily="18" charset="0"/>
              </a:rPr>
              <a:t>Payment and protection of wages and other related matters were previously regulated by the Payment of Wages Act, 1936. </a:t>
            </a:r>
          </a:p>
          <a:p>
            <a:r>
              <a:rPr lang="en-US" sz="1600" dirty="0">
                <a:solidFill>
                  <a:schemeClr val="tx1"/>
                </a:solidFill>
                <a:latin typeface="Times New Roman" pitchFamily="18" charset="0"/>
                <a:cs typeface="Times New Roman" pitchFamily="18" charset="0"/>
              </a:rPr>
              <a:t>Payment of Wages Act had a wide coverage.</a:t>
            </a:r>
          </a:p>
          <a:p>
            <a:r>
              <a:rPr lang="en-US" sz="1600" dirty="0">
                <a:solidFill>
                  <a:schemeClr val="tx1"/>
                </a:solidFill>
                <a:latin typeface="Times New Roman" pitchFamily="18" charset="0"/>
                <a:cs typeface="Times New Roman" pitchFamily="18" charset="0"/>
              </a:rPr>
              <a:t>Workers employed in </a:t>
            </a:r>
            <a:r>
              <a:rPr lang="en-US" sz="1600" i="1" dirty="0">
                <a:solidFill>
                  <a:schemeClr val="tx1"/>
                </a:solidFill>
                <a:latin typeface="Times New Roman" pitchFamily="18" charset="0"/>
                <a:cs typeface="Times New Roman" pitchFamily="18" charset="0"/>
              </a:rPr>
              <a:t>factories</a:t>
            </a:r>
            <a:r>
              <a:rPr lang="en-US" sz="1600" dirty="0">
                <a:solidFill>
                  <a:schemeClr val="tx1"/>
                </a:solidFill>
                <a:latin typeface="Times New Roman" pitchFamily="18" charset="0"/>
                <a:cs typeface="Times New Roman" pitchFamily="18" charset="0"/>
              </a:rPr>
              <a:t>, </a:t>
            </a:r>
            <a:r>
              <a:rPr lang="en-US" sz="1600" i="1" dirty="0">
                <a:solidFill>
                  <a:schemeClr val="tx1"/>
                </a:solidFill>
                <a:latin typeface="Times New Roman" pitchFamily="18" charset="0"/>
                <a:cs typeface="Times New Roman" pitchFamily="18" charset="0"/>
              </a:rPr>
              <a:t>shops, industrial and commercial establishments </a:t>
            </a:r>
            <a:r>
              <a:rPr lang="en-US" sz="1600" dirty="0">
                <a:solidFill>
                  <a:schemeClr val="tx1"/>
                </a:solidFill>
                <a:latin typeface="Times New Roman" pitchFamily="18" charset="0"/>
                <a:cs typeface="Times New Roman" pitchFamily="18" charset="0"/>
              </a:rPr>
              <a:t>like  road transport services, railways, dock, jetty, inland steam vessel, mine, oil field, plantation or any other workshop have been </a:t>
            </a:r>
            <a:r>
              <a:rPr lang="en-US" sz="1600" u="sng" dirty="0">
                <a:solidFill>
                  <a:schemeClr val="tx1"/>
                </a:solidFill>
                <a:latin typeface="Times New Roman" pitchFamily="18" charset="0"/>
                <a:cs typeface="Times New Roman" pitchFamily="18" charset="0"/>
              </a:rPr>
              <a:t>brought within the purview  of this legislation.</a:t>
            </a:r>
          </a:p>
          <a:p>
            <a:r>
              <a:rPr lang="en-US" sz="1600" b="1" dirty="0">
                <a:solidFill>
                  <a:schemeClr val="tx1"/>
                </a:solidFill>
                <a:latin typeface="Times New Roman" pitchFamily="18" charset="0"/>
                <a:cs typeface="Times New Roman" pitchFamily="18" charset="0"/>
              </a:rPr>
              <a:t>This Act has now been merged with the newly introduced Labour Act 2006 with some modifications.</a:t>
            </a:r>
          </a:p>
          <a:p>
            <a:r>
              <a:rPr lang="en-US" sz="1600" dirty="0">
                <a:solidFill>
                  <a:schemeClr val="tx1"/>
                </a:solidFill>
                <a:latin typeface="Times New Roman" pitchFamily="18" charset="0"/>
                <a:cs typeface="Times New Roman" pitchFamily="18" charset="0"/>
              </a:rPr>
              <a:t>According to S.2(45) of the Act, ‘wages’ refer all remuneration capable of being expressed in terms of money</a:t>
            </a:r>
          </a:p>
          <a:p>
            <a:r>
              <a:rPr lang="en-US" sz="1600" dirty="0">
                <a:solidFill>
                  <a:schemeClr val="tx1"/>
                </a:solidFill>
                <a:latin typeface="Times New Roman" pitchFamily="18" charset="0"/>
                <a:cs typeface="Times New Roman" pitchFamily="18" charset="0"/>
              </a:rPr>
              <a:t>It is payable to a worker if the terms of the contract of employment are fulfilled.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dirty="0">
                <a:solidFill>
                  <a:schemeClr val="accent1">
                    <a:lumMod val="50000"/>
                  </a:schemeClr>
                </a:solidFill>
                <a:latin typeface="Times New Roman" pitchFamily="18" charset="0"/>
                <a:cs typeface="Times New Roman" pitchFamily="18" charset="0"/>
              </a:rPr>
              <a:t>Legal Framework for ‘wage’ and ‘minimum wage’</a:t>
            </a:r>
            <a:endParaRPr lang="en-US" sz="2400" dirty="0">
              <a:solidFill>
                <a:schemeClr val="tx2">
                  <a:lumMod val="50000"/>
                </a:schemeClr>
              </a:solidFill>
            </a:endParaRPr>
          </a:p>
        </p:txBody>
      </p:sp>
      <p:sp>
        <p:nvSpPr>
          <p:cNvPr id="3" name="Slide Number Placeholder 2"/>
          <p:cNvSpPr>
            <a:spLocks noGrp="1"/>
          </p:cNvSpPr>
          <p:nvPr>
            <p:ph type="sldNum" sz="quarter" idx="12"/>
          </p:nvPr>
        </p:nvSpPr>
        <p:spPr/>
        <p:txBody>
          <a:bodyPr/>
          <a:lstStyle/>
          <a:p>
            <a:fld id="{2FCA500D-8709-4639-9C41-78F2B3E825FB}" type="slidenum">
              <a:rPr lang="en-US" smtClean="0"/>
              <a:pPr/>
              <a:t>37</a:t>
            </a:fld>
            <a:endParaRPr lang="en-US" dirty="0"/>
          </a:p>
        </p:txBody>
      </p:sp>
      <p:sp>
        <p:nvSpPr>
          <p:cNvPr id="4" name="Content Placeholder 3"/>
          <p:cNvSpPr>
            <a:spLocks noGrp="1"/>
          </p:cNvSpPr>
          <p:nvPr>
            <p:ph sz="quarter" idx="1"/>
          </p:nvPr>
        </p:nvSpPr>
        <p:spPr>
          <a:xfrm>
            <a:off x="457200" y="914400"/>
            <a:ext cx="8229600" cy="5410200"/>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sz="1600" dirty="0">
                <a:latin typeface="Times New Roman" pitchFamily="18" charset="0"/>
                <a:cs typeface="Times New Roman" pitchFamily="18" charset="0"/>
              </a:rPr>
              <a:t>   </a:t>
            </a:r>
            <a:r>
              <a:rPr lang="en-US" sz="1800" dirty="0">
                <a:latin typeface="Times New Roman" pitchFamily="18" charset="0"/>
                <a:cs typeface="Times New Roman" pitchFamily="18" charset="0"/>
              </a:rPr>
              <a:t>The term ‘wages’ does not include the following:</a:t>
            </a:r>
          </a:p>
          <a:p>
            <a:pPr>
              <a:buSzPct val="100000"/>
              <a:buFont typeface="Wingdings" pitchFamily="2" charset="2"/>
              <a:buChar char="§"/>
            </a:pPr>
            <a:r>
              <a:rPr lang="en-US" sz="1600" dirty="0">
                <a:latin typeface="Times New Roman" pitchFamily="18" charset="0"/>
                <a:cs typeface="Times New Roman" pitchFamily="18" charset="0"/>
              </a:rPr>
              <a:t>the value of  any house accommodation, supply of light, water, medical attendance or other amenity or a\of any service excluded by general or special order of the Government;</a:t>
            </a:r>
          </a:p>
          <a:p>
            <a:pPr>
              <a:buSzPct val="100000"/>
              <a:buFont typeface="Wingdings" pitchFamily="2" charset="2"/>
              <a:buChar char="§"/>
            </a:pPr>
            <a:r>
              <a:rPr lang="en-US" sz="1600" dirty="0">
                <a:latin typeface="Times New Roman" pitchFamily="18" charset="0"/>
                <a:cs typeface="Times New Roman" pitchFamily="18" charset="0"/>
              </a:rPr>
              <a:t>any contribution paid by the employment to any pension fund or provident fund ;</a:t>
            </a:r>
          </a:p>
          <a:p>
            <a:pPr>
              <a:buSzPct val="100000"/>
              <a:buFont typeface="Wingdings" pitchFamily="2" charset="2"/>
              <a:buChar char="§"/>
            </a:pPr>
            <a:r>
              <a:rPr lang="en-US" sz="1600" dirty="0">
                <a:latin typeface="Times New Roman" pitchFamily="18" charset="0"/>
                <a:cs typeface="Times New Roman" pitchFamily="18" charset="0"/>
              </a:rPr>
              <a:t>any travelling allowance or the value of any travelling concession</a:t>
            </a:r>
          </a:p>
          <a:p>
            <a:pPr>
              <a:buSzPct val="100000"/>
              <a:buFont typeface="Wingdings" pitchFamily="2" charset="2"/>
              <a:buChar char="§"/>
            </a:pPr>
            <a:r>
              <a:rPr lang="en-US" sz="1600" dirty="0">
                <a:latin typeface="Times New Roman" pitchFamily="18" charset="0"/>
                <a:cs typeface="Times New Roman" pitchFamily="18" charset="0"/>
              </a:rPr>
              <a:t>any sum paid to the person employed to defray special expenses entailed on him by the nature of his employment.</a:t>
            </a:r>
          </a:p>
          <a:p>
            <a:pPr>
              <a:buSzPct val="100000"/>
              <a:buNone/>
            </a:pPr>
            <a:r>
              <a:rPr lang="en-US" sz="1600" dirty="0">
                <a:latin typeface="Times New Roman" pitchFamily="18" charset="0"/>
                <a:cs typeface="Times New Roman" pitchFamily="18" charset="0"/>
              </a:rPr>
              <a:t>   </a:t>
            </a:r>
            <a:r>
              <a:rPr lang="en-US" sz="1800" dirty="0">
                <a:latin typeface="Times New Roman" pitchFamily="18" charset="0"/>
                <a:cs typeface="Times New Roman" pitchFamily="18" charset="0"/>
              </a:rPr>
              <a:t>However, according to section 120, the phrase ‘wages’ shall include the following, namely:</a:t>
            </a:r>
          </a:p>
          <a:p>
            <a:pPr>
              <a:buSzPct val="80000"/>
              <a:buFont typeface="Wingdings" pitchFamily="2" charset="2"/>
              <a:buChar char="q"/>
            </a:pPr>
            <a:r>
              <a:rPr lang="en-US" sz="1600" dirty="0">
                <a:latin typeface="Times New Roman" pitchFamily="18" charset="0"/>
                <a:cs typeface="Times New Roman" pitchFamily="18" charset="0"/>
              </a:rPr>
              <a:t>any bonus or other additional remuneration payable as per the terms of employment;</a:t>
            </a:r>
          </a:p>
          <a:p>
            <a:pPr>
              <a:buSzPct val="80000"/>
              <a:buFont typeface="Wingdings" pitchFamily="2" charset="2"/>
              <a:buChar char="q"/>
            </a:pPr>
            <a:r>
              <a:rPr lang="en-US" sz="1600" dirty="0">
                <a:latin typeface="Times New Roman" pitchFamily="18" charset="0"/>
                <a:cs typeface="Times New Roman" pitchFamily="18" charset="0"/>
              </a:rPr>
              <a:t>any compensation payable for holiday, stoppage or overtime work;</a:t>
            </a:r>
          </a:p>
          <a:p>
            <a:pPr>
              <a:buSzPct val="80000"/>
              <a:buFont typeface="Wingdings" pitchFamily="2" charset="2"/>
              <a:buChar char="q"/>
            </a:pPr>
            <a:r>
              <a:rPr lang="en-US" sz="1600" dirty="0">
                <a:latin typeface="Times New Roman" pitchFamily="18" charset="0"/>
                <a:cs typeface="Times New Roman" pitchFamily="18" charset="0"/>
              </a:rPr>
              <a:t>any remuneration payable for any order of the court or for any award or resolution between the parties;</a:t>
            </a:r>
          </a:p>
          <a:p>
            <a:pPr>
              <a:buSzPct val="80000"/>
              <a:buFont typeface="Wingdings" pitchFamily="2" charset="2"/>
              <a:buChar char="q"/>
            </a:pPr>
            <a:r>
              <a:rPr lang="en-US" sz="1600" dirty="0">
                <a:latin typeface="Times New Roman" pitchFamily="18" charset="0"/>
                <a:cs typeface="Times New Roman" pitchFamily="18" charset="0"/>
              </a:rPr>
              <a:t>any money payable under any contract or the Labour Act for any removal from service- be it under </a:t>
            </a:r>
            <a:r>
              <a:rPr lang="en-US" sz="1600" i="1" dirty="0">
                <a:latin typeface="Times New Roman" pitchFamily="18" charset="0"/>
                <a:cs typeface="Times New Roman" pitchFamily="18" charset="0"/>
              </a:rPr>
              <a:t>retrenchment, discharge, removal, resignation, retirement, dismissal</a:t>
            </a:r>
            <a:r>
              <a:rPr lang="en-US" sz="1600" dirty="0">
                <a:latin typeface="Times New Roman" pitchFamily="18" charset="0"/>
                <a:cs typeface="Times New Roman" pitchFamily="18" charset="0"/>
              </a:rPr>
              <a:t>;</a:t>
            </a:r>
          </a:p>
          <a:p>
            <a:pPr>
              <a:buSzPct val="80000"/>
              <a:buFont typeface="Wingdings" pitchFamily="2" charset="2"/>
              <a:buChar char="q"/>
            </a:pPr>
            <a:r>
              <a:rPr lang="en-US" sz="1600" dirty="0">
                <a:latin typeface="Times New Roman" pitchFamily="18" charset="0"/>
                <a:cs typeface="Times New Roman" pitchFamily="18" charset="0"/>
              </a:rPr>
              <a:t>money payable for lay-off or temporary dismissal.</a:t>
            </a:r>
          </a:p>
          <a:p>
            <a:pPr>
              <a:buSzPct val="80000"/>
              <a:buNone/>
            </a:pPr>
            <a:endParaRPr lang="en-US" sz="16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solidFill>
                  <a:schemeClr val="accent1">
                    <a:lumMod val="50000"/>
                  </a:schemeClr>
                </a:solidFill>
                <a:latin typeface="Times New Roman" pitchFamily="18" charset="0"/>
                <a:cs typeface="Times New Roman" pitchFamily="18" charset="0"/>
              </a:rPr>
              <a:t>Legal Framework for ‘wage’ and ‘minimum wage’</a:t>
            </a:r>
            <a:endParaRPr lang="en-US" sz="2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FCA500D-8709-4639-9C41-78F2B3E825FB}" type="slidenum">
              <a:rPr lang="en-US" smtClean="0"/>
              <a:pPr/>
              <a:t>38</a:t>
            </a:fld>
            <a:endParaRPr lang="en-US" dirty="0"/>
          </a:p>
        </p:txBody>
      </p:sp>
      <p:sp>
        <p:nvSpPr>
          <p:cNvPr id="4" name="Content Placeholder 3"/>
          <p:cNvSpPr>
            <a:spLocks noGrp="1"/>
          </p:cNvSpPr>
          <p:nvPr>
            <p:ph sz="quarter" idx="1"/>
          </p:nvPr>
        </p:nvSpPr>
        <p:spPr>
          <a:xfrm>
            <a:off x="457200" y="1371600"/>
            <a:ext cx="8229600" cy="4785360"/>
          </a:xfrm>
        </p:spPr>
        <p:style>
          <a:lnRef idx="2">
            <a:schemeClr val="accent1"/>
          </a:lnRef>
          <a:fillRef idx="1">
            <a:schemeClr val="lt1"/>
          </a:fillRef>
          <a:effectRef idx="0">
            <a:schemeClr val="accent1"/>
          </a:effectRef>
          <a:fontRef idx="minor">
            <a:schemeClr val="dk1"/>
          </a:fontRef>
        </p:style>
        <p:txBody>
          <a:bodyPr>
            <a:normAutofit/>
          </a:bodyPr>
          <a:lstStyle/>
          <a:p>
            <a:endParaRPr lang="en-US" sz="1600" dirty="0">
              <a:latin typeface="Times New Roman" pitchFamily="18" charset="0"/>
              <a:cs typeface="Times New Roman" pitchFamily="18" charset="0"/>
            </a:endParaRPr>
          </a:p>
          <a:p>
            <a:r>
              <a:rPr lang="en-US" sz="1800" dirty="0">
                <a:latin typeface="Times New Roman" pitchFamily="18" charset="0"/>
                <a:cs typeface="Times New Roman" pitchFamily="18" charset="0"/>
              </a:rPr>
              <a:t>According to the  ILO Convention 131, the right to minimum wages must be ensured by law and it cannot be left to anybody’s discretion.</a:t>
            </a:r>
          </a:p>
          <a:p>
            <a:r>
              <a:rPr lang="en-US" sz="1800" dirty="0">
                <a:latin typeface="Times New Roman" pitchFamily="18" charset="0"/>
                <a:cs typeface="Times New Roman" pitchFamily="18" charset="0"/>
              </a:rPr>
              <a:t>Actions have to be taken against those who fail to implement the law</a:t>
            </a:r>
          </a:p>
          <a:p>
            <a:r>
              <a:rPr lang="en-US" sz="1800" b="1" dirty="0">
                <a:latin typeface="Times New Roman" pitchFamily="18" charset="0"/>
                <a:cs typeface="Times New Roman" pitchFamily="18" charset="0"/>
              </a:rPr>
              <a:t>Under the Bangladesh Labour Act 2006, the minimum rate of wages fixed by the Government is final and cannot be questioned by any person in any manner in any court or authority.</a:t>
            </a:r>
          </a:p>
          <a:p>
            <a:r>
              <a:rPr lang="en-US" sz="1800" dirty="0">
                <a:latin typeface="Times New Roman" pitchFamily="18" charset="0"/>
                <a:cs typeface="Times New Roman" pitchFamily="18" charset="0"/>
              </a:rPr>
              <a:t>The rates declared by the Government on the recommendations of the Board are minimum rates of wages and no employer can pay wages lower than those notified by the Government.</a:t>
            </a:r>
          </a:p>
          <a:p>
            <a:r>
              <a:rPr lang="en-US" sz="1800" dirty="0">
                <a:latin typeface="Times New Roman" pitchFamily="18" charset="0"/>
                <a:cs typeface="Times New Roman" pitchFamily="18" charset="0"/>
              </a:rPr>
              <a:t>However, the law does not preclude employers from paying more than what has been recommended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Determination of  Minimum Wages</a:t>
            </a:r>
          </a:p>
        </p:txBody>
      </p:sp>
      <p:sp>
        <p:nvSpPr>
          <p:cNvPr id="3" name="Slide Number Placeholder 2"/>
          <p:cNvSpPr>
            <a:spLocks noGrp="1"/>
          </p:cNvSpPr>
          <p:nvPr>
            <p:ph type="sldNum" sz="quarter" idx="12"/>
          </p:nvPr>
        </p:nvSpPr>
        <p:spPr/>
        <p:txBody>
          <a:bodyPr/>
          <a:lstStyle/>
          <a:p>
            <a:fld id="{2FCA500D-8709-4639-9C41-78F2B3E825FB}" type="slidenum">
              <a:rPr lang="en-US" smtClean="0"/>
              <a:pPr/>
              <a:t>39</a:t>
            </a:fld>
            <a:endParaRPr lang="en-US" dirty="0"/>
          </a:p>
        </p:txBody>
      </p:sp>
      <p:sp>
        <p:nvSpPr>
          <p:cNvPr id="4" name="Content Placeholder 3"/>
          <p:cNvSpPr>
            <a:spLocks noGrp="1"/>
          </p:cNvSpPr>
          <p:nvPr>
            <p:ph sz="quarter" idx="1"/>
          </p:nvPr>
        </p:nvSpPr>
        <p:spPr>
          <a:xfrm>
            <a:off x="457200" y="1143000"/>
            <a:ext cx="8229600" cy="5181600"/>
          </a:xfrm>
        </p:spPr>
        <p:style>
          <a:lnRef idx="2">
            <a:schemeClr val="accent1"/>
          </a:lnRef>
          <a:fillRef idx="1">
            <a:schemeClr val="lt1"/>
          </a:fillRef>
          <a:effectRef idx="0">
            <a:schemeClr val="accent1"/>
          </a:effectRef>
          <a:fontRef idx="minor">
            <a:schemeClr val="dk1"/>
          </a:fontRef>
        </p:style>
        <p:txBody>
          <a:bodyPr>
            <a:normAutofit/>
          </a:bodyP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Generally wages are specified in three ways: </a:t>
            </a:r>
          </a:p>
          <a:p>
            <a:pPr lvl="1">
              <a:buFont typeface="Wingdings" pitchFamily="2" charset="2"/>
              <a:buChar char="§"/>
            </a:pPr>
            <a:r>
              <a:rPr lang="en-US" sz="1400" dirty="0">
                <a:latin typeface="Times New Roman" pitchFamily="18" charset="0"/>
                <a:cs typeface="Times New Roman" pitchFamily="18" charset="0"/>
              </a:rPr>
              <a:t>first, through negotiation between employers and the employees</a:t>
            </a:r>
          </a:p>
          <a:p>
            <a:pPr lvl="1">
              <a:buFont typeface="Wingdings" pitchFamily="2" charset="2"/>
              <a:buChar char="§"/>
            </a:pPr>
            <a:r>
              <a:rPr lang="en-US" sz="1400" dirty="0">
                <a:latin typeface="Times New Roman" pitchFamily="18" charset="0"/>
                <a:cs typeface="Times New Roman" pitchFamily="18" charset="0"/>
              </a:rPr>
              <a:t>second, laws laid down by the government </a:t>
            </a:r>
          </a:p>
          <a:p>
            <a:pPr lvl="1">
              <a:buFont typeface="Wingdings" pitchFamily="2" charset="2"/>
              <a:buChar char="§"/>
            </a:pPr>
            <a:r>
              <a:rPr lang="en-US" sz="1400" dirty="0">
                <a:latin typeface="Times New Roman" pitchFamily="18" charset="0"/>
                <a:cs typeface="Times New Roman" pitchFamily="18" charset="0"/>
              </a:rPr>
              <a:t>third, through agreement between the trade unions and the employers</a:t>
            </a:r>
          </a:p>
          <a:p>
            <a:r>
              <a:rPr lang="en-US" sz="1600" dirty="0">
                <a:latin typeface="Times New Roman" pitchFamily="18" charset="0"/>
                <a:cs typeface="Times New Roman" pitchFamily="18" charset="0"/>
              </a:rPr>
              <a:t>In Bangladesh, wages are determined by three separate bodies.</a:t>
            </a:r>
          </a:p>
          <a:p>
            <a:r>
              <a:rPr lang="en-US" sz="1600" dirty="0">
                <a:latin typeface="Times New Roman" pitchFamily="18" charset="0"/>
                <a:cs typeface="Times New Roman" pitchFamily="18" charset="0"/>
              </a:rPr>
              <a:t>Wages for </a:t>
            </a:r>
            <a:r>
              <a:rPr lang="en-US" sz="1600" b="1" dirty="0">
                <a:latin typeface="Times New Roman" pitchFamily="18" charset="0"/>
                <a:cs typeface="Times New Roman" pitchFamily="18" charset="0"/>
              </a:rPr>
              <a:t>government employees are fixed up by National Pay Commission(NPC) </a:t>
            </a:r>
            <a:r>
              <a:rPr lang="en-US" sz="1600" dirty="0">
                <a:latin typeface="Times New Roman" pitchFamily="18" charset="0"/>
                <a:cs typeface="Times New Roman" pitchFamily="18" charset="0"/>
              </a:rPr>
              <a:t>that announces new pay scales every five or six years</a:t>
            </a:r>
          </a:p>
          <a:p>
            <a:r>
              <a:rPr lang="en-US" sz="1600" dirty="0">
                <a:latin typeface="Times New Roman" pitchFamily="18" charset="0"/>
                <a:cs typeface="Times New Roman" pitchFamily="18" charset="0"/>
              </a:rPr>
              <a:t>Wages and related benefits for workers in the </a:t>
            </a:r>
            <a:r>
              <a:rPr lang="en-US" sz="1600" b="1" dirty="0">
                <a:latin typeface="Times New Roman" pitchFamily="18" charset="0"/>
                <a:cs typeface="Times New Roman" pitchFamily="18" charset="0"/>
              </a:rPr>
              <a:t>public sector enterprises  </a:t>
            </a:r>
            <a:r>
              <a:rPr lang="en-US" sz="1600" dirty="0">
                <a:latin typeface="Times New Roman" pitchFamily="18" charset="0"/>
                <a:cs typeface="Times New Roman" pitchFamily="18" charset="0"/>
              </a:rPr>
              <a:t>are determined from time to time through recommendation of the </a:t>
            </a:r>
            <a:r>
              <a:rPr lang="en-US" sz="1600" u="sng" dirty="0">
                <a:latin typeface="Times New Roman" pitchFamily="18" charset="0"/>
                <a:cs typeface="Times New Roman" pitchFamily="18" charset="0"/>
              </a:rPr>
              <a:t>National Workers’ Wages and Productivity Commission </a:t>
            </a:r>
            <a:r>
              <a:rPr lang="en-US" sz="1600" dirty="0">
                <a:latin typeface="Times New Roman" pitchFamily="18" charset="0"/>
                <a:cs typeface="Times New Roman" pitchFamily="18" charset="0"/>
              </a:rPr>
              <a:t>(Popularly known as Wages and Productivity Commission, WPC) established under the State-Owned  Manufacturing Industries Workers (Terms and Conditions of Service) Ordinance, 1985.</a:t>
            </a:r>
          </a:p>
          <a:p>
            <a:r>
              <a:rPr lang="en-US" sz="1600" dirty="0">
                <a:latin typeface="Times New Roman" pitchFamily="18" charset="0"/>
                <a:cs typeface="Times New Roman" pitchFamily="18" charset="0"/>
              </a:rPr>
              <a:t>These commissions are normally set up by the government on ad-hoc basis from time to time in order to rationalize the pay and wage structure with cost of living, indices and other related factors. </a:t>
            </a:r>
          </a:p>
          <a:p>
            <a:pPr>
              <a:buNone/>
            </a:pPr>
            <a:endParaRPr lang="en-US"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Sources for Salary Surveys</a:t>
            </a:r>
          </a:p>
        </p:txBody>
      </p:sp>
      <p:sp>
        <p:nvSpPr>
          <p:cNvPr id="25603" name="Rectangle 3"/>
          <p:cNvSpPr>
            <a:spLocks noGrp="1" noChangeArrowheads="1"/>
          </p:cNvSpPr>
          <p:nvPr>
            <p:ph type="body" idx="1"/>
          </p:nvPr>
        </p:nvSpPr>
        <p:spPr/>
        <p:txBody>
          <a:bodyPr/>
          <a:lstStyle/>
          <a:p>
            <a:pPr marL="342900" lvl="1" indent="-342900" eaLnBrk="1" hangingPunct="1">
              <a:buClr>
                <a:schemeClr val="tx1"/>
              </a:buClr>
              <a:buFont typeface="Wingdings" pitchFamily="-107" charset="2"/>
              <a:buChar char="Ø"/>
            </a:pPr>
            <a:r>
              <a:rPr lang="en-US">
                <a:solidFill>
                  <a:srgbClr val="996600"/>
                </a:solidFill>
              </a:rPr>
              <a:t>Formal written questionnaire surveys are the most comprehensive, but telephone surveys, internet surveys and newspaper ads are also sources of information.</a:t>
            </a:r>
          </a:p>
          <a:p>
            <a:pPr eaLnBrk="1" hangingPunct="1"/>
            <a:r>
              <a:rPr lang="en-US">
                <a:solidFill>
                  <a:srgbClr val="996600"/>
                </a:solidFill>
                <a:ea typeface="ＭＳ Ｐゴシック" pitchFamily="-107" charset="-128"/>
                <a:cs typeface="ＭＳ Ｐゴシック" pitchFamily="-107" charset="-128"/>
              </a:rPr>
              <a:t>Consulting firms</a:t>
            </a:r>
          </a:p>
          <a:p>
            <a:pPr eaLnBrk="1" hangingPunct="1"/>
            <a:r>
              <a:rPr lang="en-US">
                <a:solidFill>
                  <a:srgbClr val="996600"/>
                </a:solidFill>
                <a:ea typeface="ＭＳ Ｐゴシック" pitchFamily="-107" charset="-128"/>
                <a:cs typeface="ＭＳ Ｐゴシック" pitchFamily="-107" charset="-128"/>
              </a:rPr>
              <a:t>Professional associations</a:t>
            </a:r>
          </a:p>
          <a:p>
            <a:pPr eaLnBrk="1" hangingPunct="1"/>
            <a:r>
              <a:rPr lang="en-US">
                <a:solidFill>
                  <a:srgbClr val="996600"/>
                </a:solidFill>
                <a:ea typeface="ＭＳ Ｐゴシック" pitchFamily="-107" charset="-128"/>
                <a:cs typeface="ＭＳ Ｐゴシック" pitchFamily="-107" charset="-128"/>
              </a:rPr>
              <a:t>Government agencies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style>
          <a:lnRef idx="1">
            <a:schemeClr val="accent1"/>
          </a:lnRef>
          <a:fillRef idx="2">
            <a:schemeClr val="accent1"/>
          </a:fillRef>
          <a:effectRef idx="1">
            <a:schemeClr val="accent1"/>
          </a:effectRef>
          <a:fontRef idx="minor">
            <a:schemeClr val="dk1"/>
          </a:fontRef>
        </p:style>
        <p:txBody>
          <a:bodyPr anchor="ctr"/>
          <a:lstStyle/>
          <a:p>
            <a:pPr algn="ctr"/>
            <a:r>
              <a:rPr lang="en-US" dirty="0">
                <a:latin typeface="Times New Roman" pitchFamily="18" charset="0"/>
                <a:cs typeface="Times New Roman" pitchFamily="18" charset="0"/>
              </a:rPr>
              <a:t>Determination of  Minimum Wages</a:t>
            </a:r>
            <a:endParaRPr lang="en-US" dirty="0"/>
          </a:p>
        </p:txBody>
      </p:sp>
      <p:sp>
        <p:nvSpPr>
          <p:cNvPr id="3" name="Slide Number Placeholder 2"/>
          <p:cNvSpPr>
            <a:spLocks noGrp="1"/>
          </p:cNvSpPr>
          <p:nvPr>
            <p:ph type="sldNum" sz="quarter" idx="12"/>
          </p:nvPr>
        </p:nvSpPr>
        <p:spPr/>
        <p:txBody>
          <a:bodyPr/>
          <a:lstStyle/>
          <a:p>
            <a:fld id="{2FCA500D-8709-4639-9C41-78F2B3E825FB}" type="slidenum">
              <a:rPr lang="en-US" smtClean="0"/>
              <a:pPr/>
              <a:t>40</a:t>
            </a:fld>
            <a:endParaRPr lang="en-US" dirty="0"/>
          </a:p>
        </p:txBody>
      </p:sp>
      <p:sp>
        <p:nvSpPr>
          <p:cNvPr id="4" name="Content Placeholder 3"/>
          <p:cNvSpPr>
            <a:spLocks noGrp="1"/>
          </p:cNvSpPr>
          <p:nvPr>
            <p:ph sz="quarter" idx="1"/>
          </p:nvPr>
        </p:nvSpPr>
        <p:spPr>
          <a:xfrm>
            <a:off x="457200" y="1066800"/>
            <a:ext cx="8229600" cy="5257800"/>
          </a:xfrm>
        </p:spPr>
        <p:style>
          <a:lnRef idx="2">
            <a:schemeClr val="accent1"/>
          </a:lnRef>
          <a:fillRef idx="1">
            <a:schemeClr val="lt1"/>
          </a:fillRef>
          <a:effectRef idx="0">
            <a:schemeClr val="accent1"/>
          </a:effectRef>
          <a:fontRef idx="minor">
            <a:schemeClr val="dk1"/>
          </a:fontRef>
        </p:style>
        <p:txBody>
          <a:bodyPr>
            <a:normAutofit/>
          </a:bodyPr>
          <a:lstStyle/>
          <a:p>
            <a:endParaRPr lang="en-US" sz="1600" dirty="0"/>
          </a:p>
          <a:p>
            <a:r>
              <a:rPr lang="en-US" sz="1600" dirty="0">
                <a:latin typeface="Times New Roman" pitchFamily="18" charset="0"/>
                <a:cs typeface="Times New Roman" pitchFamily="18" charset="0"/>
              </a:rPr>
              <a:t>Wages Commission recommends a new  pay structure by following the pay scale declared by the Pay Commission</a:t>
            </a:r>
          </a:p>
          <a:p>
            <a:r>
              <a:rPr lang="en-US" sz="1600" dirty="0">
                <a:latin typeface="Times New Roman" pitchFamily="18" charset="0"/>
                <a:cs typeface="Times New Roman" pitchFamily="18" charset="0"/>
              </a:rPr>
              <a:t>On the other hand, </a:t>
            </a:r>
            <a:r>
              <a:rPr lang="en-US" sz="1600" b="1" dirty="0">
                <a:latin typeface="Times New Roman" pitchFamily="18" charset="0"/>
                <a:cs typeface="Times New Roman" pitchFamily="18" charset="0"/>
              </a:rPr>
              <a:t>wages of private sector workers are determined by the Minimum Wages Board formed under the legal framework</a:t>
            </a:r>
          </a:p>
          <a:p>
            <a:r>
              <a:rPr lang="en-US" sz="1600" dirty="0">
                <a:latin typeface="Times New Roman" pitchFamily="18" charset="0"/>
                <a:cs typeface="Times New Roman" pitchFamily="18" charset="0"/>
              </a:rPr>
              <a:t>So far, </a:t>
            </a:r>
            <a:r>
              <a:rPr lang="en-US" sz="1600" u="sng" dirty="0">
                <a:latin typeface="Times New Roman" pitchFamily="18" charset="0"/>
                <a:cs typeface="Times New Roman" pitchFamily="18" charset="0"/>
              </a:rPr>
              <a:t>the Board has fixed minimum wages for 38 private sectors.</a:t>
            </a:r>
          </a:p>
          <a:p>
            <a:r>
              <a:rPr lang="en-US" sz="1600" dirty="0">
                <a:latin typeface="Times New Roman" pitchFamily="18" charset="0"/>
                <a:cs typeface="Times New Roman" pitchFamily="18" charset="0"/>
              </a:rPr>
              <a:t>Rates of minimum wages for private sector workers are fixed by the Government  on the recommendation of the Minimum Wages Board.</a:t>
            </a:r>
          </a:p>
          <a:p>
            <a:r>
              <a:rPr lang="en-US" sz="1600" dirty="0">
                <a:latin typeface="Times New Roman" pitchFamily="18" charset="0"/>
                <a:cs typeface="Times New Roman" pitchFamily="18" charset="0"/>
              </a:rPr>
              <a:t>The Board undertakes the task after every five years either by direct requisition of the Government or if the workers or employer or both of a particular industry so demands from the Government .</a:t>
            </a:r>
          </a:p>
          <a:p>
            <a:r>
              <a:rPr lang="en-US" sz="1600" dirty="0">
                <a:latin typeface="Times New Roman" pitchFamily="18" charset="0"/>
                <a:cs typeface="Times New Roman" pitchFamily="18" charset="0"/>
              </a:rPr>
              <a:t>For instance, a minimum wage exclusively for the RMG sector was determined in 1994 as Tk 930 per month (overtime excluded). </a:t>
            </a:r>
          </a:p>
          <a:p>
            <a:r>
              <a:rPr lang="en-US" sz="1600" dirty="0">
                <a:latin typeface="Times New Roman" pitchFamily="18" charset="0"/>
                <a:cs typeface="Times New Roman" pitchFamily="18" charset="0"/>
              </a:rPr>
              <a:t>Minimum wages in other sectors such as jute, leather, agriculture etc. were all the same</a:t>
            </a:r>
          </a:p>
          <a:p>
            <a:r>
              <a:rPr lang="en-US" sz="1600" dirty="0">
                <a:latin typeface="Times New Roman" pitchFamily="18" charset="0"/>
                <a:cs typeface="Times New Roman" pitchFamily="18" charset="0"/>
              </a:rPr>
              <a:t> Until 2006, this remained the minimum standard of wages for workers concerned</a:t>
            </a:r>
            <a:r>
              <a:rPr lang="en-US" sz="1600"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Composition of Minimum Wages Board </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41</a:t>
            </a:fld>
            <a:endParaRPr lang="en-US" dirty="0"/>
          </a:p>
        </p:txBody>
      </p:sp>
      <p:sp>
        <p:nvSpPr>
          <p:cNvPr id="4" name="Content Placeholder 3"/>
          <p:cNvSpPr>
            <a:spLocks noGrp="1"/>
          </p:cNvSpPr>
          <p:nvPr>
            <p:ph sz="quarter" idx="1"/>
          </p:nvPr>
        </p:nvSpPr>
        <p:spPr>
          <a:xfrm>
            <a:off x="457200" y="1143000"/>
            <a:ext cx="8229600" cy="5257800"/>
          </a:xfrm>
        </p:spPr>
        <p:style>
          <a:lnRef idx="2">
            <a:schemeClr val="accent1"/>
          </a:lnRef>
          <a:fillRef idx="1">
            <a:schemeClr val="lt1"/>
          </a:fillRef>
          <a:effectRef idx="0">
            <a:schemeClr val="accent1"/>
          </a:effectRef>
          <a:fontRef idx="minor">
            <a:schemeClr val="dk1"/>
          </a:fontRef>
        </p:style>
        <p:txBody>
          <a:bodyPr>
            <a:normAutofit/>
          </a:bodyPr>
          <a:lstStyle/>
          <a:p>
            <a:r>
              <a:rPr lang="en-US" sz="1600" dirty="0">
                <a:latin typeface="Times New Roman" pitchFamily="18" charset="0"/>
                <a:cs typeface="Times New Roman" pitchFamily="18" charset="0"/>
              </a:rPr>
              <a:t>Since the Minimum Wages Ordinance 1961, </a:t>
            </a:r>
            <a:r>
              <a:rPr lang="en-US" sz="1600" i="1" dirty="0">
                <a:latin typeface="Times New Roman" pitchFamily="18" charset="0"/>
                <a:cs typeface="Times New Roman" pitchFamily="18" charset="0"/>
              </a:rPr>
              <a:t>inter alia</a:t>
            </a:r>
            <a:r>
              <a:rPr lang="en-US" sz="1600" dirty="0">
                <a:latin typeface="Times New Roman" pitchFamily="18" charset="0"/>
                <a:cs typeface="Times New Roman" pitchFamily="18" charset="0"/>
              </a:rPr>
              <a:t>, has been consolidated with the Labour Act, the </a:t>
            </a:r>
            <a:r>
              <a:rPr lang="en-US" sz="1600" i="1" dirty="0">
                <a:latin typeface="Times New Roman" pitchFamily="18" charset="0"/>
                <a:cs typeface="Times New Roman" pitchFamily="18" charset="0"/>
              </a:rPr>
              <a:t>erstwhile Minimum Wages Board  </a:t>
            </a:r>
            <a:r>
              <a:rPr lang="en-US" sz="1600" dirty="0">
                <a:latin typeface="Times New Roman" pitchFamily="18" charset="0"/>
                <a:cs typeface="Times New Roman" pitchFamily="18" charset="0"/>
              </a:rPr>
              <a:t>is now operative under the Act.</a:t>
            </a:r>
          </a:p>
          <a:p>
            <a:r>
              <a:rPr lang="en-US" sz="1600" b="1" dirty="0">
                <a:latin typeface="Times New Roman" pitchFamily="18" charset="0"/>
                <a:cs typeface="Times New Roman" pitchFamily="18" charset="0"/>
              </a:rPr>
              <a:t>Role and functions of the Board are determined by the Government.</a:t>
            </a:r>
          </a:p>
          <a:p>
            <a:r>
              <a:rPr lang="en-US" sz="1600" dirty="0">
                <a:latin typeface="Times New Roman" pitchFamily="18" charset="0"/>
                <a:cs typeface="Times New Roman" pitchFamily="18" charset="0"/>
              </a:rPr>
              <a:t>The Board consists of following members: </a:t>
            </a:r>
          </a:p>
          <a:p>
            <a:pPr>
              <a:buNone/>
            </a:pPr>
            <a:r>
              <a:rPr lang="en-US" sz="1400" dirty="0">
                <a:latin typeface="Times New Roman" pitchFamily="18" charset="0"/>
                <a:cs typeface="Times New Roman" pitchFamily="18" charset="0"/>
              </a:rPr>
              <a:t>       a) Chairman </a:t>
            </a:r>
          </a:p>
          <a:p>
            <a:pPr>
              <a:buNone/>
            </a:pPr>
            <a:r>
              <a:rPr lang="en-US" sz="1400" dirty="0">
                <a:latin typeface="Times New Roman" pitchFamily="18" charset="0"/>
                <a:cs typeface="Times New Roman" pitchFamily="18" charset="0"/>
              </a:rPr>
              <a:t>       b) one independent member</a:t>
            </a:r>
          </a:p>
          <a:p>
            <a:pPr>
              <a:buNone/>
            </a:pPr>
            <a:r>
              <a:rPr lang="en-US" sz="1400" dirty="0">
                <a:latin typeface="Times New Roman" pitchFamily="18" charset="0"/>
                <a:cs typeface="Times New Roman" pitchFamily="18" charset="0"/>
              </a:rPr>
              <a:t>       c) one member to represent the employers</a:t>
            </a:r>
          </a:p>
          <a:p>
            <a:pPr>
              <a:buNone/>
            </a:pPr>
            <a:r>
              <a:rPr lang="en-US" sz="1400" dirty="0">
                <a:latin typeface="Times New Roman" pitchFamily="18" charset="0"/>
                <a:cs typeface="Times New Roman" pitchFamily="18" charset="0"/>
              </a:rPr>
              <a:t>       d) one member to represent the workers </a:t>
            </a:r>
          </a:p>
          <a:p>
            <a:pPr>
              <a:buNone/>
            </a:pPr>
            <a:r>
              <a:rPr lang="en-US" sz="1600" dirty="0">
                <a:latin typeface="Times New Roman" pitchFamily="18" charset="0"/>
                <a:cs typeface="Times New Roman" pitchFamily="18" charset="0"/>
              </a:rPr>
              <a:t>     When the Government decides to fix new rates of minimum wages for workers of one or more specific sectors, then the following two members shall also be included in the Board:</a:t>
            </a:r>
          </a:p>
          <a:p>
            <a:pPr>
              <a:buNone/>
            </a:pPr>
            <a:r>
              <a:rPr lang="en-US" sz="1600" dirty="0">
                <a:latin typeface="Times New Roman" pitchFamily="18" charset="0"/>
                <a:cs typeface="Times New Roman" pitchFamily="18" charset="0"/>
              </a:rPr>
              <a:t>      </a:t>
            </a:r>
            <a:r>
              <a:rPr lang="en-US" sz="1400" dirty="0">
                <a:latin typeface="Times New Roman" pitchFamily="18" charset="0"/>
                <a:cs typeface="Times New Roman" pitchFamily="18" charset="0"/>
              </a:rPr>
              <a:t>e) one member to represent the employer related to the industry concerned </a:t>
            </a:r>
          </a:p>
          <a:p>
            <a:pPr>
              <a:buNone/>
            </a:pPr>
            <a:r>
              <a:rPr lang="en-US" sz="1400" dirty="0">
                <a:latin typeface="Times New Roman" pitchFamily="18" charset="0"/>
                <a:cs typeface="Times New Roman" pitchFamily="18" charset="0"/>
              </a:rPr>
              <a:t>       f) one member to represent the workers engaged in such industry.</a:t>
            </a:r>
          </a:p>
          <a:p>
            <a:r>
              <a:rPr lang="en-US" sz="1600" dirty="0">
                <a:latin typeface="Times New Roman" pitchFamily="18" charset="0"/>
                <a:cs typeface="Times New Roman" pitchFamily="18" charset="0"/>
              </a:rPr>
              <a:t>The Chairman and other members of the Board are appointed by the Government.</a:t>
            </a:r>
          </a:p>
          <a:p>
            <a:r>
              <a:rPr lang="en-US" sz="1600" dirty="0">
                <a:latin typeface="Times New Roman" pitchFamily="18" charset="0"/>
                <a:cs typeface="Times New Roman" pitchFamily="18" charset="0"/>
              </a:rPr>
              <a:t>They are appointed from among persons with adequate knowledge of industrial, labour and economic conditions of the country and who are not connected with any industry or associated with any employers’ or workers’ organization. </a:t>
            </a:r>
          </a:p>
          <a:p>
            <a:r>
              <a:rPr lang="en-US" sz="1600" dirty="0">
                <a:latin typeface="Times New Roman" pitchFamily="18" charset="0"/>
                <a:cs typeface="Times New Roman" pitchFamily="18" charset="0"/>
              </a:rPr>
              <a:t>The members of the Board representing the employers and workers respectively are the nominees of their respective representative organizations (i.e. trade unions).</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990600"/>
          </a:xfrm>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Fixing minimum rates of wages</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42</a:t>
            </a:fld>
            <a:endParaRPr lang="en-US" dirty="0"/>
          </a:p>
        </p:txBody>
      </p:sp>
      <p:sp>
        <p:nvSpPr>
          <p:cNvPr id="4" name="Content Placeholder 3"/>
          <p:cNvSpPr>
            <a:spLocks noGrp="1"/>
          </p:cNvSpPr>
          <p:nvPr>
            <p:ph sz="quarter" idx="1"/>
          </p:nvPr>
        </p:nvSpPr>
        <p:spPr>
          <a:xfrm>
            <a:off x="457200" y="1219200"/>
            <a:ext cx="8305800" cy="4937760"/>
          </a:xfrm>
        </p:spPr>
        <p:style>
          <a:lnRef idx="2">
            <a:schemeClr val="accent1"/>
          </a:lnRef>
          <a:fillRef idx="1">
            <a:schemeClr val="lt1"/>
          </a:fillRef>
          <a:effectRef idx="0">
            <a:schemeClr val="accent1"/>
          </a:effectRef>
          <a:fontRef idx="minor">
            <a:schemeClr val="dk1"/>
          </a:fontRef>
        </p:style>
        <p:txBody>
          <a:bodyPr>
            <a:normAutofit/>
          </a:bodyPr>
          <a:lstStyle/>
          <a:p>
            <a:r>
              <a:rPr lang="en-US" sz="1600" dirty="0">
                <a:latin typeface="Times New Roman" pitchFamily="18" charset="0"/>
                <a:cs typeface="Times New Roman" pitchFamily="18" charset="0"/>
              </a:rPr>
              <a:t>On the recommendation of the Board, the Government fixes the minimum rates of wages for workers of the enterprise(s) concerned.</a:t>
            </a:r>
          </a:p>
          <a:p>
            <a:r>
              <a:rPr lang="en-US" sz="1600" dirty="0">
                <a:latin typeface="Times New Roman" pitchFamily="18" charset="0"/>
                <a:cs typeface="Times New Roman" pitchFamily="18" charset="0"/>
              </a:rPr>
              <a:t>In case the Government considers that the recommendation is not, in any respect, equitable to the employers or the workers, it may refer it back to the Board for reconsideration</a:t>
            </a:r>
          </a:p>
          <a:p>
            <a:r>
              <a:rPr lang="en-US" sz="1600" dirty="0">
                <a:latin typeface="Times New Roman" pitchFamily="18" charset="0"/>
                <a:cs typeface="Times New Roman" pitchFamily="18" charset="0"/>
              </a:rPr>
              <a:t>The Board is required to reconsider the recommendation after taking into account comments made  and information given by the Government.</a:t>
            </a:r>
          </a:p>
          <a:p>
            <a:r>
              <a:rPr lang="en-US" sz="1600" dirty="0">
                <a:latin typeface="Times New Roman" pitchFamily="18" charset="0"/>
                <a:cs typeface="Times New Roman" pitchFamily="18" charset="0"/>
              </a:rPr>
              <a:t>On receiving the revised recommendation of the Board, the </a:t>
            </a:r>
            <a:r>
              <a:rPr lang="en-US" sz="1600" i="1" dirty="0">
                <a:latin typeface="Times New Roman" pitchFamily="18" charset="0"/>
                <a:cs typeface="Times New Roman" pitchFamily="18" charset="0"/>
              </a:rPr>
              <a:t>Government declares, through a Gazette notification, the minimum rates of wages for the workers concerned</a:t>
            </a:r>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If the rates so fixed seem to be inequitable to the employers or workers, the Government may again refer it back to the Board for reconsideration according to the procedure mentioned above</a:t>
            </a:r>
          </a:p>
          <a:p>
            <a:r>
              <a:rPr lang="en-US" sz="1600" b="1" dirty="0">
                <a:latin typeface="Times New Roman" pitchFamily="18" charset="0"/>
                <a:cs typeface="Times New Roman" pitchFamily="18" charset="0"/>
              </a:rPr>
              <a:t>The minimum rate of wages declared by the Government is final and cannot be challenged by any person before any court.</a:t>
            </a:r>
          </a:p>
          <a:p>
            <a:r>
              <a:rPr lang="en-US" sz="1600" dirty="0">
                <a:latin typeface="Times New Roman" pitchFamily="18" charset="0"/>
                <a:cs typeface="Times New Roman" pitchFamily="18" charset="0"/>
              </a:rPr>
              <a:t>If any of the factors mentioned above, require necessary changes in the rates of wages, the Board reviews its recommendation</a:t>
            </a:r>
          </a:p>
          <a:p>
            <a:r>
              <a:rPr lang="en-US" sz="1600" dirty="0">
                <a:latin typeface="Times New Roman" pitchFamily="18" charset="0"/>
                <a:cs typeface="Times New Roman" pitchFamily="18" charset="0"/>
              </a:rPr>
              <a:t>It then recommends the Government any amendment, modification or revision of the minimum rates of wages declared earlier.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Factors to be considered in wage fixing/ Problems in wage fixing </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43</a:t>
            </a:fld>
            <a:endParaRPr lang="en-US"/>
          </a:p>
        </p:txBody>
      </p:sp>
      <p:sp>
        <p:nvSpPr>
          <p:cNvPr id="4" name="Content Placeholder 3"/>
          <p:cNvSpPr>
            <a:spLocks noGrp="1"/>
          </p:cNvSpPr>
          <p:nvPr>
            <p:ph sz="quarter" idx="1"/>
          </p:nvPr>
        </p:nvSpPr>
        <p:spPr>
          <a:xfrm>
            <a:off x="457200" y="1219200"/>
            <a:ext cx="8458200" cy="4937760"/>
          </a:xfrm>
        </p:spPr>
        <p:style>
          <a:lnRef idx="2">
            <a:schemeClr val="accent1"/>
          </a:lnRef>
          <a:fillRef idx="1">
            <a:schemeClr val="lt1"/>
          </a:fillRef>
          <a:effectRef idx="0">
            <a:schemeClr val="accent1"/>
          </a:effectRef>
          <a:fontRef idx="minor">
            <a:schemeClr val="dk1"/>
          </a:fontRef>
        </p:style>
        <p:txBody>
          <a:bodyPr>
            <a:normAutofit/>
          </a:bodyP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In both public and private sectors wages are determined under rules set forth by the Government.</a:t>
            </a:r>
          </a:p>
          <a:p>
            <a:r>
              <a:rPr lang="en-US" sz="1600" i="1" u="sng" dirty="0">
                <a:latin typeface="Times New Roman" pitchFamily="18" charset="0"/>
                <a:cs typeface="Times New Roman" pitchFamily="18" charset="0"/>
              </a:rPr>
              <a:t>Article 3 of the ILO Convention 131 </a:t>
            </a:r>
            <a:r>
              <a:rPr lang="en-US" sz="1600" dirty="0">
                <a:latin typeface="Times New Roman" pitchFamily="18" charset="0"/>
                <a:cs typeface="Times New Roman" pitchFamily="18" charset="0"/>
              </a:rPr>
              <a:t>(regarding Minimum Wages) states that the minimum wage fixing authorities should consider the living standard of labourers and their family, their needs, social and other facilities and  also the standard of living of their society.</a:t>
            </a:r>
          </a:p>
          <a:p>
            <a:r>
              <a:rPr lang="en-US" sz="1600" dirty="0">
                <a:latin typeface="Times New Roman" pitchFamily="18" charset="0"/>
                <a:cs typeface="Times New Roman" pitchFamily="18" charset="0"/>
              </a:rPr>
              <a:t>Factors such as required calorie intake, transport fare, education cost - were to be considered before fixing the wages for a </a:t>
            </a:r>
            <a:r>
              <a:rPr lang="en-US" sz="1600" dirty="0" err="1">
                <a:latin typeface="Times New Roman" pitchFamily="18" charset="0"/>
                <a:cs typeface="Times New Roman" pitchFamily="18" charset="0"/>
              </a:rPr>
              <a:t>labourer</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Apart from these, wage was also directly associated with productivity and the employer was to consider the workers’ producing capability before fixing wages. </a:t>
            </a:r>
          </a:p>
          <a:p>
            <a:r>
              <a:rPr lang="en-US" sz="1600" dirty="0">
                <a:latin typeface="Times New Roman" pitchFamily="18" charset="0"/>
                <a:cs typeface="Times New Roman" pitchFamily="18" charset="0"/>
              </a:rPr>
              <a:t>However, there are two-fold problems in considering productivity as a yardstick to fix wages.  </a:t>
            </a:r>
          </a:p>
          <a:p>
            <a:pPr>
              <a:buFont typeface="Wingdings" pitchFamily="2" charset="2"/>
              <a:buChar char="ü"/>
            </a:pPr>
            <a:r>
              <a:rPr lang="en-US" sz="1600" dirty="0">
                <a:latin typeface="Times New Roman" pitchFamily="18" charset="0"/>
                <a:cs typeface="Times New Roman" pitchFamily="18" charset="0"/>
              </a:rPr>
              <a:t> Firstly, there is  no ideal standard to evaluate the productivity of labourers.                          </a:t>
            </a:r>
          </a:p>
          <a:p>
            <a:pPr>
              <a:buFont typeface="Wingdings" pitchFamily="2" charset="2"/>
              <a:buChar char="ü"/>
            </a:pPr>
            <a:r>
              <a:rPr lang="en-US" sz="1600" dirty="0">
                <a:latin typeface="Times New Roman" pitchFamily="18" charset="0"/>
                <a:cs typeface="Times New Roman" pitchFamily="18" charset="0"/>
              </a:rPr>
              <a:t> Second, productivity does not depend on the physical and mental labour of workers alone, it is   also affected by the kind of management in an organization, raw materials, energy (electricity, gas) and machineries are related to it.</a:t>
            </a:r>
          </a:p>
          <a:p>
            <a:r>
              <a:rPr lang="en-US" sz="1600" dirty="0">
                <a:latin typeface="Times New Roman" pitchFamily="18" charset="0"/>
                <a:cs typeface="Times New Roman" pitchFamily="18" charset="0"/>
              </a:rPr>
              <a:t> So, it is unwise to consider productivity as factor for fixing wages</a:t>
            </a:r>
          </a:p>
          <a:p>
            <a:pPr>
              <a:buNone/>
            </a:pPr>
            <a:endParaRPr lang="en-US" sz="16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Factors to be considered in wage fixing/ Problems in wage fixing </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44</a:t>
            </a:fld>
            <a:endParaRPr lang="en-US"/>
          </a:p>
        </p:txBody>
      </p:sp>
      <p:sp>
        <p:nvSpPr>
          <p:cNvPr id="4" name="Content Placeholder 3"/>
          <p:cNvSpPr>
            <a:spLocks noGrp="1"/>
          </p:cNvSpPr>
          <p:nvPr>
            <p:ph sz="quarter" idx="1"/>
          </p:nvPr>
        </p:nvSpPr>
        <p:spPr>
          <a:xfrm>
            <a:off x="457200" y="990600"/>
            <a:ext cx="8229600" cy="5410200"/>
          </a:xfrm>
        </p:spPr>
        <p:style>
          <a:lnRef idx="2">
            <a:schemeClr val="accent1"/>
          </a:lnRef>
          <a:fillRef idx="1">
            <a:schemeClr val="lt1"/>
          </a:fillRef>
          <a:effectRef idx="0">
            <a:schemeClr val="accent1"/>
          </a:effectRef>
          <a:fontRef idx="minor">
            <a:schemeClr val="dk1"/>
          </a:fontRef>
        </p:style>
        <p:txBody>
          <a:bodyPr>
            <a:normAutofit/>
          </a:bodyPr>
          <a:lstStyle/>
          <a:p>
            <a:r>
              <a:rPr lang="en-US" sz="1600" dirty="0">
                <a:latin typeface="Times New Roman" pitchFamily="18" charset="0"/>
                <a:cs typeface="Times New Roman" pitchFamily="18" charset="0"/>
              </a:rPr>
              <a:t>According to section 141 of the Labour  Act, 2006 while fixing minimum wages the Board will consider the following: </a:t>
            </a:r>
          </a:p>
          <a:p>
            <a:pPr marL="617220" lvl="1" indent="-342900" algn="just">
              <a:buNone/>
            </a:pPr>
            <a:r>
              <a:rPr lang="en-US" sz="1400" dirty="0">
                <a:latin typeface="Times New Roman" pitchFamily="18" charset="0"/>
                <a:cs typeface="Times New Roman" pitchFamily="18" charset="0"/>
              </a:rPr>
              <a:t>1. cost of living  </a:t>
            </a:r>
          </a:p>
          <a:p>
            <a:pPr marL="617220" lvl="1" indent="-342900" algn="just">
              <a:buNone/>
            </a:pPr>
            <a:r>
              <a:rPr lang="en-US" sz="1400" dirty="0">
                <a:latin typeface="Times New Roman" pitchFamily="18" charset="0"/>
                <a:cs typeface="Times New Roman" pitchFamily="18" charset="0"/>
              </a:rPr>
              <a:t>2. standard of living </a:t>
            </a:r>
          </a:p>
          <a:p>
            <a:pPr marL="617220" lvl="1" indent="-342900" algn="just">
              <a:buNone/>
            </a:pPr>
            <a:r>
              <a:rPr lang="en-US" sz="1400" dirty="0">
                <a:latin typeface="Times New Roman" pitchFamily="18" charset="0"/>
                <a:cs typeface="Times New Roman" pitchFamily="18" charset="0"/>
              </a:rPr>
              <a:t>3. production cost </a:t>
            </a:r>
          </a:p>
          <a:p>
            <a:pPr marL="617220" lvl="1" indent="-342900" algn="just">
              <a:buNone/>
            </a:pPr>
            <a:r>
              <a:rPr lang="en-US" sz="1400" dirty="0">
                <a:latin typeface="Times New Roman" pitchFamily="18" charset="0"/>
                <a:cs typeface="Times New Roman" pitchFamily="18" charset="0"/>
              </a:rPr>
              <a:t>4. production capacity </a:t>
            </a:r>
          </a:p>
          <a:p>
            <a:pPr marL="617220" lvl="1" indent="-342900" algn="just">
              <a:buNone/>
            </a:pPr>
            <a:r>
              <a:rPr lang="en-US" sz="1400" dirty="0">
                <a:latin typeface="Times New Roman" pitchFamily="18" charset="0"/>
                <a:cs typeface="Times New Roman" pitchFamily="18" charset="0"/>
              </a:rPr>
              <a:t>5. price of produced goods </a:t>
            </a:r>
          </a:p>
          <a:p>
            <a:pPr marL="617220" lvl="1" indent="-342900" algn="just">
              <a:buNone/>
            </a:pPr>
            <a:r>
              <a:rPr lang="en-US" sz="1400" dirty="0">
                <a:latin typeface="Times New Roman" pitchFamily="18" charset="0"/>
                <a:cs typeface="Times New Roman" pitchFamily="18" charset="0"/>
              </a:rPr>
              <a:t>6. inflation </a:t>
            </a:r>
          </a:p>
          <a:p>
            <a:pPr marL="617220" lvl="1" indent="-342900" algn="just">
              <a:buNone/>
            </a:pPr>
            <a:r>
              <a:rPr lang="en-US" sz="1400" dirty="0">
                <a:latin typeface="Times New Roman" pitchFamily="18" charset="0"/>
                <a:cs typeface="Times New Roman" pitchFamily="18" charset="0"/>
              </a:rPr>
              <a:t>7. nature of work </a:t>
            </a:r>
          </a:p>
          <a:p>
            <a:pPr marL="617220" lvl="1" indent="-342900" algn="just">
              <a:buNone/>
            </a:pPr>
            <a:r>
              <a:rPr lang="en-US" sz="1400" dirty="0">
                <a:latin typeface="Times New Roman" pitchFamily="18" charset="0"/>
                <a:cs typeface="Times New Roman" pitchFamily="18" charset="0"/>
              </a:rPr>
              <a:t>8. risk and standard </a:t>
            </a:r>
          </a:p>
          <a:p>
            <a:pPr marL="617220" lvl="1" indent="-342900" algn="just">
              <a:buNone/>
            </a:pPr>
            <a:r>
              <a:rPr lang="en-US" sz="1400" dirty="0">
                <a:latin typeface="Times New Roman" pitchFamily="18" charset="0"/>
                <a:cs typeface="Times New Roman" pitchFamily="18" charset="0"/>
              </a:rPr>
              <a:t>9. business capacity and  </a:t>
            </a:r>
          </a:p>
          <a:p>
            <a:pPr marL="617220" lvl="1" indent="-342900" algn="just">
              <a:buNone/>
            </a:pPr>
            <a:r>
              <a:rPr lang="en-US" sz="1400" dirty="0">
                <a:latin typeface="Times New Roman" pitchFamily="18" charset="0"/>
                <a:cs typeface="Times New Roman" pitchFamily="18" charset="0"/>
              </a:rPr>
              <a:t>10. socio-economic conditions of the country and the respective area </a:t>
            </a:r>
          </a:p>
          <a:p>
            <a:pPr marL="617220" lvl="1" indent="-342900" algn="just">
              <a:buNone/>
            </a:pPr>
            <a:r>
              <a:rPr lang="en-US" sz="1400" dirty="0">
                <a:latin typeface="Times New Roman" pitchFamily="18" charset="0"/>
                <a:cs typeface="Times New Roman" pitchFamily="18" charset="0"/>
              </a:rPr>
              <a:t>11. and any other related matter.</a:t>
            </a:r>
          </a:p>
          <a:p>
            <a:pPr marL="342900" indent="-342900" algn="just"/>
            <a:r>
              <a:rPr lang="en-US" sz="1600" dirty="0">
                <a:latin typeface="Times New Roman" pitchFamily="18" charset="0"/>
                <a:cs typeface="Times New Roman" pitchFamily="18" charset="0"/>
              </a:rPr>
              <a:t>While fixing the minimum national wage it is also necessary to consider the present and also the future price of essential goods</a:t>
            </a:r>
          </a:p>
          <a:p>
            <a:pPr marL="342900" indent="-342900" algn="just"/>
            <a:r>
              <a:rPr lang="en-US" sz="1600" dirty="0">
                <a:latin typeface="Times New Roman" pitchFamily="18" charset="0"/>
                <a:cs typeface="Times New Roman" pitchFamily="18" charset="0"/>
              </a:rPr>
              <a:t>Wages should be raised in proportion with the increase in commodity prices (present price hike is 9.60 per cent)) and inflation.</a:t>
            </a:r>
          </a:p>
          <a:p>
            <a:pPr marL="342900" indent="-342900" algn="just"/>
            <a:r>
              <a:rPr lang="en-US" sz="1600" dirty="0">
                <a:latin typeface="Times New Roman" pitchFamily="18" charset="0"/>
                <a:cs typeface="Times New Roman" pitchFamily="18" charset="0"/>
              </a:rPr>
              <a:t>This criterion was necessary so the real wages of the workers does not decline</a:t>
            </a:r>
          </a:p>
          <a:p>
            <a:pPr marL="342900" indent="-342900" algn="just"/>
            <a:r>
              <a:rPr lang="en-US" sz="1600" dirty="0">
                <a:latin typeface="Times New Roman" pitchFamily="18" charset="0"/>
                <a:cs typeface="Times New Roman" pitchFamily="18" charset="0"/>
              </a:rPr>
              <a:t>Timely raise  in workers’ wages will prevent agitations and consequent loss of productivity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Wages in Different Sectors</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45</a:t>
            </a:fld>
            <a:endParaRPr lang="en-US"/>
          </a:p>
        </p:txBody>
      </p:sp>
      <p:sp>
        <p:nvSpPr>
          <p:cNvPr id="4" name="Content Placeholder 3"/>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Secondary sources like research paper, diagnostic reports, surveys undertaken by various research and right-based organizations have been used in the present paper to analyze the real conditions of wages in Bangladesh.</a:t>
            </a:r>
          </a:p>
          <a:p>
            <a:r>
              <a:rPr lang="en-US" sz="1600" dirty="0">
                <a:latin typeface="Times New Roman" pitchFamily="18" charset="0"/>
                <a:cs typeface="Times New Roman" pitchFamily="18" charset="0"/>
              </a:rPr>
              <a:t>Average wages in different sectors </a:t>
            </a:r>
          </a:p>
          <a:p>
            <a:r>
              <a:rPr lang="en-US" sz="1600" b="1" dirty="0">
                <a:latin typeface="Times New Roman" pitchFamily="18" charset="0"/>
                <a:cs typeface="Times New Roman" pitchFamily="18" charset="0"/>
              </a:rPr>
              <a:t>Over 51.7 million people account for the labour force in Bangladesh</a:t>
            </a:r>
          </a:p>
          <a:p>
            <a:r>
              <a:rPr lang="en-US" sz="1600" dirty="0">
                <a:latin typeface="Times New Roman" pitchFamily="18" charset="0"/>
                <a:cs typeface="Times New Roman" pitchFamily="18" charset="0"/>
              </a:rPr>
              <a:t>Of these there are </a:t>
            </a:r>
            <a:r>
              <a:rPr lang="en-US" sz="1600" i="1" dirty="0">
                <a:latin typeface="Times New Roman" pitchFamily="18" charset="0"/>
                <a:cs typeface="Times New Roman" pitchFamily="18" charset="0"/>
              </a:rPr>
              <a:t>over 32.3 million male and over 19 million female workers</a:t>
            </a:r>
          </a:p>
          <a:p>
            <a:r>
              <a:rPr lang="en-US" sz="1600" dirty="0">
                <a:latin typeface="Times New Roman" pitchFamily="18" charset="0"/>
                <a:cs typeface="Times New Roman" pitchFamily="18" charset="0"/>
              </a:rPr>
              <a:t>The number of employees in government or autonomous bodies is over 2.3 million. </a:t>
            </a:r>
          </a:p>
          <a:p>
            <a:r>
              <a:rPr lang="en-US" sz="1600" dirty="0">
                <a:latin typeface="Times New Roman" pitchFamily="18" charset="0"/>
                <a:cs typeface="Times New Roman" pitchFamily="18" charset="0"/>
              </a:rPr>
              <a:t>Over 7.4 million workers are engaged in the formal private sector while 41.8 million work in the informal private sector. </a:t>
            </a:r>
          </a:p>
          <a:p>
            <a:r>
              <a:rPr lang="en-US" sz="1600" dirty="0">
                <a:latin typeface="Times New Roman" pitchFamily="18" charset="0"/>
                <a:cs typeface="Times New Roman" pitchFamily="18" charset="0"/>
              </a:rPr>
              <a:t>Nearly one lakh 38 thousand people are employed in the private (non-profitable) sector. </a:t>
            </a:r>
          </a:p>
          <a:p>
            <a:r>
              <a:rPr lang="en-US" sz="1600" dirty="0">
                <a:latin typeface="Times New Roman" pitchFamily="18" charset="0"/>
                <a:cs typeface="Times New Roman" pitchFamily="18" charset="0"/>
              </a:rPr>
              <a:t>In Bangladesh the wage rate of a male is 65.43, wage rate of a female is 38,07  and average wage rate is 61.29.</a:t>
            </a:r>
          </a:p>
          <a:p>
            <a:r>
              <a:rPr lang="en-US" sz="1600" b="1" dirty="0">
                <a:latin typeface="Times New Roman" pitchFamily="18" charset="0"/>
                <a:cs typeface="Times New Roman" pitchFamily="18" charset="0"/>
              </a:rPr>
              <a:t>Sector-wise amount of daily wages (taka)  Daily wages of labour force aged 15 or more is shown in the following chart</a:t>
            </a:r>
            <a:r>
              <a:rPr lang="en-US" sz="1600" dirty="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FCA500D-8709-4639-9C41-78F2B3E825FB}" type="slidenum">
              <a:rPr lang="en-US" smtClean="0"/>
              <a:pPr/>
              <a:t>46</a:t>
            </a:fld>
            <a:endParaRPr lang="en-US"/>
          </a:p>
        </p:txBody>
      </p:sp>
      <p:graphicFrame>
        <p:nvGraphicFramePr>
          <p:cNvPr id="5" name="Content Placeholder 4"/>
          <p:cNvGraphicFramePr>
            <a:graphicFrameLocks noGrp="1"/>
          </p:cNvGraphicFramePr>
          <p:nvPr>
            <p:ph sz="quarter" idx="1"/>
          </p:nvPr>
        </p:nvGraphicFramePr>
        <p:xfrm>
          <a:off x="152400" y="381000"/>
          <a:ext cx="88392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2000" dirty="0">
                <a:latin typeface="Times New Roman" pitchFamily="18" charset="0"/>
                <a:cs typeface="Times New Roman" pitchFamily="18" charset="0"/>
              </a:rPr>
              <a:t>Role of trade union and employers’ organizations in wage fixing mechanisms</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47</a:t>
            </a:fld>
            <a:endParaRPr lang="en-US" dirty="0"/>
          </a:p>
        </p:txBody>
      </p:sp>
      <p:sp>
        <p:nvSpPr>
          <p:cNvPr id="4" name="Content Placeholder 3"/>
          <p:cNvSpPr>
            <a:spLocks noGrp="1"/>
          </p:cNvSpPr>
          <p:nvPr>
            <p:ph sz="quarter" idx="1"/>
          </p:nvPr>
        </p:nvSpPr>
        <p:spPr>
          <a:xfrm>
            <a:off x="457200" y="1219200"/>
            <a:ext cx="8229600" cy="5181600"/>
          </a:xfrm>
        </p:spPr>
        <p:style>
          <a:lnRef idx="2">
            <a:schemeClr val="accent1"/>
          </a:lnRef>
          <a:fillRef idx="1">
            <a:schemeClr val="lt1"/>
          </a:fillRef>
          <a:effectRef idx="0">
            <a:schemeClr val="accent1"/>
          </a:effectRef>
          <a:fontRef idx="minor">
            <a:schemeClr val="dk1"/>
          </a:fontRef>
        </p:style>
        <p:txBody>
          <a:bodyPr>
            <a:normAutofit/>
          </a:bodyPr>
          <a:lstStyle/>
          <a:p>
            <a:r>
              <a:rPr lang="en-US" sz="1600" dirty="0">
                <a:latin typeface="Times New Roman" pitchFamily="18" charset="0"/>
                <a:cs typeface="Times New Roman" pitchFamily="18" charset="0"/>
              </a:rPr>
              <a:t>Periodic review is necessary in the case of minimum wages for it to remain in tune with the changing socio-economic situation.</a:t>
            </a:r>
          </a:p>
          <a:p>
            <a:r>
              <a:rPr lang="en-US" sz="1600" dirty="0">
                <a:latin typeface="Times New Roman" pitchFamily="18" charset="0"/>
                <a:cs typeface="Times New Roman" pitchFamily="18" charset="0"/>
              </a:rPr>
              <a:t>The government can do this through consultations with representatives of employer’s and worker’s organizations in the country.</a:t>
            </a:r>
          </a:p>
          <a:p>
            <a:r>
              <a:rPr lang="en-US" sz="1600" dirty="0">
                <a:latin typeface="Times New Roman" pitchFamily="18" charset="0"/>
                <a:cs typeface="Times New Roman" pitchFamily="18" charset="0"/>
              </a:rPr>
              <a:t>Since wages and related fringe benefits of workers employed in public sector are determined by the Government through recommendations of the Wages and Productivity  Commission, </a:t>
            </a:r>
            <a:r>
              <a:rPr lang="en-US" sz="1600" i="1" dirty="0">
                <a:latin typeface="Times New Roman" pitchFamily="18" charset="0"/>
                <a:cs typeface="Times New Roman" pitchFamily="18" charset="0"/>
              </a:rPr>
              <a:t>collective bargaining for wages is  not generally permissible on issues which are covered by the commission’s recommendations. </a:t>
            </a:r>
          </a:p>
          <a:p>
            <a:r>
              <a:rPr lang="en-US" sz="1600" dirty="0">
                <a:latin typeface="Times New Roman" pitchFamily="18" charset="0"/>
                <a:cs typeface="Times New Roman" pitchFamily="18" charset="0"/>
              </a:rPr>
              <a:t>However, while the wages commission examines and formulates the wage structure it takes into  consideration the views of </a:t>
            </a:r>
            <a:r>
              <a:rPr lang="en-US" sz="1600" i="1" dirty="0">
                <a:latin typeface="Times New Roman" pitchFamily="18" charset="0"/>
                <a:cs typeface="Times New Roman" pitchFamily="18" charset="0"/>
              </a:rPr>
              <a:t>the workers and  employers representatives</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the economic viability  of the industries,</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interest of the customers, overall socio-economic conditions of the country,</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consumer price index </a:t>
            </a:r>
            <a:r>
              <a:rPr lang="en-US" sz="1600" dirty="0">
                <a:latin typeface="Times New Roman" pitchFamily="18" charset="0"/>
                <a:cs typeface="Times New Roman" pitchFamily="18" charset="0"/>
              </a:rPr>
              <a:t>and other such relevant factors.</a:t>
            </a:r>
          </a:p>
          <a:p>
            <a:r>
              <a:rPr lang="en-US" sz="1600" dirty="0">
                <a:latin typeface="Times New Roman" pitchFamily="18" charset="0"/>
                <a:cs typeface="Times New Roman" pitchFamily="18" charset="0"/>
              </a:rPr>
              <a:t>Trade unions in private enterprises play an important role in determining minimum wages by means of collective bargaining</a:t>
            </a:r>
          </a:p>
          <a:p>
            <a:r>
              <a:rPr lang="en-US" sz="1600" dirty="0">
                <a:latin typeface="Times New Roman" pitchFamily="18" charset="0"/>
                <a:cs typeface="Times New Roman" pitchFamily="18" charset="0"/>
              </a:rPr>
              <a:t>At the national level, SKOP played a major role in realizing just wages for workers especially in 1980s and 1990s.</a:t>
            </a:r>
          </a:p>
          <a:p>
            <a:r>
              <a:rPr lang="en-US" sz="1600" dirty="0">
                <a:latin typeface="Times New Roman" pitchFamily="18" charset="0"/>
                <a:cs typeface="Times New Roman" pitchFamily="18" charset="0"/>
              </a:rPr>
              <a:t>On the face of persistent pressure of demands put by SKOP the then governments were compelled to deliberate on the matters of wages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US" sz="2400" dirty="0">
                <a:latin typeface="Times New Roman" pitchFamily="18" charset="0"/>
                <a:cs typeface="Times New Roman" pitchFamily="18" charset="0"/>
              </a:rPr>
              <a:t>Role Collective Bargaining in wage determination </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48</a:t>
            </a:fld>
            <a:endParaRPr lang="en-US" dirty="0"/>
          </a:p>
        </p:txBody>
      </p:sp>
      <p:sp>
        <p:nvSpPr>
          <p:cNvPr id="4" name="Content Placeholder 3"/>
          <p:cNvSpPr>
            <a:spLocks noGrp="1"/>
          </p:cNvSpPr>
          <p:nvPr>
            <p:ph sz="quarter" idx="1"/>
          </p:nvPr>
        </p:nvSpPr>
        <p:spPr>
          <a:xfrm>
            <a:off x="457200" y="1219200"/>
            <a:ext cx="8229600" cy="5105400"/>
          </a:xfrm>
        </p:spPr>
        <p:style>
          <a:lnRef idx="2">
            <a:schemeClr val="accent1"/>
          </a:lnRef>
          <a:fillRef idx="1">
            <a:schemeClr val="lt1"/>
          </a:fillRef>
          <a:effectRef idx="0">
            <a:schemeClr val="accent1"/>
          </a:effectRef>
          <a:fontRef idx="minor">
            <a:schemeClr val="dk1"/>
          </a:fontRef>
        </p:style>
        <p:txBody>
          <a:bodyPr>
            <a:normAutofit/>
          </a:bodyPr>
          <a:lstStyle/>
          <a:p>
            <a:r>
              <a:rPr lang="en-US" sz="1600" dirty="0">
                <a:latin typeface="Times New Roman" pitchFamily="18" charset="0"/>
                <a:cs typeface="Times New Roman" pitchFamily="18" charset="0"/>
              </a:rPr>
              <a:t>As a majority of workers who belong to the informal and unorganized sector often do not find a common voice to make collective bargaining an effective tool.</a:t>
            </a:r>
          </a:p>
          <a:p>
            <a:r>
              <a:rPr lang="en-US" sz="1600" dirty="0">
                <a:latin typeface="Times New Roman" pitchFamily="18" charset="0"/>
                <a:cs typeface="Times New Roman" pitchFamily="18" charset="0"/>
              </a:rPr>
              <a:t>Neither are many enterprises aware of the benefits of collective  bargaining. </a:t>
            </a:r>
          </a:p>
          <a:p>
            <a:r>
              <a:rPr lang="en-US" sz="1600" dirty="0">
                <a:latin typeface="Times New Roman" pitchFamily="18" charset="0"/>
                <a:cs typeface="Times New Roman" pitchFamily="18" charset="0"/>
              </a:rPr>
              <a:t>There are many weaknesses in the existing mechanism which prevent the successful arrangement of collective bargaining in the unit  which in the long run affect the fixing of just and reasonable wages for the workers</a:t>
            </a:r>
          </a:p>
          <a:p>
            <a:r>
              <a:rPr lang="en-US" sz="1600" dirty="0">
                <a:latin typeface="Times New Roman" pitchFamily="18" charset="0"/>
                <a:cs typeface="Times New Roman" pitchFamily="18" charset="0"/>
              </a:rPr>
              <a:t>For instance, Labour Act 2006 does not allow sectoral and other forms of bargaining.</a:t>
            </a:r>
          </a:p>
          <a:p>
            <a:r>
              <a:rPr lang="en-US" sz="1600" dirty="0">
                <a:latin typeface="Times New Roman" pitchFamily="18" charset="0"/>
                <a:cs typeface="Times New Roman" pitchFamily="18" charset="0"/>
              </a:rPr>
              <a:t>Collective bargaining is limited to the enterprise/ establishment level.</a:t>
            </a:r>
          </a:p>
          <a:p>
            <a:r>
              <a:rPr lang="en-US" sz="1600" dirty="0">
                <a:latin typeface="Times New Roman" pitchFamily="18" charset="0"/>
                <a:cs typeface="Times New Roman" pitchFamily="18" charset="0"/>
              </a:rPr>
              <a:t>Collective bargaining is used regularly in the MNCs and some national companies</a:t>
            </a:r>
          </a:p>
          <a:p>
            <a:r>
              <a:rPr lang="en-US" sz="1600" dirty="0">
                <a:latin typeface="Times New Roman" pitchFamily="18" charset="0"/>
                <a:cs typeface="Times New Roman" pitchFamily="18" charset="0"/>
              </a:rPr>
              <a:t>But the outcome of these negotiations is generally not satisfactory.</a:t>
            </a:r>
          </a:p>
          <a:p>
            <a:r>
              <a:rPr lang="en-US" sz="1600" dirty="0">
                <a:latin typeface="Times New Roman" pitchFamily="18" charset="0"/>
                <a:cs typeface="Times New Roman" pitchFamily="18" charset="0"/>
              </a:rPr>
              <a:t>Although not permitted by law, in practice, sectoral collective bargaining is gaining popularity  among the stakeholders to solve their disputes over different issues.</a:t>
            </a:r>
          </a:p>
          <a:p>
            <a:r>
              <a:rPr lang="en-US" sz="1600" dirty="0">
                <a:latin typeface="Times New Roman" pitchFamily="18" charset="0"/>
                <a:cs typeface="Times New Roman" pitchFamily="18" charset="0"/>
              </a:rPr>
              <a:t>Sectoral bargaining plays effective role in determining minimum wages for workers</a:t>
            </a:r>
          </a:p>
          <a:p>
            <a:r>
              <a:rPr lang="en-US" sz="1600" dirty="0">
                <a:latin typeface="Times New Roman" pitchFamily="18" charset="0"/>
                <a:cs typeface="Times New Roman" pitchFamily="18" charset="0"/>
              </a:rPr>
              <a:t>Mention may be made to the fixation of minimum wages for RMG sectors.</a:t>
            </a:r>
          </a:p>
          <a:p>
            <a:r>
              <a:rPr lang="en-US" sz="1600" dirty="0">
                <a:latin typeface="Times New Roman" pitchFamily="18" charset="0"/>
                <a:cs typeface="Times New Roman" pitchFamily="18" charset="0"/>
              </a:rPr>
              <a:t>Tea, leather, tannery and pharmaceutical sectors have also many times relied on sectoral bargaining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905000"/>
          </a:xfrm>
        </p:spPr>
        <p:txBody>
          <a:bodyPr>
            <a:normAutofit/>
          </a:bodyPr>
          <a:lstStyle/>
          <a:p>
            <a:pPr algn="ctr"/>
            <a:r>
              <a:rPr lang="en-US" sz="6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Rounded MT Bold" pitchFamily="34" charset="0"/>
              </a:rPr>
              <a:t>Thank You !</a:t>
            </a:r>
          </a:p>
        </p:txBody>
      </p:sp>
      <p:sp>
        <p:nvSpPr>
          <p:cNvPr id="3" name="Slide Number Placeholder 2"/>
          <p:cNvSpPr>
            <a:spLocks noGrp="1"/>
          </p:cNvSpPr>
          <p:nvPr>
            <p:ph type="sldNum" sz="quarter" idx="12"/>
          </p:nvPr>
        </p:nvSpPr>
        <p:spPr/>
        <p:txBody>
          <a:bodyPr/>
          <a:lstStyle/>
          <a:p>
            <a:fld id="{2FCA500D-8709-4639-9C41-78F2B3E825FB}" type="slidenum">
              <a:rPr lang="en-US" smtClean="0"/>
              <a:pPr/>
              <a:t>49</a:t>
            </a:fld>
            <a:endParaRPr lang="en-US" dirty="0"/>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Establishing Pay Rates (cont.)</a:t>
            </a:r>
          </a:p>
        </p:txBody>
      </p:sp>
      <p:sp>
        <p:nvSpPr>
          <p:cNvPr id="26627" name="Rectangle 3"/>
          <p:cNvSpPr>
            <a:spLocks noGrp="1" noChangeArrowheads="1"/>
          </p:cNvSpPr>
          <p:nvPr>
            <p:ph type="body" idx="1"/>
          </p:nvPr>
        </p:nvSpPr>
        <p:spPr/>
        <p:txBody>
          <a:bodyPr/>
          <a:lstStyle/>
          <a:p>
            <a:pPr eaLnBrk="1" hangingPunct="1"/>
            <a:r>
              <a:rPr lang="en-US">
                <a:ea typeface="ＭＳ Ｐゴシック" pitchFamily="-107" charset="-128"/>
                <a:cs typeface="ＭＳ Ｐゴシック" pitchFamily="-107" charset="-128"/>
              </a:rPr>
              <a:t>Step 2. Job evaluation</a:t>
            </a:r>
          </a:p>
          <a:p>
            <a:pPr lvl="1" eaLnBrk="1" hangingPunct="1"/>
            <a:r>
              <a:rPr lang="en-US"/>
              <a:t>A systematic comparison done in order to determine the worth of one job relative to another.</a:t>
            </a:r>
          </a:p>
          <a:p>
            <a:pPr eaLnBrk="1" hangingPunct="1"/>
            <a:r>
              <a:rPr lang="en-US">
                <a:ea typeface="ＭＳ Ｐゴシック" pitchFamily="-107" charset="-128"/>
                <a:cs typeface="ＭＳ Ｐゴシック" pitchFamily="-107" charset="-128"/>
              </a:rPr>
              <a:t>Compensable factor</a:t>
            </a:r>
          </a:p>
          <a:p>
            <a:pPr lvl="1" eaLnBrk="1" hangingPunct="1"/>
            <a:r>
              <a:rPr lang="en-US"/>
              <a:t>A fundamental, compensable element of a job, such as skills, effort, responsibility, and working conditions.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a:ea typeface="ＭＳ Ｐゴシック" pitchFamily="-107" charset="-128"/>
                <a:cs typeface="ＭＳ Ｐゴシック" pitchFamily="-107" charset="-128"/>
              </a:rPr>
              <a:t>Job Evaluation Methods: Ranking</a:t>
            </a:r>
          </a:p>
        </p:txBody>
      </p:sp>
      <p:sp>
        <p:nvSpPr>
          <p:cNvPr id="27651" name="Rectangle 5"/>
          <p:cNvSpPr>
            <a:spLocks noGrp="1" noChangeArrowheads="1"/>
          </p:cNvSpPr>
          <p:nvPr>
            <p:ph type="body" idx="1"/>
          </p:nvPr>
        </p:nvSpPr>
        <p:spPr/>
        <p:txBody>
          <a:bodyPr/>
          <a:lstStyle/>
          <a:p>
            <a:pPr eaLnBrk="1" hangingPunct="1">
              <a:spcBef>
                <a:spcPct val="30000"/>
              </a:spcBef>
            </a:pPr>
            <a:r>
              <a:rPr lang="en-US">
                <a:ea typeface="ＭＳ Ｐゴシック" pitchFamily="-107" charset="-128"/>
                <a:cs typeface="ＭＳ Ｐゴシック" pitchFamily="-107" charset="-128"/>
              </a:rPr>
              <a:t>Ranking each job relative to all other jobs, usually based on some overall factor.</a:t>
            </a:r>
          </a:p>
          <a:p>
            <a:pPr eaLnBrk="1" hangingPunct="1">
              <a:spcBef>
                <a:spcPct val="30000"/>
              </a:spcBef>
            </a:pPr>
            <a:r>
              <a:rPr lang="en-US">
                <a:ea typeface="ＭＳ Ｐゴシック" pitchFamily="-107" charset="-128"/>
                <a:cs typeface="ＭＳ Ｐゴシック" pitchFamily="-107" charset="-128"/>
              </a:rPr>
              <a:t>Steps in job ranking:</a:t>
            </a:r>
          </a:p>
          <a:p>
            <a:pPr lvl="1" eaLnBrk="1" hangingPunct="1">
              <a:spcBef>
                <a:spcPct val="30000"/>
              </a:spcBef>
            </a:pPr>
            <a:r>
              <a:rPr lang="en-US"/>
              <a:t>Obtain job information. </a:t>
            </a:r>
          </a:p>
          <a:p>
            <a:pPr lvl="1" eaLnBrk="1" hangingPunct="1">
              <a:spcBef>
                <a:spcPct val="30000"/>
              </a:spcBef>
            </a:pPr>
            <a:r>
              <a:rPr lang="en-US"/>
              <a:t>Select and group jobs.</a:t>
            </a:r>
          </a:p>
          <a:p>
            <a:pPr lvl="1" eaLnBrk="1" hangingPunct="1">
              <a:spcBef>
                <a:spcPct val="30000"/>
              </a:spcBef>
            </a:pPr>
            <a:r>
              <a:rPr lang="en-US"/>
              <a:t>Select compensable factors.</a:t>
            </a:r>
          </a:p>
          <a:p>
            <a:pPr lvl="1" eaLnBrk="1" hangingPunct="1">
              <a:spcBef>
                <a:spcPct val="30000"/>
              </a:spcBef>
            </a:pPr>
            <a:r>
              <a:rPr lang="en-US"/>
              <a:t>Rank jobs.</a:t>
            </a:r>
          </a:p>
          <a:p>
            <a:pPr lvl="1" eaLnBrk="1" hangingPunct="1">
              <a:spcBef>
                <a:spcPct val="30000"/>
              </a:spcBef>
            </a:pPr>
            <a:r>
              <a:rPr lang="en-US"/>
              <a:t>Combine ratings.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a:noFill/>
        </p:spPr>
        <p:txBody>
          <a:bodyPr/>
          <a:lstStyle/>
          <a:p>
            <a:r>
              <a:rPr lang="en-US">
                <a:latin typeface="Arial" pitchFamily="-107" charset="0"/>
                <a:ea typeface="Arial" pitchFamily="-107" charset="0"/>
                <a:cs typeface="Arial" pitchFamily="-107" charset="0"/>
              </a:rPr>
              <a:t>11–</a:t>
            </a:r>
            <a:fld id="{1CF661E8-3062-744A-9431-FEE8273FDA56}" type="slidenum">
              <a:rPr lang="en-US" smtClean="0">
                <a:latin typeface="Arial" pitchFamily="-107" charset="0"/>
                <a:ea typeface="Arial" pitchFamily="-107" charset="0"/>
                <a:cs typeface="Arial" pitchFamily="-107" charset="0"/>
              </a:rPr>
              <a:pPr/>
              <a:t>7</a:t>
            </a:fld>
            <a:endParaRPr lang="en-US">
              <a:latin typeface="Arial" pitchFamily="-107" charset="0"/>
              <a:ea typeface="Arial" pitchFamily="-107" charset="0"/>
              <a:cs typeface="Arial" pitchFamily="-107" charset="0"/>
            </a:endParaRPr>
          </a:p>
        </p:txBody>
      </p:sp>
      <p:sp>
        <p:nvSpPr>
          <p:cNvPr id="28675" name="Rectangle 2"/>
          <p:cNvSpPr>
            <a:spLocks noGrp="1" noChangeArrowheads="1"/>
          </p:cNvSpPr>
          <p:nvPr>
            <p:ph type="title"/>
          </p:nvPr>
        </p:nvSpPr>
        <p:spPr/>
        <p:txBody>
          <a:bodyPr/>
          <a:lstStyle/>
          <a:p>
            <a:pPr algn="ctr" eaLnBrk="1" hangingPunct="1"/>
            <a:r>
              <a:rPr lang="en-US" sz="2800">
                <a:solidFill>
                  <a:schemeClr val="tx1"/>
                </a:solidFill>
                <a:ea typeface="ＭＳ Ｐゴシック" pitchFamily="-107" charset="-128"/>
                <a:cs typeface="ＭＳ Ｐゴシック" pitchFamily="-107" charset="-128"/>
              </a:rPr>
              <a:t>Job Ranking by Olympia Health Care</a:t>
            </a:r>
          </a:p>
        </p:txBody>
      </p:sp>
      <p:pic>
        <p:nvPicPr>
          <p:cNvPr id="28676" name="Picture 4"/>
          <p:cNvPicPr>
            <a:picLocks noChangeAspect="1" noChangeArrowheads="1"/>
          </p:cNvPicPr>
          <p:nvPr/>
        </p:nvPicPr>
        <p:blipFill>
          <a:blip r:embed="rId2"/>
          <a:srcRect/>
          <a:stretch>
            <a:fillRect/>
          </a:stretch>
        </p:blipFill>
        <p:spPr bwMode="auto">
          <a:xfrm>
            <a:off x="1100138" y="1739900"/>
            <a:ext cx="6942137" cy="338137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Ranking Method</a:t>
            </a:r>
          </a:p>
        </p:txBody>
      </p:sp>
      <p:sp>
        <p:nvSpPr>
          <p:cNvPr id="3" name="Slide Number Placeholder 2"/>
          <p:cNvSpPr>
            <a:spLocks noGrp="1"/>
          </p:cNvSpPr>
          <p:nvPr>
            <p:ph type="sldNum" sz="quarter" idx="12"/>
          </p:nvPr>
        </p:nvSpPr>
        <p:spPr/>
        <p:txBody>
          <a:bodyPr/>
          <a:lstStyle/>
          <a:p>
            <a:fld id="{2FCA500D-8709-4639-9C41-78F2B3E825FB}" type="slidenum">
              <a:rPr lang="en-US" smtClean="0"/>
              <a:pPr/>
              <a:t>8</a:t>
            </a:fld>
            <a:endParaRPr lang="en-US" dirty="0"/>
          </a:p>
        </p:txBody>
      </p:sp>
      <p:sp>
        <p:nvSpPr>
          <p:cNvPr id="4" name="Content Placeholder 3"/>
          <p:cNvSpPr>
            <a:spLocks noGrp="1"/>
          </p:cNvSpPr>
          <p:nvPr>
            <p:ph sz="quarter" idx="1"/>
          </p:nvPr>
        </p:nvSpPr>
        <p:spPr/>
        <p:txBody>
          <a:bodyPr/>
          <a:lstStyle/>
          <a:p>
            <a:pPr>
              <a:buNone/>
            </a:pPr>
            <a:r>
              <a:rPr lang="en-US" dirty="0"/>
              <a:t>PROS:</a:t>
            </a:r>
          </a:p>
          <a:p>
            <a:r>
              <a:rPr lang="en-US" dirty="0"/>
              <a:t>The method is comparatively simple, easily understandable, and mostly acceptable by labor unions.</a:t>
            </a:r>
            <a:endParaRPr lang="en-US" dirty="0">
              <a:hlinkClick r:id="rId2"/>
            </a:endParaRPr>
          </a:p>
          <a:p>
            <a:r>
              <a:rPr lang="en-US" dirty="0"/>
              <a:t>It is suitable for comparatively smaller organizations which may not like to undertake more laborious exercises.</a:t>
            </a:r>
          </a:p>
          <a:p>
            <a:r>
              <a:rPr lang="en-US" dirty="0"/>
              <a:t>The method is less costly to undertake and maintain as compared to other systems.</a:t>
            </a:r>
            <a:endParaRPr lang="en-US" dirty="0">
              <a:hlinkClick r:id="rId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Ranking Method</a:t>
            </a:r>
          </a:p>
        </p:txBody>
      </p:sp>
      <p:sp>
        <p:nvSpPr>
          <p:cNvPr id="3" name="Slide Number Placeholder 2"/>
          <p:cNvSpPr>
            <a:spLocks noGrp="1"/>
          </p:cNvSpPr>
          <p:nvPr>
            <p:ph type="sldNum" sz="quarter" idx="12"/>
          </p:nvPr>
        </p:nvSpPr>
        <p:spPr/>
        <p:txBody>
          <a:bodyPr/>
          <a:lstStyle/>
          <a:p>
            <a:fld id="{2FCA500D-8709-4639-9C41-78F2B3E825FB}" type="slidenum">
              <a:rPr lang="en-US" smtClean="0"/>
              <a:pPr/>
              <a:t>9</a:t>
            </a:fld>
            <a:endParaRPr lang="en-US" dirty="0"/>
          </a:p>
        </p:txBody>
      </p:sp>
      <p:sp>
        <p:nvSpPr>
          <p:cNvPr id="4" name="Content Placeholder 3"/>
          <p:cNvSpPr>
            <a:spLocks noGrp="1"/>
          </p:cNvSpPr>
          <p:nvPr>
            <p:ph sz="quarter" idx="1"/>
          </p:nvPr>
        </p:nvSpPr>
        <p:spPr/>
        <p:txBody>
          <a:bodyPr/>
          <a:lstStyle/>
          <a:p>
            <a:pPr>
              <a:buNone/>
            </a:pPr>
            <a:r>
              <a:rPr lang="en-US" dirty="0"/>
              <a:t>CONS:</a:t>
            </a:r>
          </a:p>
          <a:p>
            <a:r>
              <a:rPr lang="en-US" dirty="0"/>
              <a:t>Ranking method is judgmental and non-analytical, therefore, it is affected by personal preferences of job evaluators.</a:t>
            </a:r>
          </a:p>
          <a:p>
            <a:r>
              <a:rPr lang="en-US" dirty="0"/>
              <a:t>This method ranks various jobs in order of their relative worth. It does not specify the real difference between two jobs. For example, the exact difference between job ranked at first and the job ranked at second cannot be specified.</a:t>
            </a:r>
            <a:endParaRPr lang="en-US" dirty="0">
              <a:hlinkClick r:id="rId2"/>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1247</TotalTime>
  <Words>4024</Words>
  <Application>Microsoft Office PowerPoint</Application>
  <PresentationFormat>On-screen Show (4:3)</PresentationFormat>
  <Paragraphs>353</Paragraphs>
  <Slides>49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Arial Rounded MT Bold</vt:lpstr>
      <vt:lpstr>Bookman Old Style</vt:lpstr>
      <vt:lpstr>Calibri</vt:lpstr>
      <vt:lpstr>Gill Sans MT</vt:lpstr>
      <vt:lpstr>Times New Roman</vt:lpstr>
      <vt:lpstr>Wingdings</vt:lpstr>
      <vt:lpstr>Wingdings 3</vt:lpstr>
      <vt:lpstr>Origin</vt:lpstr>
      <vt:lpstr>Chapter Five: Wages</vt:lpstr>
      <vt:lpstr>Basic Factors  </vt:lpstr>
      <vt:lpstr>Establishing Pay Rates</vt:lpstr>
      <vt:lpstr>Sources for Salary Surveys</vt:lpstr>
      <vt:lpstr>Establishing Pay Rates (cont.)</vt:lpstr>
      <vt:lpstr>Job Evaluation Methods: Ranking</vt:lpstr>
      <vt:lpstr>Job Ranking by Olympia Health Care</vt:lpstr>
      <vt:lpstr>Pros and Cons of Ranking Method</vt:lpstr>
      <vt:lpstr>Pros and Cons of Ranking Method</vt:lpstr>
      <vt:lpstr>Job Evaluation Methods: Classification or Grading</vt:lpstr>
      <vt:lpstr>Pros and Cons of Classification Method</vt:lpstr>
      <vt:lpstr>Pros and Cons of Classification Method</vt:lpstr>
      <vt:lpstr>Job Evaluation Methods:  Factor Comparison </vt:lpstr>
      <vt:lpstr>Pros and Cons of Classification Method</vt:lpstr>
      <vt:lpstr>Pros and Cons of Classification Method</vt:lpstr>
      <vt:lpstr>Establishing Pay Rates (cont’d)</vt:lpstr>
      <vt:lpstr>Plotting a Wage Curve</vt:lpstr>
      <vt:lpstr>Establishing Pay Rates (cont’d)</vt:lpstr>
      <vt:lpstr>Wage Structure</vt:lpstr>
      <vt:lpstr>Compensating Expatriates</vt:lpstr>
      <vt:lpstr>The Balance Sheet Approach </vt:lpstr>
      <vt:lpstr>The Balance Sheet Approach (Cont.) (Assumes Base Salary of $80,000)</vt:lpstr>
      <vt:lpstr>Incentives</vt:lpstr>
      <vt:lpstr>Why Expatriate Assignments Fail</vt:lpstr>
      <vt:lpstr>Helping Expatriate Assignment Succeed </vt:lpstr>
      <vt:lpstr>The Origin of Pay for Performance </vt:lpstr>
      <vt:lpstr>Linking Performance and Pay </vt:lpstr>
      <vt:lpstr>Motivation Theories: The Hierarchy Needs of Abraham Maslow  </vt:lpstr>
      <vt:lpstr>Practical Implication of Maslow’s Theory </vt:lpstr>
      <vt:lpstr>Practical Implication of Maslow’s Theory </vt:lpstr>
      <vt:lpstr>Motivation Theories: Motivators and Fredrick Herzberg </vt:lpstr>
      <vt:lpstr>Practical Implication of Herzberg’s Theory </vt:lpstr>
      <vt:lpstr>Practical Implication of Herzberg’s Theory </vt:lpstr>
      <vt:lpstr>Motivation Theories: Expectancy Theory and Victor Vroom</vt:lpstr>
      <vt:lpstr>Wage Structure in Bangladesh </vt:lpstr>
      <vt:lpstr>Legal Framework for ‘wage’ and ‘minimum wage’</vt:lpstr>
      <vt:lpstr>Legal Framework for ‘wage’ and ‘minimum wage’</vt:lpstr>
      <vt:lpstr>Legal Framework for ‘wage’ and ‘minimum wage’</vt:lpstr>
      <vt:lpstr>Determination of  Minimum Wages</vt:lpstr>
      <vt:lpstr>Determination of  Minimum Wages</vt:lpstr>
      <vt:lpstr>Composition of Minimum Wages Board </vt:lpstr>
      <vt:lpstr>Fixing minimum rates of wages</vt:lpstr>
      <vt:lpstr>Factors to be considered in wage fixing/ Problems in wage fixing </vt:lpstr>
      <vt:lpstr>Factors to be considered in wage fixing/ Problems in wage fixing </vt:lpstr>
      <vt:lpstr>Wages in Different Sectors</vt:lpstr>
      <vt:lpstr>PowerPoint Presentation</vt:lpstr>
      <vt:lpstr>Role of trade union and employers’ organizations in wage fixing mechanisms</vt:lpstr>
      <vt:lpstr>Role Collective Bargaining in wage determination </vt:lpstr>
      <vt:lpstr>Thank You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 Wages</dc:title>
  <dc:creator>nafisa and navila</dc:creator>
  <cp:lastModifiedBy>Al Amin Islam</cp:lastModifiedBy>
  <cp:revision>118</cp:revision>
  <dcterms:created xsi:type="dcterms:W3CDTF">2020-03-30T03:28:52Z</dcterms:created>
  <dcterms:modified xsi:type="dcterms:W3CDTF">2023-09-29T07:28:46Z</dcterms:modified>
</cp:coreProperties>
</file>